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7" r:id="rId27"/>
    <p:sldId id="286" r:id="rId28"/>
    <p:sldId id="284" r:id="rId29"/>
    <p:sldId id="282" r:id="rId30"/>
    <p:sldId id="281" r:id="rId31"/>
    <p:sldId id="288" r:id="rId32"/>
    <p:sldId id="289" r:id="rId33"/>
    <p:sldId id="290" r:id="rId34"/>
    <p:sldId id="291" r:id="rId35"/>
    <p:sldId id="292" r:id="rId36"/>
    <p:sldId id="293" r:id="rId37"/>
    <p:sldId id="294" r:id="rId38"/>
    <p:sldId id="295" r:id="rId39"/>
    <p:sldId id="296" r:id="rId40"/>
    <p:sldId id="297" r:id="rId41"/>
    <p:sldId id="300" r:id="rId42"/>
    <p:sldId id="299" r:id="rId43"/>
    <p:sldId id="303" r:id="rId44"/>
    <p:sldId id="301" r:id="rId45"/>
    <p:sldId id="29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73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D08246C-F88C-4AA4-A924-DD73B31BE47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08246C-F88C-4AA4-A924-DD73B31BE47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08246C-F88C-4AA4-A924-DD73B31BE47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08246C-F88C-4AA4-A924-DD73B31BE47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D08246C-F88C-4AA4-A924-DD73B31BE47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08246C-F88C-4AA4-A924-DD73B31BE47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D08246C-F88C-4AA4-A924-DD73B31BE47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D08246C-F88C-4AA4-A924-DD73B31BE47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D08246C-F88C-4AA4-A924-DD73B31BE47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08246C-F88C-4AA4-A924-DD73B31BE47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8640117-7318-4EE5-BDB6-6735D544DFCC}" type="datetimeFigureOut">
              <a:rPr lang="en-US" smtClean="0"/>
              <a:pPr/>
              <a:t>31-Mar-23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D08246C-F88C-4AA4-A924-DD73B31BE47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8640117-7318-4EE5-BDB6-6735D544DFCC}" type="datetimeFigureOut">
              <a:rPr lang="en-US" smtClean="0"/>
              <a:pPr/>
              <a:t>31-Mar-23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D08246C-F88C-4AA4-A924-DD73B31BE47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schemeClr>
            </a:gs>
            <a:gs pos="90000">
              <a:schemeClr val="tx2">
                <a:lumMod val="60000"/>
                <a:lumOff val="40000"/>
                <a:alpha val="8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590800"/>
            <a:ext cx="7406640" cy="1472184"/>
          </a:xfrm>
        </p:spPr>
        <p:txBody>
          <a:bodyPr>
            <a:noAutofit/>
          </a:bodyPr>
          <a:lstStyle/>
          <a:p>
            <a:pPr algn="ctr"/>
            <a:r>
              <a:rPr lang="en-US" sz="9600" u="sng" dirty="0" smtClean="0">
                <a:latin typeface="Brush Script MT" pitchFamily="66" charset="0"/>
              </a:rPr>
              <a:t>Linux</a:t>
            </a:r>
            <a:r>
              <a:rPr lang="en-US" sz="9600" dirty="0" smtClean="0">
                <a:latin typeface="Brush Script MT" pitchFamily="66" charset="0"/>
              </a:rPr>
              <a:t> </a:t>
            </a:r>
            <a:r>
              <a:rPr lang="en-US" sz="9600" u="sng" dirty="0" smtClean="0">
                <a:latin typeface="Brush Script MT" pitchFamily="66" charset="0"/>
              </a:rPr>
              <a:t>Interview</a:t>
            </a:r>
            <a:r>
              <a:rPr lang="en-US" sz="8000" dirty="0" smtClean="0">
                <a:latin typeface="Brush Script MT" pitchFamily="66" charset="0"/>
              </a:rPr>
              <a:t> 	</a:t>
            </a:r>
            <a:r>
              <a:rPr lang="en-US" sz="8000" b="1" u="sng" dirty="0" smtClean="0">
                <a:latin typeface="Bradley Hand ITC" pitchFamily="66" charset="0"/>
              </a:rPr>
              <a:t>Questions</a:t>
            </a:r>
            <a:endParaRPr lang="en-US" sz="8000" b="1" u="sng" dirty="0">
              <a:latin typeface="Bradley Hand ITC" pitchFamily="66" charset="0"/>
            </a:endParaRPr>
          </a:p>
        </p:txBody>
      </p:sp>
      <p:sp>
        <p:nvSpPr>
          <p:cNvPr id="3" name="Subtitle 2"/>
          <p:cNvSpPr>
            <a:spLocks noGrp="1"/>
          </p:cNvSpPr>
          <p:nvPr>
            <p:ph type="subTitle" idx="1"/>
          </p:nvPr>
        </p:nvSpPr>
        <p:spPr>
          <a:xfrm>
            <a:off x="1371600" y="4495800"/>
            <a:ext cx="7406640" cy="1752600"/>
          </a:xfrm>
        </p:spPr>
        <p:txBody>
          <a:bodyPr>
            <a:noAutofit/>
          </a:bodyPr>
          <a:lstStyle/>
          <a:p>
            <a:r>
              <a:rPr lang="en-US" sz="2400" b="1" dirty="0" smtClean="0">
                <a:latin typeface="Bradley Hand ITC" pitchFamily="66" charset="0"/>
              </a:rPr>
              <a:t>By-</a:t>
            </a:r>
          </a:p>
          <a:p>
            <a:pPr algn="ctr"/>
            <a:r>
              <a:rPr lang="en-US" sz="2400" b="1" dirty="0" smtClean="0">
                <a:latin typeface="Bradley Hand ITC" pitchFamily="66" charset="0"/>
              </a:rPr>
              <a:t>	</a:t>
            </a:r>
            <a:r>
              <a:rPr lang="en-US" sz="2400" b="1" dirty="0" err="1" smtClean="0">
                <a:latin typeface="Bradley Hand ITC" pitchFamily="66" charset="0"/>
              </a:rPr>
              <a:t>Akshay</a:t>
            </a:r>
            <a:r>
              <a:rPr lang="en-US" sz="2400" b="1" dirty="0" smtClean="0">
                <a:latin typeface="Bradley Hand ITC" pitchFamily="66" charset="0"/>
              </a:rPr>
              <a:t> </a:t>
            </a:r>
            <a:r>
              <a:rPr lang="en-US" sz="2400" b="1" dirty="0" err="1" smtClean="0">
                <a:latin typeface="Bradley Hand ITC" pitchFamily="66" charset="0"/>
              </a:rPr>
              <a:t>Patil</a:t>
            </a:r>
            <a:endParaRPr lang="en-US" sz="2400" b="1" dirty="0" smtClean="0">
              <a:latin typeface="Bradley Hand ITC" pitchFamily="66" charset="0"/>
            </a:endParaRPr>
          </a:p>
          <a:p>
            <a:pPr algn="ctr"/>
            <a:r>
              <a:rPr lang="en-US" sz="2400" b="1" dirty="0" smtClean="0">
                <a:latin typeface="Bradley Hand ITC" pitchFamily="66" charset="0"/>
              </a:rPr>
              <a:t>	</a:t>
            </a:r>
            <a:r>
              <a:rPr lang="en-US" sz="2400" b="1" dirty="0" err="1" smtClean="0">
                <a:latin typeface="Bradley Hand ITC" pitchFamily="66" charset="0"/>
              </a:rPr>
              <a:t>DevOps</a:t>
            </a:r>
            <a:r>
              <a:rPr lang="en-US" sz="2400" b="1" dirty="0" smtClean="0">
                <a:latin typeface="Bradley Hand ITC" pitchFamily="66" charset="0"/>
              </a:rPr>
              <a:t> Engineer</a:t>
            </a:r>
          </a:p>
          <a:p>
            <a:pPr algn="ctr"/>
            <a:r>
              <a:rPr lang="en-US" sz="2400" b="1" dirty="0" err="1" smtClean="0">
                <a:latin typeface="Bradley Hand ITC" pitchFamily="66" charset="0"/>
              </a:rPr>
              <a:t>Upfinit</a:t>
            </a:r>
            <a:r>
              <a:rPr lang="en-US" sz="2400" b="1" dirty="0" smtClean="0">
                <a:latin typeface="Bradley Hand ITC" pitchFamily="66" charset="0"/>
              </a:rPr>
              <a:t> Software Development India Pvt. Ltd.</a:t>
            </a:r>
            <a:endParaRPr lang="en-US" sz="2400" b="1" dirty="0">
              <a:latin typeface="Bradley Hand ITC"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heckerboard(across)">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9. Which command can you use to view the system's current running processes in Linux?</a:t>
            </a:r>
            <a:br>
              <a:rPr lang="en-US" dirty="0" smtClean="0">
                <a:effectLst/>
                <a:latin typeface="Times New Roman" pitchFamily="18" charset="0"/>
                <a:cs typeface="Times New Roman" pitchFamily="18" charset="0"/>
              </a:rPr>
            </a:br>
            <a:endParaRPr lang="en-US"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ps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 top</a:t>
            </a:r>
          </a:p>
          <a:p>
            <a:r>
              <a:rPr lang="en-US" dirty="0" smtClean="0">
                <a:latin typeface="Times New Roman" pitchFamily="18" charset="0"/>
                <a:cs typeface="Times New Roman" pitchFamily="18" charset="0"/>
              </a:rPr>
              <a:t>c. </a:t>
            </a:r>
            <a:r>
              <a:rPr lang="en-US" dirty="0" err="1" smtClean="0">
                <a:latin typeface="Times New Roman" pitchFamily="18" charset="0"/>
                <a:cs typeface="Times New Roman" pitchFamily="18" charset="0"/>
              </a:rPr>
              <a:t>htop</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 all of the above</a:t>
            </a:r>
          </a:p>
          <a:p>
            <a:r>
              <a:rPr lang="en-US" dirty="0" smtClean="0">
                <a:latin typeface="Times New Roman" pitchFamily="18" charset="0"/>
                <a:cs typeface="Times New Roman" pitchFamily="18" charset="0"/>
              </a:rPr>
              <a:t>Answer: a. </a:t>
            </a:r>
            <a:r>
              <a:rPr lang="en-US" dirty="0" err="1" smtClean="0">
                <a:latin typeface="Times New Roman" pitchFamily="18" charset="0"/>
                <a:cs typeface="Times New Roman" pitchFamily="18" charset="0"/>
              </a:rPr>
              <a:t>ps</a:t>
            </a:r>
            <a:endParaRPr lang="en-US"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Autofit/>
          </a:bodyPr>
          <a:lstStyle/>
          <a:p>
            <a:r>
              <a:rPr lang="en-US" sz="2800" dirty="0" smtClean="0">
                <a:effectLst/>
                <a:latin typeface="Times New Roman" pitchFamily="18" charset="0"/>
                <a:cs typeface="Times New Roman" pitchFamily="18" charset="0"/>
              </a:rPr>
              <a:t>10. A user complains that they are unable to access a specific folder on the server. What steps would you take to troubleshoot this issue?</a:t>
            </a:r>
            <a:br>
              <a:rPr lang="en-US" sz="2800" dirty="0" smtClean="0">
                <a:effectLst/>
                <a:latin typeface="Times New Roman" pitchFamily="18" charset="0"/>
                <a:cs typeface="Times New Roman" pitchFamily="18" charset="0"/>
              </a:rPr>
            </a:br>
            <a:endParaRPr lang="en-US" sz="2800"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normAutofit/>
          </a:bodyPr>
          <a:lstStyle/>
          <a:p>
            <a:r>
              <a:rPr lang="en-US" sz="2800" dirty="0" smtClean="0">
                <a:latin typeface="Times New Roman" pitchFamily="18" charset="0"/>
                <a:cs typeface="Times New Roman" pitchFamily="18" charset="0"/>
              </a:rPr>
              <a:t>a) Check permissions on the folder</a:t>
            </a:r>
          </a:p>
          <a:p>
            <a:r>
              <a:rPr lang="en-US" sz="2800" dirty="0" smtClean="0">
                <a:latin typeface="Times New Roman" pitchFamily="18" charset="0"/>
                <a:cs typeface="Times New Roman" pitchFamily="18" charset="0"/>
              </a:rPr>
              <a:t>b) Check if the user is a member of the appropriate group</a:t>
            </a:r>
          </a:p>
          <a:p>
            <a:r>
              <a:rPr lang="en-US" sz="2800" dirty="0" smtClean="0">
                <a:latin typeface="Times New Roman" pitchFamily="18" charset="0"/>
                <a:cs typeface="Times New Roman" pitchFamily="18" charset="0"/>
              </a:rPr>
              <a:t>c) Check if there is any firewall rule blocking access to the folder</a:t>
            </a:r>
          </a:p>
          <a:p>
            <a:r>
              <a:rPr lang="en-US" sz="2800" dirty="0" smtClean="0">
                <a:latin typeface="Times New Roman" pitchFamily="18" charset="0"/>
                <a:cs typeface="Times New Roman" pitchFamily="18" charset="0"/>
              </a:rPr>
              <a:t>d) All of the above</a:t>
            </a:r>
          </a:p>
          <a:p>
            <a:r>
              <a:rPr lang="de-DE" sz="2800" dirty="0" smtClean="0">
                <a:latin typeface="Times New Roman" pitchFamily="18" charset="0"/>
                <a:cs typeface="Times New Roman" pitchFamily="18" charset="0"/>
              </a:rPr>
              <a:t>Answer: d. All of the above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Autofit/>
          </a:bodyPr>
          <a:lstStyle/>
          <a:p>
            <a:r>
              <a:rPr lang="en-US" sz="3200" dirty="0" smtClean="0">
                <a:effectLst/>
                <a:latin typeface="Times New Roman" pitchFamily="18" charset="0"/>
                <a:cs typeface="Times New Roman" pitchFamily="18" charset="0"/>
              </a:rPr>
              <a:t>11. A server administrator wants to give a user access to execute a specific command with </a:t>
            </a:r>
            <a:r>
              <a:rPr lang="en-US" sz="3200" dirty="0" err="1" smtClean="0">
                <a:effectLst/>
                <a:latin typeface="Times New Roman" pitchFamily="18" charset="0"/>
                <a:cs typeface="Times New Roman" pitchFamily="18" charset="0"/>
              </a:rPr>
              <a:t>sudo</a:t>
            </a:r>
            <a:r>
              <a:rPr lang="en-US" sz="3200" dirty="0" smtClean="0">
                <a:effectLst/>
                <a:latin typeface="Times New Roman" pitchFamily="18" charset="0"/>
                <a:cs typeface="Times New Roman" pitchFamily="18" charset="0"/>
              </a:rPr>
              <a:t> privileges. How would you do this?</a:t>
            </a:r>
          </a:p>
        </p:txBody>
      </p:sp>
      <p:sp>
        <p:nvSpPr>
          <p:cNvPr id="3" name="Content Placeholder 2"/>
          <p:cNvSpPr>
            <a:spLocks noGrp="1"/>
          </p:cNvSpPr>
          <p:nvPr>
            <p:ph idx="1"/>
          </p:nvPr>
        </p:nvSpPr>
        <p:spPr>
          <a:xfrm>
            <a:off x="1371600" y="2286000"/>
            <a:ext cx="7498080" cy="3657600"/>
          </a:xfrm>
        </p:spPr>
        <p:txBody>
          <a:bodyPr>
            <a:normAutofit fontScale="92500" lnSpcReduction="20000"/>
          </a:bodyPr>
          <a:lstStyle/>
          <a:p>
            <a:r>
              <a:rPr lang="en-US" dirty="0" smtClean="0">
                <a:latin typeface="Times New Roman" pitchFamily="18" charset="0"/>
                <a:cs typeface="Times New Roman" pitchFamily="18" charset="0"/>
              </a:rPr>
              <a:t>a) Add the user to the </a:t>
            </a:r>
            <a:r>
              <a:rPr lang="en-US" dirty="0" err="1" smtClean="0">
                <a:latin typeface="Times New Roman" pitchFamily="18" charset="0"/>
                <a:cs typeface="Times New Roman" pitchFamily="18" charset="0"/>
              </a:rPr>
              <a:t>sudoers</a:t>
            </a:r>
            <a:r>
              <a:rPr lang="en-US" dirty="0" smtClean="0">
                <a:latin typeface="Times New Roman" pitchFamily="18" charset="0"/>
                <a:cs typeface="Times New Roman" pitchFamily="18" charset="0"/>
              </a:rPr>
              <a:t> file</a:t>
            </a:r>
          </a:p>
          <a:p>
            <a:r>
              <a:rPr lang="en-US" dirty="0" smtClean="0">
                <a:latin typeface="Times New Roman" pitchFamily="18" charset="0"/>
                <a:cs typeface="Times New Roman" pitchFamily="18" charset="0"/>
              </a:rPr>
              <a:t>b) Grant the user permission to execute the command directly</a:t>
            </a:r>
          </a:p>
          <a:p>
            <a:r>
              <a:rPr lang="en-US" dirty="0" smtClean="0">
                <a:latin typeface="Times New Roman" pitchFamily="18" charset="0"/>
                <a:cs typeface="Times New Roman" pitchFamily="18" charset="0"/>
              </a:rPr>
              <a:t>c) Create a new group and grant </a:t>
            </a:r>
            <a:r>
              <a:rPr lang="en-US" dirty="0" err="1" smtClean="0">
                <a:latin typeface="Times New Roman" pitchFamily="18" charset="0"/>
                <a:cs typeface="Times New Roman" pitchFamily="18" charset="0"/>
              </a:rPr>
              <a:t>sudo</a:t>
            </a:r>
            <a:r>
              <a:rPr lang="en-US" dirty="0" smtClean="0">
                <a:latin typeface="Times New Roman" pitchFamily="18" charset="0"/>
                <a:cs typeface="Times New Roman" pitchFamily="18" charset="0"/>
              </a:rPr>
              <a:t> privileges to that group</a:t>
            </a:r>
          </a:p>
          <a:p>
            <a:r>
              <a:rPr lang="en-US" dirty="0" smtClean="0">
                <a:latin typeface="Times New Roman" pitchFamily="18" charset="0"/>
                <a:cs typeface="Times New Roman" pitchFamily="18" charset="0"/>
              </a:rPr>
              <a:t>d) None of the above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Answer: a) Add the user to the </a:t>
            </a:r>
            <a:r>
              <a:rPr lang="en-US" dirty="0" err="1" smtClean="0">
                <a:latin typeface="Times New Roman" pitchFamily="18" charset="0"/>
                <a:cs typeface="Times New Roman" pitchFamily="18" charset="0"/>
              </a:rPr>
              <a:t>sudoers</a:t>
            </a:r>
            <a:r>
              <a:rPr lang="en-US" dirty="0" smtClean="0">
                <a:latin typeface="Times New Roman" pitchFamily="18" charset="0"/>
                <a:cs typeface="Times New Roman" pitchFamily="18" charset="0"/>
              </a:rPr>
              <a:t> file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Autofit/>
          </a:bodyPr>
          <a:lstStyle/>
          <a:p>
            <a:r>
              <a:rPr lang="en-US" sz="3200" dirty="0" smtClean="0">
                <a:effectLst/>
                <a:latin typeface="Times New Roman" pitchFamily="18" charset="0"/>
                <a:cs typeface="Times New Roman" pitchFamily="18" charset="0"/>
              </a:rPr>
              <a:t>12. A user complains that they are unable to access a website hosted on the server. What steps would you take to troubleshoot this issue?</a:t>
            </a:r>
            <a:br>
              <a:rPr lang="en-US" sz="3200" dirty="0" smtClean="0">
                <a:effectLst/>
                <a:latin typeface="Times New Roman" pitchFamily="18" charset="0"/>
                <a:cs typeface="Times New Roman" pitchFamily="18" charset="0"/>
              </a:rPr>
            </a:br>
            <a:endParaRPr lang="en-US" sz="3200"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normAutofit fontScale="92500" lnSpcReduction="20000"/>
          </a:bodyPr>
          <a:lstStyle/>
          <a:p>
            <a:r>
              <a:rPr lang="en-US" dirty="0" smtClean="0">
                <a:latin typeface="Times New Roman" pitchFamily="18" charset="0"/>
                <a:cs typeface="Times New Roman" pitchFamily="18" charset="0"/>
              </a:rPr>
              <a:t>a) Check if the website is running on the server</a:t>
            </a:r>
          </a:p>
          <a:p>
            <a:r>
              <a:rPr lang="en-US" dirty="0" smtClean="0">
                <a:latin typeface="Times New Roman" pitchFamily="18" charset="0"/>
                <a:cs typeface="Times New Roman" pitchFamily="18" charset="0"/>
              </a:rPr>
              <a:t>b) Check if the web server software is running</a:t>
            </a:r>
          </a:p>
          <a:p>
            <a:r>
              <a:rPr lang="en-US" dirty="0" smtClean="0">
                <a:latin typeface="Times New Roman" pitchFamily="18" charset="0"/>
                <a:cs typeface="Times New Roman" pitchFamily="18" charset="0"/>
              </a:rPr>
              <a:t>c) Check if the DNS is configured correctly</a:t>
            </a:r>
          </a:p>
          <a:p>
            <a:r>
              <a:rPr lang="en-US" dirty="0" smtClean="0">
                <a:latin typeface="Times New Roman" pitchFamily="18" charset="0"/>
                <a:cs typeface="Times New Roman" pitchFamily="18" charset="0"/>
              </a:rPr>
              <a:t>d) All of the above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Answer: d) All of the above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Autofit/>
          </a:bodyPr>
          <a:lstStyle/>
          <a:p>
            <a:r>
              <a:rPr lang="en-US" sz="2800" dirty="0" smtClean="0">
                <a:effectLst/>
                <a:latin typeface="Times New Roman" pitchFamily="18" charset="0"/>
                <a:cs typeface="Times New Roman" pitchFamily="18" charset="0"/>
              </a:rPr>
              <a:t>13. A server administrator needs to configure a firewall rule to allow SSH access to the server from a specific IP address. What steps would you take to do this?</a:t>
            </a:r>
          </a:p>
        </p:txBody>
      </p:sp>
      <p:sp>
        <p:nvSpPr>
          <p:cNvPr id="3" name="Content Placeholder 2"/>
          <p:cNvSpPr>
            <a:spLocks noGrp="1"/>
          </p:cNvSpPr>
          <p:nvPr>
            <p:ph idx="1"/>
          </p:nvPr>
        </p:nvSpPr>
        <p:spPr>
          <a:xfrm>
            <a:off x="1371600" y="2286000"/>
            <a:ext cx="7498080" cy="3657600"/>
          </a:xfrm>
        </p:spPr>
        <p:txBody>
          <a:bodyPr>
            <a:normAutofit fontScale="85000" lnSpcReduction="20000"/>
          </a:bodyPr>
          <a:lstStyle/>
          <a:p>
            <a:r>
              <a:rPr lang="en-US" dirty="0" smtClean="0">
                <a:latin typeface="Times New Roman" pitchFamily="18" charset="0"/>
                <a:cs typeface="Times New Roman" pitchFamily="18" charset="0"/>
              </a:rPr>
              <a:t>a) Add a rule to the </a:t>
            </a:r>
            <a:r>
              <a:rPr lang="en-US" dirty="0" err="1" smtClean="0">
                <a:latin typeface="Times New Roman" pitchFamily="18" charset="0"/>
                <a:cs typeface="Times New Roman" pitchFamily="18" charset="0"/>
              </a:rPr>
              <a:t>iptables</a:t>
            </a:r>
            <a:r>
              <a:rPr lang="en-US" dirty="0" smtClean="0">
                <a:latin typeface="Times New Roman" pitchFamily="18" charset="0"/>
                <a:cs typeface="Times New Roman" pitchFamily="18" charset="0"/>
              </a:rPr>
              <a:t> firewall to allow incoming SSH traffic from the specific IP address</a:t>
            </a:r>
          </a:p>
          <a:p>
            <a:r>
              <a:rPr lang="en-US" dirty="0" smtClean="0">
                <a:latin typeface="Times New Roman" pitchFamily="18" charset="0"/>
                <a:cs typeface="Times New Roman" pitchFamily="18" charset="0"/>
              </a:rPr>
              <a:t>b) Add a rule to the </a:t>
            </a:r>
            <a:r>
              <a:rPr lang="en-US" dirty="0" err="1" smtClean="0">
                <a:latin typeface="Times New Roman" pitchFamily="18" charset="0"/>
                <a:cs typeface="Times New Roman" pitchFamily="18" charset="0"/>
              </a:rPr>
              <a:t>ufw</a:t>
            </a:r>
            <a:r>
              <a:rPr lang="en-US" dirty="0" smtClean="0">
                <a:latin typeface="Times New Roman" pitchFamily="18" charset="0"/>
                <a:cs typeface="Times New Roman" pitchFamily="18" charset="0"/>
              </a:rPr>
              <a:t> firewall to allow incoming SSH traffic from the specific IP address</a:t>
            </a:r>
          </a:p>
          <a:p>
            <a:r>
              <a:rPr lang="en-US" dirty="0" smtClean="0">
                <a:latin typeface="Times New Roman" pitchFamily="18" charset="0"/>
                <a:cs typeface="Times New Roman" pitchFamily="18" charset="0"/>
              </a:rPr>
              <a:t>c) Edit the /etc/</a:t>
            </a:r>
            <a:r>
              <a:rPr lang="en-US" dirty="0" err="1" smtClean="0">
                <a:latin typeface="Times New Roman" pitchFamily="18" charset="0"/>
                <a:cs typeface="Times New Roman" pitchFamily="18" charset="0"/>
              </a:rPr>
              <a:t>ssh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sshd_config</a:t>
            </a:r>
            <a:r>
              <a:rPr lang="en-US" dirty="0" smtClean="0">
                <a:latin typeface="Times New Roman" pitchFamily="18" charset="0"/>
                <a:cs typeface="Times New Roman" pitchFamily="18" charset="0"/>
              </a:rPr>
              <a:t> file to allow incoming SSH traffic from the specific IP address</a:t>
            </a:r>
          </a:p>
          <a:p>
            <a:r>
              <a:rPr lang="en-US" dirty="0" smtClean="0">
                <a:latin typeface="Times New Roman" pitchFamily="18" charset="0"/>
                <a:cs typeface="Times New Roman" pitchFamily="18" charset="0"/>
              </a:rPr>
              <a:t>d) All of the above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Answer: d) All of the above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400"/>
            <a:ext cx="7498080" cy="1143000"/>
          </a:xfrm>
        </p:spPr>
        <p:txBody>
          <a:bodyPr>
            <a:noAutofit/>
          </a:bodyPr>
          <a:lstStyle/>
          <a:p>
            <a:r>
              <a:rPr lang="en-US" sz="3200" dirty="0" smtClean="0">
                <a:effectLst/>
                <a:latin typeface="Times New Roman" pitchFamily="18" charset="0"/>
                <a:cs typeface="Times New Roman" pitchFamily="18" charset="0"/>
              </a:rPr>
              <a:t>14. A server administrator needs to create a new user account. What command or commands would you use to accomplish this?</a:t>
            </a:r>
            <a:br>
              <a:rPr lang="en-US" sz="3200" dirty="0" smtClean="0">
                <a:effectLst/>
                <a:latin typeface="Times New Roman" pitchFamily="18" charset="0"/>
                <a:cs typeface="Times New Roman" pitchFamily="18" charset="0"/>
              </a:rPr>
            </a:br>
            <a:endParaRPr lang="en-US" sz="3200"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useradd</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passwd</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 </a:t>
            </a:r>
            <a:r>
              <a:rPr lang="en-US" dirty="0" err="1" smtClean="0">
                <a:latin typeface="Times New Roman" pitchFamily="18" charset="0"/>
                <a:cs typeface="Times New Roman" pitchFamily="18" charset="0"/>
              </a:rPr>
              <a:t>chown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 All of the above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Answer: d) All of the above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Autofit/>
          </a:bodyPr>
          <a:lstStyle/>
          <a:p>
            <a:r>
              <a:rPr lang="en-US" sz="2800" dirty="0" smtClean="0">
                <a:effectLst/>
                <a:latin typeface="Times New Roman" pitchFamily="18" charset="0"/>
                <a:cs typeface="Times New Roman" pitchFamily="18" charset="0"/>
              </a:rPr>
              <a:t>15. A user has accidentally deleted an important file from their home directory. What steps would you take to attempt to recover the file?</a:t>
            </a:r>
            <a:br>
              <a:rPr lang="en-US" sz="2800" dirty="0" smtClean="0">
                <a:effectLst/>
                <a:latin typeface="Times New Roman" pitchFamily="18" charset="0"/>
                <a:cs typeface="Times New Roman" pitchFamily="18" charset="0"/>
              </a:rPr>
            </a:br>
            <a:endParaRPr lang="en-US" sz="2800"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normAutofit lnSpcReduction="10000"/>
          </a:bodyPr>
          <a:lstStyle/>
          <a:p>
            <a:r>
              <a:rPr lang="en-US" dirty="0" smtClean="0">
                <a:latin typeface="Times New Roman" pitchFamily="18" charset="0"/>
                <a:cs typeface="Times New Roman" pitchFamily="18" charset="0"/>
              </a:rPr>
              <a:t>a) Check if the file is in the trash folder</a:t>
            </a:r>
          </a:p>
          <a:p>
            <a:r>
              <a:rPr lang="en-US" dirty="0" smtClean="0">
                <a:latin typeface="Times New Roman" pitchFamily="18" charset="0"/>
                <a:cs typeface="Times New Roman" pitchFamily="18" charset="0"/>
              </a:rPr>
              <a:t>b) Use the </a:t>
            </a:r>
            <a:r>
              <a:rPr lang="en-US" dirty="0" err="1" smtClean="0">
                <a:latin typeface="Times New Roman" pitchFamily="18" charset="0"/>
                <a:cs typeface="Times New Roman" pitchFamily="18" charset="0"/>
              </a:rPr>
              <a:t>rm</a:t>
            </a:r>
            <a:r>
              <a:rPr lang="en-US" dirty="0" smtClean="0">
                <a:latin typeface="Times New Roman" pitchFamily="18" charset="0"/>
                <a:cs typeface="Times New Roman" pitchFamily="18" charset="0"/>
              </a:rPr>
              <a:t> command with the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option to check if the file can be recovered</a:t>
            </a:r>
          </a:p>
          <a:p>
            <a:r>
              <a:rPr lang="en-US" dirty="0" smtClean="0">
                <a:latin typeface="Times New Roman" pitchFamily="18" charset="0"/>
                <a:cs typeface="Times New Roman" pitchFamily="18" charset="0"/>
              </a:rPr>
              <a:t>c) Use a file recovery tool such as </a:t>
            </a:r>
            <a:r>
              <a:rPr lang="en-US" dirty="0" err="1" smtClean="0">
                <a:latin typeface="Times New Roman" pitchFamily="18" charset="0"/>
                <a:cs typeface="Times New Roman" pitchFamily="18" charset="0"/>
              </a:rPr>
              <a:t>extundelete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testdisk</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 All of the above</a:t>
            </a:r>
          </a:p>
          <a:p>
            <a:r>
              <a:rPr lang="de-DE" dirty="0" smtClean="0">
                <a:latin typeface="Times New Roman" pitchFamily="18" charset="0"/>
                <a:cs typeface="Times New Roman" pitchFamily="18" charset="0"/>
              </a:rPr>
              <a:t>Answer: d. All of the above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Autofit/>
          </a:bodyPr>
          <a:lstStyle/>
          <a:p>
            <a:r>
              <a:rPr lang="en-US" sz="3600" dirty="0" smtClean="0">
                <a:effectLst/>
                <a:latin typeface="Times New Roman" pitchFamily="18" charset="0"/>
                <a:cs typeface="Times New Roman" pitchFamily="18" charset="0"/>
              </a:rPr>
              <a:t>16. A server administrator wants to check the system load average. What command would you use to do this?</a:t>
            </a:r>
            <a:br>
              <a:rPr lang="en-US" sz="3600" dirty="0" smtClean="0">
                <a:effectLst/>
                <a:latin typeface="Times New Roman" pitchFamily="18" charset="0"/>
                <a:cs typeface="Times New Roman" pitchFamily="18" charset="0"/>
              </a:rPr>
            </a:br>
            <a:endParaRPr lang="en-US" sz="3600"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top</a:t>
            </a:r>
          </a:p>
          <a:p>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ps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 uptime</a:t>
            </a:r>
          </a:p>
          <a:p>
            <a:r>
              <a:rPr lang="en-US" dirty="0" smtClean="0">
                <a:latin typeface="Times New Roman" pitchFamily="18" charset="0"/>
                <a:cs typeface="Times New Roman" pitchFamily="18" charset="0"/>
              </a:rPr>
              <a:t>d) All of the above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Answer: c) uptime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Autofit/>
          </a:bodyPr>
          <a:lstStyle/>
          <a:p>
            <a:r>
              <a:rPr lang="en-US" sz="3200" dirty="0" smtClean="0">
                <a:effectLst/>
                <a:latin typeface="Times New Roman" pitchFamily="18" charset="0"/>
                <a:cs typeface="Times New Roman" pitchFamily="18" charset="0"/>
              </a:rPr>
              <a:t>17. A user wants to compress a directory and its contents into a single archive file. What command would you use to do this?</a:t>
            </a:r>
            <a:br>
              <a:rPr lang="en-US" sz="3200" dirty="0" smtClean="0">
                <a:effectLst/>
                <a:latin typeface="Times New Roman" pitchFamily="18" charset="0"/>
                <a:cs typeface="Times New Roman" pitchFamily="18" charset="0"/>
              </a:rPr>
            </a:br>
            <a:endParaRPr lang="en-US" sz="3200"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tar</a:t>
            </a:r>
          </a:p>
          <a:p>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gzip</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 bzip2</a:t>
            </a:r>
          </a:p>
          <a:p>
            <a:r>
              <a:rPr lang="en-US" dirty="0" smtClean="0">
                <a:latin typeface="Times New Roman" pitchFamily="18" charset="0"/>
                <a:cs typeface="Times New Roman" pitchFamily="18" charset="0"/>
              </a:rPr>
              <a:t>d) All of the above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Answer: a) tar</a:t>
            </a:r>
            <a:endParaRPr lang="de-DE"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1143000"/>
          </a:xfrm>
        </p:spPr>
        <p:txBody>
          <a:bodyPr>
            <a:normAutofit fontScale="90000"/>
          </a:bodyPr>
          <a:lstStyle/>
          <a:p>
            <a:r>
              <a:rPr lang="en-US" dirty="0" smtClean="0">
                <a:effectLst/>
                <a:latin typeface="Times New Roman" pitchFamily="18" charset="0"/>
                <a:cs typeface="Times New Roman" pitchFamily="18" charset="0"/>
              </a:rPr>
              <a:t>18. What is booting process in </a:t>
            </a:r>
            <a:r>
              <a:rPr lang="en-US" dirty="0" err="1" smtClean="0">
                <a:effectLst/>
                <a:latin typeface="Times New Roman" pitchFamily="18" charset="0"/>
                <a:cs typeface="Times New Roman" pitchFamily="18" charset="0"/>
              </a:rPr>
              <a:t>linux</a:t>
            </a:r>
            <a:r>
              <a:rPr lang="en-US" dirty="0" smtClean="0">
                <a:effectLst/>
                <a:latin typeface="Times New Roman" pitchFamily="18" charset="0"/>
                <a:cs typeface="Times New Roman" pitchFamily="18" charset="0"/>
              </a:rPr>
              <a:t>?</a:t>
            </a:r>
          </a:p>
        </p:txBody>
      </p:sp>
      <p:sp>
        <p:nvSpPr>
          <p:cNvPr id="3" name="Content Placeholder 2"/>
          <p:cNvSpPr>
            <a:spLocks noGrp="1"/>
          </p:cNvSpPr>
          <p:nvPr>
            <p:ph idx="1"/>
          </p:nvPr>
        </p:nvSpPr>
        <p:spPr>
          <a:xfrm>
            <a:off x="1371600" y="1600200"/>
            <a:ext cx="7498080" cy="4953000"/>
          </a:xfrm>
        </p:spPr>
        <p:txBody>
          <a:bodyPr>
            <a:noAutofit/>
          </a:bodyPr>
          <a:lstStyle/>
          <a:p>
            <a:r>
              <a:rPr lang="en-US" sz="1900" dirty="0" smtClean="0">
                <a:latin typeface="Times New Roman" pitchFamily="18" charset="0"/>
                <a:cs typeface="Times New Roman" pitchFamily="18" charset="0"/>
              </a:rPr>
              <a:t>The booting process in Linux involves several stages:</a:t>
            </a:r>
          </a:p>
          <a:p>
            <a:r>
              <a:rPr lang="en-US" sz="1900" dirty="0" smtClean="0">
                <a:latin typeface="Times New Roman" pitchFamily="18" charset="0"/>
                <a:cs typeface="Times New Roman" pitchFamily="18" charset="0"/>
              </a:rPr>
              <a:t>BIOS (Basic </a:t>
            </a:r>
            <a:r>
              <a:rPr lang="en-US" sz="1900" dirty="0" err="1" smtClean="0">
                <a:latin typeface="Times New Roman" pitchFamily="18" charset="0"/>
                <a:cs typeface="Times New Roman" pitchFamily="18" charset="0"/>
              </a:rPr>
              <a:t>Input/Output</a:t>
            </a:r>
            <a:r>
              <a:rPr lang="en-US" sz="1900" dirty="0" smtClean="0">
                <a:latin typeface="Times New Roman" pitchFamily="18" charset="0"/>
                <a:cs typeface="Times New Roman" pitchFamily="18" charset="0"/>
              </a:rPr>
              <a:t> System) - the computer hardware checks its components and loads the BIOS, which in turn checks for bootable devices.</a:t>
            </a:r>
          </a:p>
          <a:p>
            <a:r>
              <a:rPr lang="en-US" sz="1900" dirty="0" smtClean="0">
                <a:latin typeface="Times New Roman" pitchFamily="18" charset="0"/>
                <a:cs typeface="Times New Roman" pitchFamily="18" charset="0"/>
              </a:rPr>
              <a:t>Boot loader - a program that is loaded by the BIOS, which searches for the kernel and loads it into memory.</a:t>
            </a:r>
          </a:p>
          <a:p>
            <a:r>
              <a:rPr lang="en-US" sz="1900" dirty="0" smtClean="0">
                <a:latin typeface="Times New Roman" pitchFamily="18" charset="0"/>
                <a:cs typeface="Times New Roman" pitchFamily="18" charset="0"/>
              </a:rPr>
              <a:t>Kernel - the core of the operating system that initializes hardware, sets up system parameters, and launches system services.</a:t>
            </a:r>
          </a:p>
          <a:p>
            <a:r>
              <a:rPr lang="en-US" sz="1900" dirty="0" smtClean="0">
                <a:latin typeface="Times New Roman" pitchFamily="18" charset="0"/>
                <a:cs typeface="Times New Roman" pitchFamily="18" charset="0"/>
              </a:rPr>
              <a:t>Init process - the first process that is started by the kernel, which initializes the system by starting various services and daemons.</a:t>
            </a:r>
          </a:p>
          <a:p>
            <a:r>
              <a:rPr lang="en-US" sz="1900" dirty="0" err="1" smtClean="0">
                <a:latin typeface="Times New Roman" pitchFamily="18" charset="0"/>
                <a:cs typeface="Times New Roman" pitchFamily="18" charset="0"/>
              </a:rPr>
              <a:t>Runlevel</a:t>
            </a:r>
            <a:r>
              <a:rPr lang="en-US" sz="1900" dirty="0" smtClean="0">
                <a:latin typeface="Times New Roman" pitchFamily="18" charset="0"/>
                <a:cs typeface="Times New Roman" pitchFamily="18" charset="0"/>
              </a:rPr>
              <a:t> - the state of the system that determines which services and daemons are started at boot time.</a:t>
            </a:r>
          </a:p>
          <a:p>
            <a:r>
              <a:rPr lang="en-US" sz="1900" dirty="0" smtClean="0">
                <a:latin typeface="Times New Roman" pitchFamily="18" charset="0"/>
                <a:cs typeface="Times New Roman" pitchFamily="18" charset="0"/>
              </a:rPr>
              <a:t>Overall, the booting process in Linux involves the computer hardware initializing, the boot loader loading the kernel into memory, the kernel initializing hardware and launching system services, and the init process starting various services and daemons.</a:t>
            </a:r>
            <a:endParaRPr lang="de-DE" sz="19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1. Which command can you use to view the contents of a file in Linux?</a:t>
            </a:r>
            <a:br>
              <a:rPr lang="en-US" dirty="0" smtClean="0">
                <a:effectLst/>
                <a:latin typeface="Times New Roman" pitchFamily="18" charset="0"/>
                <a:cs typeface="Times New Roman" pitchFamily="18" charset="0"/>
              </a:rPr>
            </a:b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cat</a:t>
            </a:r>
          </a:p>
          <a:p>
            <a:r>
              <a:rPr lang="en-US" dirty="0" smtClean="0">
                <a:latin typeface="Times New Roman" pitchFamily="18" charset="0"/>
                <a:cs typeface="Times New Roman" pitchFamily="18" charset="0"/>
              </a:rPr>
              <a:t>b. tail</a:t>
            </a:r>
          </a:p>
          <a:p>
            <a:r>
              <a:rPr lang="en-US" dirty="0" smtClean="0">
                <a:latin typeface="Times New Roman" pitchFamily="18" charset="0"/>
                <a:cs typeface="Times New Roman" pitchFamily="18" charset="0"/>
              </a:rPr>
              <a:t>c. head</a:t>
            </a:r>
          </a:p>
          <a:p>
            <a:r>
              <a:rPr lang="en-US" dirty="0" smtClean="0">
                <a:latin typeface="Times New Roman" pitchFamily="18" charset="0"/>
                <a:cs typeface="Times New Roman" pitchFamily="18" charset="0"/>
              </a:rPr>
              <a:t>d. all of the above</a:t>
            </a:r>
          </a:p>
          <a:p>
            <a:r>
              <a:rPr lang="en-US" dirty="0" smtClean="0">
                <a:latin typeface="Times New Roman" pitchFamily="18" charset="0"/>
                <a:cs typeface="Times New Roman" pitchFamily="18" charset="0"/>
              </a:rPr>
              <a:t>Answer: d. all of the above</a:t>
            </a:r>
          </a:p>
          <a:p>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19. What is </a:t>
            </a:r>
            <a:r>
              <a:rPr lang="en-US" dirty="0" err="1" smtClean="0">
                <a:effectLst/>
                <a:latin typeface="Times New Roman" pitchFamily="18" charset="0"/>
                <a:cs typeface="Times New Roman" pitchFamily="18" charset="0"/>
              </a:rPr>
              <a:t>inode</a:t>
            </a:r>
            <a:r>
              <a:rPr lang="en-US" dirty="0" smtClean="0">
                <a:effectLst/>
                <a:latin typeface="Times New Roman" pitchFamily="18" charset="0"/>
                <a:cs typeface="Times New Roman" pitchFamily="18" charset="0"/>
              </a:rPr>
              <a:t> in </a:t>
            </a:r>
            <a:r>
              <a:rPr lang="en-US" dirty="0" err="1" smtClean="0">
                <a:effectLst/>
                <a:latin typeface="Times New Roman" pitchFamily="18" charset="0"/>
                <a:cs typeface="Times New Roman" pitchFamily="18" charset="0"/>
              </a:rPr>
              <a:t>linux</a:t>
            </a:r>
            <a:r>
              <a:rPr lang="en-US" dirty="0" smtClean="0">
                <a:effectLst/>
                <a:latin typeface="Times New Roman" pitchFamily="18" charset="0"/>
                <a:cs typeface="Times New Roman" pitchFamily="18" charset="0"/>
              </a:rPr>
              <a:t> how to increase it?</a:t>
            </a: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An </a:t>
            </a:r>
            <a:r>
              <a:rPr lang="en-US" dirty="0" err="1" smtClean="0">
                <a:latin typeface="Times New Roman" pitchFamily="18" charset="0"/>
                <a:cs typeface="Times New Roman" pitchFamily="18" charset="0"/>
              </a:rPr>
              <a:t>inode</a:t>
            </a:r>
            <a:r>
              <a:rPr lang="en-US" dirty="0" smtClean="0">
                <a:latin typeface="Times New Roman" pitchFamily="18" charset="0"/>
                <a:cs typeface="Times New Roman" pitchFamily="18" charset="0"/>
              </a:rPr>
              <a:t> is a data structure that stores information about a file in Linux.</a:t>
            </a:r>
          </a:p>
          <a:p>
            <a:r>
              <a:rPr lang="en-US" dirty="0" smtClean="0">
                <a:latin typeface="Times New Roman" pitchFamily="18" charset="0"/>
                <a:cs typeface="Times New Roman" pitchFamily="18" charset="0"/>
              </a:rPr>
              <a:t>To increase it, one needs to increase the size of the file system.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20. What is logical volume and how to create it?</a:t>
            </a:r>
            <a:br>
              <a:rPr lang="en-US" dirty="0" smtClean="0">
                <a:effectLst/>
                <a:latin typeface="Times New Roman" pitchFamily="18" charset="0"/>
                <a:cs typeface="Times New Roman" pitchFamily="18" charset="0"/>
              </a:rPr>
            </a:br>
            <a:endParaRPr lang="en-US"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logical volume is a virtual partition in Linux that allows for flexible storage allocation and management.</a:t>
            </a:r>
          </a:p>
          <a:p>
            <a:r>
              <a:rPr lang="en-US" dirty="0" smtClean="0">
                <a:latin typeface="Times New Roman" pitchFamily="18" charset="0"/>
                <a:cs typeface="Times New Roman" pitchFamily="18" charset="0"/>
              </a:rPr>
              <a:t>To create it, use the "</a:t>
            </a:r>
            <a:r>
              <a:rPr lang="en-US" i="1" dirty="0" err="1" smtClean="0">
                <a:latin typeface="Times New Roman" pitchFamily="18" charset="0"/>
                <a:cs typeface="Times New Roman" pitchFamily="18" charset="0"/>
              </a:rPr>
              <a:t>lvcreate</a:t>
            </a:r>
            <a:r>
              <a:rPr lang="en-US" dirty="0" smtClean="0">
                <a:latin typeface="Times New Roman" pitchFamily="18" charset="0"/>
                <a:cs typeface="Times New Roman" pitchFamily="18" charset="0"/>
              </a:rPr>
              <a:t>" command</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Physical Volume</a:t>
            </a:r>
          </a:p>
          <a:p>
            <a:pPr lvl="1"/>
            <a:r>
              <a:rPr lang="en-US" dirty="0" smtClean="0">
                <a:latin typeface="Times New Roman" pitchFamily="18" charset="0"/>
                <a:cs typeface="Times New Roman" pitchFamily="18" charset="0"/>
              </a:rPr>
              <a:t>Volume Group</a:t>
            </a:r>
          </a:p>
          <a:p>
            <a:pPr lvl="1"/>
            <a:r>
              <a:rPr lang="en-US" dirty="0" smtClean="0">
                <a:latin typeface="Times New Roman" pitchFamily="18" charset="0"/>
                <a:cs typeface="Times New Roman" pitchFamily="18" charset="0"/>
              </a:rPr>
              <a:t>Logical Volume</a:t>
            </a:r>
            <a:endParaRPr lang="de-DE"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21. What is swap partition and how to create?</a:t>
            </a: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swap partition is a designated space on a hard drive used for virtual memory.</a:t>
            </a:r>
          </a:p>
          <a:p>
            <a:r>
              <a:rPr lang="en-US" dirty="0" smtClean="0">
                <a:latin typeface="Times New Roman" pitchFamily="18" charset="0"/>
                <a:cs typeface="Times New Roman" pitchFamily="18" charset="0"/>
              </a:rPr>
              <a:t>It can be created using a partitioning tool such as “</a:t>
            </a:r>
            <a:r>
              <a:rPr lang="en-US" i="1" dirty="0" err="1" smtClean="0">
                <a:latin typeface="Times New Roman" pitchFamily="18" charset="0"/>
                <a:cs typeface="Times New Roman" pitchFamily="18" charset="0"/>
              </a:rPr>
              <a:t>fdisk</a:t>
            </a:r>
            <a:r>
              <a:rPr lang="en-US" dirty="0" smtClean="0">
                <a:latin typeface="Times New Roman" pitchFamily="18" charset="0"/>
                <a:cs typeface="Times New Roman" pitchFamily="18" charset="0"/>
              </a:rPr>
              <a:t>” or “</a:t>
            </a:r>
            <a:r>
              <a:rPr lang="en-US" i="1" dirty="0" err="1" smtClean="0">
                <a:latin typeface="Times New Roman" pitchFamily="18" charset="0"/>
                <a:cs typeface="Times New Roman" pitchFamily="18" charset="0"/>
              </a:rPr>
              <a:t>gdisk</a:t>
            </a:r>
            <a:r>
              <a:rPr lang="en-US" dirty="0" smtClean="0">
                <a:latin typeface="Times New Roman" pitchFamily="18" charset="0"/>
                <a:cs typeface="Times New Roman" pitchFamily="18" charset="0"/>
              </a:rPr>
              <a:t>”.</a:t>
            </a:r>
            <a:endParaRPr lang="de-DE"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22. Tell me about some commands in </a:t>
            </a:r>
            <a:r>
              <a:rPr lang="en-US" dirty="0" err="1" smtClean="0">
                <a:effectLst/>
                <a:latin typeface="Times New Roman" pitchFamily="18" charset="0"/>
                <a:cs typeface="Times New Roman" pitchFamily="18" charset="0"/>
              </a:rPr>
              <a:t>linux</a:t>
            </a:r>
            <a:r>
              <a:rPr lang="en-US" dirty="0" smtClean="0">
                <a:effectLst/>
                <a:latin typeface="Times New Roman" pitchFamily="18" charset="0"/>
                <a:cs typeface="Times New Roman" pitchFamily="18" charset="0"/>
              </a:rPr>
              <a:t>.</a:t>
            </a:r>
          </a:p>
        </p:txBody>
      </p:sp>
      <p:sp>
        <p:nvSpPr>
          <p:cNvPr id="3" name="Content Placeholder 2"/>
          <p:cNvSpPr>
            <a:spLocks noGrp="1"/>
          </p:cNvSpPr>
          <p:nvPr>
            <p:ph idx="1"/>
          </p:nvPr>
        </p:nvSpPr>
        <p:spPr>
          <a:xfrm>
            <a:off x="1371600" y="1905000"/>
            <a:ext cx="7498080" cy="3657600"/>
          </a:xfrm>
        </p:spPr>
        <p:txBody>
          <a:bodyPr>
            <a:noAutofit/>
          </a:bodyPr>
          <a:lstStyle/>
          <a:p>
            <a:r>
              <a:rPr lang="en-US" sz="2000" dirty="0" smtClean="0">
                <a:latin typeface="Times New Roman" pitchFamily="18" charset="0"/>
                <a:cs typeface="Times New Roman" pitchFamily="18" charset="0"/>
              </a:rPr>
              <a:t>Here are some commonly used Linux commands:</a:t>
            </a:r>
          </a:p>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ls</a:t>
            </a:r>
            <a:r>
              <a:rPr lang="en-US" sz="2000" dirty="0" smtClean="0">
                <a:latin typeface="Times New Roman" pitchFamily="18" charset="0"/>
                <a:cs typeface="Times New Roman" pitchFamily="18" charset="0"/>
              </a:rPr>
              <a:t> - lists the contents of a directory.</a:t>
            </a:r>
          </a:p>
          <a:p>
            <a:r>
              <a:rPr lang="en-US" sz="2000" dirty="0" err="1" smtClean="0">
                <a:latin typeface="Times New Roman" pitchFamily="18" charset="0"/>
                <a:cs typeface="Times New Roman" pitchFamily="18" charset="0"/>
              </a:rPr>
              <a:t>cd</a:t>
            </a:r>
            <a:r>
              <a:rPr lang="en-US" sz="2000" dirty="0" smtClean="0">
                <a:latin typeface="Times New Roman" pitchFamily="18" charset="0"/>
                <a:cs typeface="Times New Roman" pitchFamily="18" charset="0"/>
              </a:rPr>
              <a:t> - changes the current working directory.</a:t>
            </a:r>
          </a:p>
          <a:p>
            <a:r>
              <a:rPr lang="en-US" sz="2000" dirty="0" err="1" smtClean="0">
                <a:latin typeface="Times New Roman" pitchFamily="18" charset="0"/>
                <a:cs typeface="Times New Roman" pitchFamily="18" charset="0"/>
              </a:rPr>
              <a:t>pwd</a:t>
            </a:r>
            <a:r>
              <a:rPr lang="en-US" sz="2000" dirty="0" smtClean="0">
                <a:latin typeface="Times New Roman" pitchFamily="18" charset="0"/>
                <a:cs typeface="Times New Roman" pitchFamily="18" charset="0"/>
              </a:rPr>
              <a:t> - prints the current working directory.</a:t>
            </a:r>
          </a:p>
          <a:p>
            <a:r>
              <a:rPr lang="en-US" sz="2000" dirty="0" err="1" smtClean="0">
                <a:latin typeface="Times New Roman" pitchFamily="18" charset="0"/>
                <a:cs typeface="Times New Roman" pitchFamily="18" charset="0"/>
              </a:rPr>
              <a:t>mkdir</a:t>
            </a:r>
            <a:r>
              <a:rPr lang="en-US" sz="2000" dirty="0" smtClean="0">
                <a:latin typeface="Times New Roman" pitchFamily="18" charset="0"/>
                <a:cs typeface="Times New Roman" pitchFamily="18" charset="0"/>
              </a:rPr>
              <a:t> - creates a new directory.</a:t>
            </a:r>
          </a:p>
          <a:p>
            <a:r>
              <a:rPr lang="en-US" sz="2000" dirty="0" err="1" smtClean="0">
                <a:latin typeface="Times New Roman" pitchFamily="18" charset="0"/>
                <a:cs typeface="Times New Roman" pitchFamily="18" charset="0"/>
              </a:rPr>
              <a:t>rm</a:t>
            </a:r>
            <a:r>
              <a:rPr lang="en-US" sz="2000" dirty="0" smtClean="0">
                <a:latin typeface="Times New Roman" pitchFamily="18" charset="0"/>
                <a:cs typeface="Times New Roman" pitchFamily="18" charset="0"/>
              </a:rPr>
              <a:t> - removes a file or directory.</a:t>
            </a:r>
          </a:p>
          <a:p>
            <a:r>
              <a:rPr lang="en-US" sz="2000" dirty="0" smtClean="0">
                <a:latin typeface="Times New Roman" pitchFamily="18" charset="0"/>
                <a:cs typeface="Times New Roman" pitchFamily="18" charset="0"/>
              </a:rPr>
              <a:t>cp - copies files or directories.</a:t>
            </a:r>
          </a:p>
          <a:p>
            <a:r>
              <a:rPr lang="en-US" sz="2000" dirty="0" err="1" smtClean="0">
                <a:latin typeface="Times New Roman" pitchFamily="18" charset="0"/>
                <a:cs typeface="Times New Roman" pitchFamily="18" charset="0"/>
              </a:rPr>
              <a:t>mv</a:t>
            </a:r>
            <a:r>
              <a:rPr lang="en-US" sz="2000" dirty="0" smtClean="0">
                <a:latin typeface="Times New Roman" pitchFamily="18" charset="0"/>
                <a:cs typeface="Times New Roman" pitchFamily="18" charset="0"/>
              </a:rPr>
              <a:t> - moves or renames files or directories.</a:t>
            </a:r>
          </a:p>
          <a:p>
            <a:r>
              <a:rPr lang="en-US" sz="2000" dirty="0" smtClean="0">
                <a:latin typeface="Times New Roman" pitchFamily="18" charset="0"/>
                <a:cs typeface="Times New Roman" pitchFamily="18" charset="0"/>
              </a:rPr>
              <a:t>cat - displays the contents of a file.</a:t>
            </a:r>
          </a:p>
          <a:p>
            <a:r>
              <a:rPr lang="en-US" sz="2000" dirty="0" err="1" smtClean="0">
                <a:latin typeface="Times New Roman" pitchFamily="18" charset="0"/>
                <a:cs typeface="Times New Roman" pitchFamily="18" charset="0"/>
              </a:rPr>
              <a:t>grep</a:t>
            </a:r>
            <a:r>
              <a:rPr lang="en-US" sz="2000" dirty="0" smtClean="0">
                <a:latin typeface="Times New Roman" pitchFamily="18" charset="0"/>
                <a:cs typeface="Times New Roman" pitchFamily="18" charset="0"/>
              </a:rPr>
              <a:t> - searches for a pattern in a file.</a:t>
            </a:r>
          </a:p>
          <a:p>
            <a:r>
              <a:rPr lang="en-US" sz="2000" dirty="0" err="1" smtClean="0">
                <a:latin typeface="Times New Roman" pitchFamily="18" charset="0"/>
                <a:cs typeface="Times New Roman" pitchFamily="18" charset="0"/>
              </a:rPr>
              <a:t>sudo</a:t>
            </a:r>
            <a:r>
              <a:rPr lang="en-US" sz="2000" dirty="0" smtClean="0">
                <a:latin typeface="Times New Roman" pitchFamily="18" charset="0"/>
                <a:cs typeface="Times New Roman" pitchFamily="18" charset="0"/>
              </a:rPr>
              <a:t> - runs a command with </a:t>
            </a:r>
            <a:r>
              <a:rPr lang="en-US" sz="2000" dirty="0" err="1" smtClean="0">
                <a:latin typeface="Times New Roman" pitchFamily="18" charset="0"/>
                <a:cs typeface="Times New Roman" pitchFamily="18" charset="0"/>
              </a:rPr>
              <a:t>superuser</a:t>
            </a:r>
            <a:r>
              <a:rPr lang="en-US" sz="2000" dirty="0" smtClean="0">
                <a:latin typeface="Times New Roman" pitchFamily="18" charset="0"/>
                <a:cs typeface="Times New Roman" pitchFamily="18" charset="0"/>
              </a:rPr>
              <a:t> privileges.</a:t>
            </a:r>
            <a:endParaRPr lang="de-DE" sz="20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additive="base">
                                        <p:cTn id="6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 calcmode="lin" valueType="num">
                                      <p:cBhvr additive="base">
                                        <p:cTn id="6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 calcmode="lin" valueType="num">
                                      <p:cBhvr additive="base">
                                        <p:cTn id="7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23. How to check the process port and </a:t>
            </a:r>
            <a:r>
              <a:rPr lang="en-US" dirty="0" smtClean="0">
                <a:effectLst/>
                <a:latin typeface="Times New Roman" pitchFamily="18" charset="0"/>
                <a:cs typeface="Times New Roman" pitchFamily="18" charset="0"/>
              </a:rPr>
              <a:t>name</a:t>
            </a:r>
            <a:endParaRPr lang="en-US"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normAutofit/>
          </a:bodyPr>
          <a:lstStyle/>
          <a:p>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netstat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tulnp</a:t>
            </a:r>
            <a:r>
              <a:rPr lang="en-US" i="1"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shows all open TCP and UDP ports along with the process names and PIDs that are associated with them.</a:t>
            </a:r>
            <a:endParaRPr lang="en-US"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24. How to kill a process in </a:t>
            </a:r>
            <a:r>
              <a:rPr lang="en-US" dirty="0" err="1" smtClean="0">
                <a:effectLst/>
                <a:latin typeface="Times New Roman" pitchFamily="18" charset="0"/>
                <a:cs typeface="Times New Roman" pitchFamily="18" charset="0"/>
              </a:rPr>
              <a:t>linux</a:t>
            </a:r>
            <a:r>
              <a:rPr lang="en-US" dirty="0" smtClean="0">
                <a:effectLst/>
                <a:latin typeface="Times New Roman" pitchFamily="18" charset="0"/>
                <a:cs typeface="Times New Roman" pitchFamily="18" charset="0"/>
              </a:rPr>
              <a:t>?</a:t>
            </a:r>
          </a:p>
        </p:txBody>
      </p:sp>
      <p:sp>
        <p:nvSpPr>
          <p:cNvPr id="3" name="Content Placeholder 2"/>
          <p:cNvSpPr>
            <a:spLocks noGrp="1"/>
          </p:cNvSpPr>
          <p:nvPr>
            <p:ph idx="1"/>
          </p:nvPr>
        </p:nvSpPr>
        <p:spPr>
          <a:xfrm>
            <a:off x="1371600" y="2286000"/>
            <a:ext cx="7498080" cy="3657600"/>
          </a:xfrm>
        </p:spPr>
        <p:txBody>
          <a:bodyPr>
            <a:normAutofit fontScale="92500" lnSpcReduction="10000"/>
          </a:bodyPr>
          <a:lstStyle/>
          <a:p>
            <a:r>
              <a:rPr lang="en-US" dirty="0" smtClean="0">
                <a:latin typeface="Times New Roman" pitchFamily="18" charset="0"/>
                <a:cs typeface="Times New Roman" pitchFamily="18" charset="0"/>
              </a:rPr>
              <a:t>To kill a process in Linux, you can use the </a:t>
            </a:r>
            <a:r>
              <a:rPr lang="en-US" i="1" dirty="0" smtClean="0">
                <a:latin typeface="Times New Roman" pitchFamily="18" charset="0"/>
                <a:cs typeface="Times New Roman" pitchFamily="18" charset="0"/>
              </a:rPr>
              <a:t>kill</a:t>
            </a:r>
            <a:r>
              <a:rPr lang="en-US" dirty="0" smtClean="0">
                <a:latin typeface="Times New Roman" pitchFamily="18" charset="0"/>
                <a:cs typeface="Times New Roman" pitchFamily="18" charset="0"/>
              </a:rPr>
              <a:t> command followed by the process ID (PID) of the process you want to terminate.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a:t>
            </a:r>
            <a:r>
              <a:rPr lang="en-US" dirty="0" smtClean="0">
                <a:latin typeface="Times New Roman" pitchFamily="18" charset="0"/>
                <a:cs typeface="Times New Roman" pitchFamily="18" charset="0"/>
              </a:rPr>
              <a:t>the process does not terminate after sending the kill signal, you can use the kill -9 PID command to forcefully terminate the process.</a:t>
            </a:r>
            <a:endParaRPr lang="de-DE"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25. What are ACLs and firewall and </a:t>
            </a:r>
            <a:r>
              <a:rPr lang="en-US" dirty="0" err="1" smtClean="0">
                <a:effectLst/>
                <a:latin typeface="Times New Roman" pitchFamily="18" charset="0"/>
                <a:cs typeface="Times New Roman" pitchFamily="18" charset="0"/>
              </a:rPr>
              <a:t>selinux</a:t>
            </a:r>
            <a:r>
              <a:rPr lang="en-US" dirty="0" smtClean="0">
                <a:effectLst/>
                <a:latin typeface="Times New Roman" pitchFamily="18" charset="0"/>
                <a:cs typeface="Times New Roman" pitchFamily="18" charset="0"/>
              </a:rPr>
              <a:t>?</a:t>
            </a:r>
          </a:p>
        </p:txBody>
      </p:sp>
      <p:sp>
        <p:nvSpPr>
          <p:cNvPr id="3" name="Content Placeholder 2"/>
          <p:cNvSpPr>
            <a:spLocks noGrp="1"/>
          </p:cNvSpPr>
          <p:nvPr>
            <p:ph idx="1"/>
          </p:nvPr>
        </p:nvSpPr>
        <p:spPr>
          <a:xfrm>
            <a:off x="1371600" y="1981200"/>
            <a:ext cx="7498080" cy="3657600"/>
          </a:xfrm>
        </p:spPr>
        <p:txBody>
          <a:bodyPr>
            <a:noAutofit/>
          </a:bodyPr>
          <a:lstStyle/>
          <a:p>
            <a:r>
              <a:rPr lang="en-US" sz="2400" dirty="0" smtClean="0">
                <a:latin typeface="Times New Roman" pitchFamily="18" charset="0"/>
                <a:cs typeface="Times New Roman" pitchFamily="18" charset="0"/>
              </a:rPr>
              <a:t>ACLs (Access Control Lists) are a set of permissions attached to a file or directory that determines which users or groups can access it and what actions they can perform.</a:t>
            </a:r>
          </a:p>
          <a:p>
            <a:r>
              <a:rPr lang="en-US" sz="2400" dirty="0" smtClean="0">
                <a:latin typeface="Times New Roman" pitchFamily="18" charset="0"/>
                <a:cs typeface="Times New Roman" pitchFamily="18" charset="0"/>
              </a:rPr>
              <a:t>Firewall is a network security system that </a:t>
            </a:r>
            <a:r>
              <a:rPr lang="en-US" sz="2400" dirty="0" smtClean="0">
                <a:latin typeface="Times New Roman" pitchFamily="18" charset="0"/>
                <a:cs typeface="Times New Roman" pitchFamily="18" charset="0"/>
              </a:rPr>
              <a:t>controls </a:t>
            </a:r>
            <a:r>
              <a:rPr lang="en-US" sz="2400" dirty="0" smtClean="0">
                <a:latin typeface="Times New Roman" pitchFamily="18" charset="0"/>
                <a:cs typeface="Times New Roman" pitchFamily="18" charset="0"/>
              </a:rPr>
              <a:t>incoming and outgoing network traffic based on predetermined security rules</a:t>
            </a:r>
            <a:r>
              <a:rPr lang="en-US" sz="2400" dirty="0" smtClean="0">
                <a:latin typeface="Times New Roman" pitchFamily="18" charset="0"/>
                <a:cs typeface="Times New Roman" pitchFamily="18" charset="0"/>
              </a:rPr>
              <a:t>. It can be implemented in both software and hardware.</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SELinux</a:t>
            </a:r>
            <a:r>
              <a:rPr lang="en-US" sz="2400" dirty="0" smtClean="0">
                <a:latin typeface="Times New Roman" pitchFamily="18" charset="0"/>
                <a:cs typeface="Times New Roman" pitchFamily="18" charset="0"/>
              </a:rPr>
              <a:t> (Security-Enhanced Linux) is a </a:t>
            </a:r>
            <a:r>
              <a:rPr lang="en-US" sz="2400" dirty="0" smtClean="0">
                <a:latin typeface="Times New Roman" pitchFamily="18" charset="0"/>
                <a:cs typeface="Times New Roman" pitchFamily="18" charset="0"/>
              </a:rPr>
              <a:t>Linux kernel security module that provides an additional layer of security to the operating system.</a:t>
            </a:r>
            <a:endParaRPr lang="de-DE"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26. How to do the networking using the </a:t>
            </a:r>
            <a:r>
              <a:rPr lang="en-US" dirty="0" err="1" smtClean="0">
                <a:effectLst/>
                <a:latin typeface="Times New Roman" pitchFamily="18" charset="0"/>
                <a:cs typeface="Times New Roman" pitchFamily="18" charset="0"/>
              </a:rPr>
              <a:t>nmcli</a:t>
            </a:r>
            <a:r>
              <a:rPr lang="en-US" dirty="0" smtClean="0">
                <a:effectLst/>
                <a:latin typeface="Times New Roman" pitchFamily="18" charset="0"/>
                <a:cs typeface="Times New Roman" pitchFamily="18" charset="0"/>
              </a:rPr>
              <a:t>?</a:t>
            </a:r>
          </a:p>
        </p:txBody>
      </p:sp>
      <p:sp>
        <p:nvSpPr>
          <p:cNvPr id="3" name="Content Placeholder 2"/>
          <p:cNvSpPr>
            <a:spLocks noGrp="1"/>
          </p:cNvSpPr>
          <p:nvPr>
            <p:ph idx="1"/>
          </p:nvPr>
        </p:nvSpPr>
        <p:spPr>
          <a:xfrm>
            <a:off x="1371600" y="1981200"/>
            <a:ext cx="7498080" cy="3657600"/>
          </a:xfrm>
        </p:spPr>
        <p:txBody>
          <a:bodyPr>
            <a:noAutofit/>
          </a:bodyPr>
          <a:lstStyle/>
          <a:p>
            <a:r>
              <a:rPr lang="en-US" sz="1600" dirty="0" smtClean="0">
                <a:latin typeface="Times New Roman" pitchFamily="18" charset="0"/>
                <a:cs typeface="Times New Roman" pitchFamily="18" charset="0"/>
              </a:rPr>
              <a:t>To perform networking tasks using the </a:t>
            </a:r>
            <a:r>
              <a:rPr lang="en-US" sz="1600" dirty="0" err="1" smtClean="0">
                <a:latin typeface="Times New Roman" pitchFamily="18" charset="0"/>
                <a:cs typeface="Times New Roman" pitchFamily="18" charset="0"/>
              </a:rPr>
              <a:t>nmcli</a:t>
            </a:r>
            <a:r>
              <a:rPr lang="en-US" sz="1600" dirty="0" smtClean="0">
                <a:latin typeface="Times New Roman" pitchFamily="18" charset="0"/>
                <a:cs typeface="Times New Roman" pitchFamily="18" charset="0"/>
              </a:rPr>
              <a:t> command in Linux:</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List available network devices </a:t>
            </a:r>
            <a:r>
              <a:rPr lang="en-US" sz="1600" i="1" dirty="0" smtClean="0">
                <a:latin typeface="Times New Roman" pitchFamily="18" charset="0"/>
                <a:cs typeface="Times New Roman" pitchFamily="18" charset="0"/>
              </a:rPr>
              <a:t>“</a:t>
            </a:r>
            <a:r>
              <a:rPr lang="en-US" sz="1600" i="1" dirty="0" err="1" smtClean="0">
                <a:latin typeface="Times New Roman" pitchFamily="18" charset="0"/>
                <a:cs typeface="Times New Roman" pitchFamily="18" charset="0"/>
              </a:rPr>
              <a:t>nmcli</a:t>
            </a:r>
            <a:r>
              <a:rPr lang="en-US" sz="1600" i="1" dirty="0" smtClean="0">
                <a:latin typeface="Times New Roman" pitchFamily="18" charset="0"/>
                <a:cs typeface="Times New Roman" pitchFamily="18" charset="0"/>
              </a:rPr>
              <a:t> device status”</a:t>
            </a:r>
            <a:endParaRPr lang="en-US" sz="1600" i="1"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Connect to a network </a:t>
            </a:r>
            <a:r>
              <a:rPr lang="en-US" sz="1600" i="1" dirty="0" smtClean="0">
                <a:latin typeface="Times New Roman" pitchFamily="18" charset="0"/>
                <a:cs typeface="Times New Roman" pitchFamily="18" charset="0"/>
              </a:rPr>
              <a:t>“</a:t>
            </a:r>
            <a:r>
              <a:rPr lang="en-US" sz="1600" i="1" dirty="0" err="1" smtClean="0">
                <a:latin typeface="Times New Roman" pitchFamily="18" charset="0"/>
                <a:cs typeface="Times New Roman" pitchFamily="18" charset="0"/>
              </a:rPr>
              <a:t>nmcli</a:t>
            </a:r>
            <a:r>
              <a:rPr lang="en-US" sz="1600" i="1" dirty="0" smtClean="0">
                <a:latin typeface="Times New Roman" pitchFamily="18" charset="0"/>
                <a:cs typeface="Times New Roman" pitchFamily="18" charset="0"/>
              </a:rPr>
              <a:t> device </a:t>
            </a:r>
            <a:r>
              <a:rPr lang="en-US" sz="1600" i="1" dirty="0" err="1" smtClean="0">
                <a:latin typeface="Times New Roman" pitchFamily="18" charset="0"/>
                <a:cs typeface="Times New Roman" pitchFamily="18" charset="0"/>
              </a:rPr>
              <a:t>wifi</a:t>
            </a:r>
            <a:r>
              <a:rPr lang="en-US" sz="1600" i="1" dirty="0" smtClean="0">
                <a:latin typeface="Times New Roman" pitchFamily="18" charset="0"/>
                <a:cs typeface="Times New Roman" pitchFamily="18" charset="0"/>
              </a:rPr>
              <a:t>  connect SSID password </a:t>
            </a:r>
            <a:r>
              <a:rPr lang="en-US" sz="1600" i="1" dirty="0" err="1" smtClean="0">
                <a:latin typeface="Times New Roman" pitchFamily="18" charset="0"/>
                <a:cs typeface="Times New Roman" pitchFamily="18" charset="0"/>
              </a:rPr>
              <a:t>PASSWORD</a:t>
            </a:r>
            <a:r>
              <a:rPr lang="en-US" sz="1600" i="1"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Provide SSID and Password.</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Configure a static IP address </a:t>
            </a:r>
            <a:r>
              <a:rPr lang="en-US" sz="1600" i="1" dirty="0" smtClean="0">
                <a:latin typeface="Times New Roman" pitchFamily="18" charset="0"/>
                <a:cs typeface="Times New Roman" pitchFamily="18" charset="0"/>
              </a:rPr>
              <a:t>“</a:t>
            </a:r>
            <a:r>
              <a:rPr lang="en-US" sz="1600" i="1" dirty="0" err="1" smtClean="0">
                <a:latin typeface="Times New Roman" pitchFamily="18" charset="0"/>
                <a:cs typeface="Times New Roman" pitchFamily="18" charset="0"/>
              </a:rPr>
              <a:t>nmcli</a:t>
            </a:r>
            <a:r>
              <a:rPr lang="en-US" sz="1600" i="1" dirty="0" smtClean="0">
                <a:latin typeface="Times New Roman" pitchFamily="18" charset="0"/>
                <a:cs typeface="Times New Roman" pitchFamily="18" charset="0"/>
              </a:rPr>
              <a:t> connection modify CONNECTION_NAME ipv4.gateway GATEWAY”</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Provide Connection name and desired IP address.</a:t>
            </a:r>
          </a:p>
          <a:p>
            <a:r>
              <a:rPr lang="en-US" sz="1600" dirty="0" smtClean="0">
                <a:latin typeface="Times New Roman" pitchFamily="18" charset="0"/>
                <a:cs typeface="Times New Roman" pitchFamily="18" charset="0"/>
              </a:rPr>
              <a:t>List all active connections </a:t>
            </a:r>
            <a:r>
              <a:rPr lang="en-US" sz="1600" i="1" dirty="0" smtClean="0">
                <a:latin typeface="Times New Roman" pitchFamily="18" charset="0"/>
                <a:cs typeface="Times New Roman" pitchFamily="18" charset="0"/>
              </a:rPr>
              <a:t>“</a:t>
            </a:r>
            <a:r>
              <a:rPr lang="en-US" sz="1600" i="1" dirty="0" err="1" smtClean="0">
                <a:latin typeface="Times New Roman" pitchFamily="18" charset="0"/>
                <a:cs typeface="Times New Roman" pitchFamily="18" charset="0"/>
              </a:rPr>
              <a:t>nmcli</a:t>
            </a:r>
            <a:r>
              <a:rPr lang="en-US" sz="1600" i="1" dirty="0" smtClean="0">
                <a:latin typeface="Times New Roman" pitchFamily="18" charset="0"/>
                <a:cs typeface="Times New Roman" pitchFamily="18" charset="0"/>
              </a:rPr>
              <a:t> connection show --active”</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Disconnect from a network </a:t>
            </a:r>
            <a:r>
              <a:rPr lang="en-US" sz="1600" i="1" dirty="0" smtClean="0">
                <a:latin typeface="Times New Roman" pitchFamily="18" charset="0"/>
                <a:cs typeface="Times New Roman" pitchFamily="18" charset="0"/>
              </a:rPr>
              <a:t>“</a:t>
            </a:r>
            <a:r>
              <a:rPr lang="en-US" sz="1600" i="1" dirty="0" err="1" smtClean="0">
                <a:latin typeface="Times New Roman" pitchFamily="18" charset="0"/>
                <a:cs typeface="Times New Roman" pitchFamily="18" charset="0"/>
              </a:rPr>
              <a:t>nmcli</a:t>
            </a:r>
            <a:r>
              <a:rPr lang="en-US" sz="1600" i="1" dirty="0" smtClean="0">
                <a:latin typeface="Times New Roman" pitchFamily="18" charset="0"/>
                <a:cs typeface="Times New Roman" pitchFamily="18" charset="0"/>
              </a:rPr>
              <a:t> connection down CONNECTION_NAME”</a:t>
            </a:r>
          </a:p>
          <a:p>
            <a:r>
              <a:rPr lang="en-US" sz="1600" dirty="0" smtClean="0">
                <a:latin typeface="Times New Roman" pitchFamily="18" charset="0"/>
                <a:cs typeface="Times New Roman" pitchFamily="18" charset="0"/>
              </a:rPr>
              <a:t>Provide Connection name with the connection you want to disconnect from.</a:t>
            </a:r>
            <a:endParaRPr lang="de-DE" sz="16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additive="base">
                                        <p:cTn id="6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27. </a:t>
            </a:r>
            <a:r>
              <a:rPr lang="en-US" dirty="0" smtClean="0">
                <a:effectLst/>
                <a:latin typeface="Times New Roman" pitchFamily="18" charset="0"/>
                <a:cs typeface="Times New Roman" pitchFamily="18" charset="0"/>
              </a:rPr>
              <a:t>What is TOP command and how to fetch the data?</a:t>
            </a: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The top command is a Linux utility that shows real-time information about running processes and system resource usage, and to fetch the data simply run the "top" command in the terminal.</a:t>
            </a:r>
            <a:endParaRPr lang="de-DE"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28</a:t>
            </a:r>
            <a:r>
              <a:rPr lang="en-US" dirty="0" smtClean="0">
                <a:effectLst/>
                <a:latin typeface="Times New Roman" pitchFamily="18" charset="0"/>
                <a:cs typeface="Times New Roman" pitchFamily="18" charset="0"/>
              </a:rPr>
              <a:t>. </a:t>
            </a:r>
            <a:r>
              <a:rPr lang="en-US" dirty="0" smtClean="0">
                <a:effectLst/>
                <a:latin typeface="Times New Roman" pitchFamily="18" charset="0"/>
                <a:cs typeface="Times New Roman" pitchFamily="18" charset="0"/>
              </a:rPr>
              <a:t>How to assign the process the required amount of resource allocation?</a:t>
            </a: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To assign the process the required amount of resource allocation in Linux, you can use the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nice”</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renice</a:t>
            </a: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commands to set the priority of a process, </a:t>
            </a:r>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set limits on various system resources such as memory, CPU time, and file size for a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2. Which command can you use to search for a specific string in a file in Linux?</a:t>
            </a: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grep</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 find</a:t>
            </a:r>
          </a:p>
          <a:p>
            <a:r>
              <a:rPr lang="en-US" dirty="0" smtClean="0">
                <a:latin typeface="Times New Roman" pitchFamily="18" charset="0"/>
                <a:cs typeface="Times New Roman" pitchFamily="18" charset="0"/>
              </a:rPr>
              <a:t>c. locate</a:t>
            </a:r>
          </a:p>
          <a:p>
            <a:r>
              <a:rPr lang="en-US" dirty="0" smtClean="0">
                <a:latin typeface="Times New Roman" pitchFamily="18" charset="0"/>
                <a:cs typeface="Times New Roman" pitchFamily="18" charset="0"/>
              </a:rPr>
              <a:t>d. search</a:t>
            </a:r>
          </a:p>
          <a:p>
            <a:r>
              <a:rPr lang="en-US" dirty="0" smtClean="0">
                <a:latin typeface="Times New Roman" pitchFamily="18" charset="0"/>
                <a:cs typeface="Times New Roman" pitchFamily="18" charset="0"/>
              </a:rPr>
              <a:t>Answer: a. </a:t>
            </a:r>
            <a:r>
              <a:rPr lang="en-US" dirty="0" err="1" smtClean="0">
                <a:latin typeface="Times New Roman" pitchFamily="18" charset="0"/>
                <a:cs typeface="Times New Roman" pitchFamily="18" charset="0"/>
              </a:rPr>
              <a:t>grep</a:t>
            </a:r>
            <a:endParaRPr lang="en-US"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a:bodyPr>
          <a:lstStyle/>
          <a:p>
            <a:r>
              <a:rPr lang="en-US" dirty="0" smtClean="0">
                <a:effectLst/>
                <a:latin typeface="Times New Roman" pitchFamily="18" charset="0"/>
                <a:cs typeface="Times New Roman" pitchFamily="18" charset="0"/>
              </a:rPr>
              <a:t>29</a:t>
            </a:r>
            <a:r>
              <a:rPr lang="en-US" dirty="0" smtClean="0">
                <a:effectLst/>
                <a:latin typeface="Times New Roman" pitchFamily="18" charset="0"/>
                <a:cs typeface="Times New Roman" pitchFamily="18" charset="0"/>
              </a:rPr>
              <a:t>. </a:t>
            </a:r>
            <a:r>
              <a:rPr lang="en-US" dirty="0" smtClean="0">
                <a:effectLst/>
                <a:latin typeface="Times New Roman" pitchFamily="18" charset="0"/>
                <a:cs typeface="Times New Roman" pitchFamily="18" charset="0"/>
              </a:rPr>
              <a:t>What is </a:t>
            </a:r>
            <a:r>
              <a:rPr lang="en-US" dirty="0" err="1" smtClean="0">
                <a:effectLst/>
                <a:latin typeface="Times New Roman" pitchFamily="18" charset="0"/>
                <a:cs typeface="Times New Roman" pitchFamily="18" charset="0"/>
              </a:rPr>
              <a:t>nohup</a:t>
            </a:r>
            <a:r>
              <a:rPr lang="en-US" dirty="0" smtClean="0">
                <a:effectLst/>
                <a:latin typeface="Times New Roman" pitchFamily="18" charset="0"/>
                <a:cs typeface="Times New Roman" pitchFamily="18" charset="0"/>
              </a:rPr>
              <a:t> and &amp;?</a:t>
            </a:r>
          </a:p>
        </p:txBody>
      </p:sp>
      <p:sp>
        <p:nvSpPr>
          <p:cNvPr id="3" name="Content Placeholder 2"/>
          <p:cNvSpPr>
            <a:spLocks noGrp="1"/>
          </p:cNvSpPr>
          <p:nvPr>
            <p:ph idx="1"/>
          </p:nvPr>
        </p:nvSpPr>
        <p:spPr>
          <a:xfrm>
            <a:off x="1371600" y="2286000"/>
            <a:ext cx="7498080" cy="3657600"/>
          </a:xfrm>
        </p:spPr>
        <p:txBody>
          <a:bodyPr>
            <a:noAutofit/>
          </a:bodyPr>
          <a:lstStyle/>
          <a:p>
            <a:r>
              <a:rPr lang="en-US" sz="2400" i="1" dirty="0" err="1" smtClean="0">
                <a:latin typeface="Times New Roman" pitchFamily="18" charset="0"/>
                <a:cs typeface="Times New Roman" pitchFamily="18" charset="0"/>
              </a:rPr>
              <a:t>nohup</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&amp;</a:t>
            </a:r>
            <a:r>
              <a:rPr lang="en-US" sz="2400" dirty="0" smtClean="0">
                <a:latin typeface="Times New Roman" pitchFamily="18" charset="0"/>
                <a:cs typeface="Times New Roman" pitchFamily="18" charset="0"/>
              </a:rPr>
              <a:t> are both Linux commands used for running processes in the background.</a:t>
            </a:r>
          </a:p>
          <a:p>
            <a:r>
              <a:rPr lang="en-US" sz="2400" i="1" dirty="0" err="1" smtClean="0">
                <a:latin typeface="Times New Roman" pitchFamily="18" charset="0"/>
                <a:cs typeface="Times New Roman" pitchFamily="18" charset="0"/>
              </a:rPr>
              <a:t>nohup</a:t>
            </a:r>
            <a:r>
              <a:rPr lang="en-US" sz="2400" dirty="0" smtClean="0">
                <a:latin typeface="Times New Roman" pitchFamily="18" charset="0"/>
                <a:cs typeface="Times New Roman" pitchFamily="18" charset="0"/>
              </a:rPr>
              <a:t> stands for "no </a:t>
            </a:r>
            <a:r>
              <a:rPr lang="en-US" sz="2400" dirty="0" err="1" smtClean="0">
                <a:latin typeface="Times New Roman" pitchFamily="18" charset="0"/>
                <a:cs typeface="Times New Roman" pitchFamily="18" charset="0"/>
              </a:rPr>
              <a:t>hangup</a:t>
            </a:r>
            <a:r>
              <a:rPr lang="en-US" sz="2400" dirty="0" smtClean="0">
                <a:latin typeface="Times New Roman" pitchFamily="18" charset="0"/>
                <a:cs typeface="Times New Roman" pitchFamily="18" charset="0"/>
              </a:rPr>
              <a:t>" and is used to run a command or script that will continue running even if the user logs out or the terminal is closed.</a:t>
            </a:r>
          </a:p>
          <a:p>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&amp;</a:t>
            </a:r>
            <a:r>
              <a:rPr lang="en-US" sz="2400" dirty="0" smtClean="0">
                <a:latin typeface="Times New Roman" pitchFamily="18" charset="0"/>
                <a:cs typeface="Times New Roman" pitchFamily="18" charset="0"/>
              </a:rPr>
              <a:t> symbol is used to run a command or script in the background, allowing the user to continue working in the terminal while the process runs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30. </a:t>
            </a:r>
            <a:r>
              <a:rPr lang="en-US" dirty="0" smtClean="0">
                <a:effectLst/>
                <a:latin typeface="Times New Roman" pitchFamily="18" charset="0"/>
                <a:cs typeface="Times New Roman" pitchFamily="18" charset="0"/>
              </a:rPr>
              <a:t>What is </a:t>
            </a:r>
            <a:r>
              <a:rPr lang="fr-FR" dirty="0" smtClean="0">
                <a:effectLst/>
                <a:latin typeface="Times New Roman" pitchFamily="18" charset="0"/>
                <a:cs typeface="Times New Roman" pitchFamily="18" charset="0"/>
              </a:rPr>
              <a:t>User management, file management, log management?</a:t>
            </a:r>
            <a:endParaRPr lang="en-US"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1828800"/>
            <a:ext cx="7498080" cy="3657600"/>
          </a:xfrm>
        </p:spPr>
        <p:txBody>
          <a:bodyPr>
            <a:noAutofit/>
          </a:bodyPr>
          <a:lstStyle/>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User management involves creating and managing user accounts, setting user permissions, and managing user groups.</a:t>
            </a:r>
          </a:p>
          <a:p>
            <a:r>
              <a:rPr lang="en-US" sz="2500" dirty="0" smtClean="0">
                <a:latin typeface="Times New Roman" pitchFamily="18" charset="0"/>
                <a:cs typeface="Times New Roman" pitchFamily="18" charset="0"/>
              </a:rPr>
              <a:t>File management involves creating, deleting, and modifying files and directories, setting file permissions, and managing disk space usage.</a:t>
            </a:r>
          </a:p>
          <a:p>
            <a:r>
              <a:rPr lang="en-US" sz="2500" dirty="0" smtClean="0">
                <a:latin typeface="Times New Roman" pitchFamily="18" charset="0"/>
                <a:cs typeface="Times New Roman" pitchFamily="18" charset="0"/>
              </a:rPr>
              <a:t>Log management involves monitoring system logs, analyzing log data for errors and security issues, and managing log files to ensure efficient use of disk space and compliance with legal and regulatory requirements.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31. </a:t>
            </a:r>
            <a:r>
              <a:rPr lang="en-US" dirty="0" smtClean="0">
                <a:effectLst/>
                <a:latin typeface="Times New Roman" pitchFamily="18" charset="0"/>
                <a:cs typeface="Times New Roman" pitchFamily="18" charset="0"/>
              </a:rPr>
              <a:t>How to use FIND command and search for logs old </a:t>
            </a:r>
            <a:r>
              <a:rPr lang="en-US" dirty="0" smtClean="0">
                <a:effectLst/>
                <a:latin typeface="Times New Roman" pitchFamily="18" charset="0"/>
                <a:cs typeface="Times New Roman" pitchFamily="18" charset="0"/>
              </a:rPr>
              <a:t>than </a:t>
            </a:r>
            <a:r>
              <a:rPr lang="en-US" dirty="0" smtClean="0">
                <a:effectLst/>
                <a:latin typeface="Times New Roman" pitchFamily="18" charset="0"/>
                <a:cs typeface="Times New Roman" pitchFamily="18" charset="0"/>
              </a:rPr>
              <a:t>7 days?</a:t>
            </a:r>
          </a:p>
        </p:txBody>
      </p:sp>
      <p:sp>
        <p:nvSpPr>
          <p:cNvPr id="3" name="Content Placeholder 2"/>
          <p:cNvSpPr>
            <a:spLocks noGrp="1"/>
          </p:cNvSpPr>
          <p:nvPr>
            <p:ph idx="1"/>
          </p:nvPr>
        </p:nvSpPr>
        <p:spPr>
          <a:xfrm>
            <a:off x="1371600" y="2133600"/>
            <a:ext cx="7498080" cy="3657600"/>
          </a:xfrm>
        </p:spPr>
        <p:txBody>
          <a:bodyPr>
            <a:noAutofit/>
          </a:bodyPr>
          <a:lstStyle/>
          <a:p>
            <a:r>
              <a:rPr lang="en-US" sz="2800" dirty="0" smtClean="0">
                <a:latin typeface="Times New Roman" pitchFamily="18" charset="0"/>
                <a:cs typeface="Times New Roman" pitchFamily="18" charset="0"/>
              </a:rPr>
              <a:t>find /</a:t>
            </a:r>
            <a:r>
              <a:rPr lang="en-US" sz="2800" dirty="0" err="1" smtClean="0">
                <a:latin typeface="Times New Roman" pitchFamily="18" charset="0"/>
                <a:cs typeface="Times New Roman" pitchFamily="18" charset="0"/>
              </a:rPr>
              <a:t>var</a:t>
            </a:r>
            <a:r>
              <a:rPr lang="en-US" sz="2800" dirty="0" smtClean="0">
                <a:latin typeface="Times New Roman" pitchFamily="18" charset="0"/>
                <a:cs typeface="Times New Roman" pitchFamily="18" charset="0"/>
              </a:rPr>
              <a:t>/log/ -type f -name "*.log" -</a:t>
            </a:r>
            <a:r>
              <a:rPr lang="en-US" sz="2800" dirty="0" err="1" smtClean="0">
                <a:latin typeface="Times New Roman" pitchFamily="18" charset="0"/>
                <a:cs typeface="Times New Roman" pitchFamily="18" charset="0"/>
              </a:rPr>
              <a:t>mtime</a:t>
            </a:r>
            <a:r>
              <a:rPr lang="en-US" sz="2800" dirty="0" smtClean="0">
                <a:latin typeface="Times New Roman" pitchFamily="18" charset="0"/>
                <a:cs typeface="Times New Roman" pitchFamily="18" charset="0"/>
              </a:rPr>
              <a:t> +7 -exec </a:t>
            </a:r>
            <a:r>
              <a:rPr lang="en-US" sz="2800" dirty="0" err="1" smtClean="0">
                <a:latin typeface="Times New Roman" pitchFamily="18" charset="0"/>
                <a:cs typeface="Times New Roman" pitchFamily="18" charset="0"/>
              </a:rPr>
              <a:t>ls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lh</a:t>
            </a:r>
            <a:r>
              <a:rPr lang="en-US" sz="2800" dirty="0" smtClean="0">
                <a:latin typeface="Times New Roman" pitchFamily="18" charset="0"/>
                <a:cs typeface="Times New Roman" pitchFamily="18" charset="0"/>
              </a:rPr>
              <a:t> {} \;</a:t>
            </a:r>
          </a:p>
          <a:p>
            <a:r>
              <a:rPr lang="en-US" sz="2800" dirty="0" smtClean="0">
                <a:latin typeface="Times New Roman" pitchFamily="18" charset="0"/>
                <a:cs typeface="Times New Roman" pitchFamily="18" charset="0"/>
              </a:rPr>
              <a:t>This command searches for all files with the extension ".log" in the directory /</a:t>
            </a:r>
            <a:r>
              <a:rPr lang="en-US" sz="2800" dirty="0" err="1" smtClean="0">
                <a:latin typeface="Times New Roman" pitchFamily="18" charset="0"/>
                <a:cs typeface="Times New Roman" pitchFamily="18" charset="0"/>
              </a:rPr>
              <a:t>var</a:t>
            </a:r>
            <a:r>
              <a:rPr lang="en-US" sz="2800" dirty="0" smtClean="0">
                <a:latin typeface="Times New Roman" pitchFamily="18" charset="0"/>
                <a:cs typeface="Times New Roman" pitchFamily="18" charset="0"/>
              </a:rPr>
              <a:t>/log/ and its subdirectories that are older than 7 days (-</a:t>
            </a:r>
            <a:r>
              <a:rPr lang="en-US" sz="2800" dirty="0" err="1" smtClean="0">
                <a:latin typeface="Times New Roman" pitchFamily="18" charset="0"/>
                <a:cs typeface="Times New Roman" pitchFamily="18" charset="0"/>
              </a:rPr>
              <a:t>mtime</a:t>
            </a:r>
            <a:r>
              <a:rPr lang="en-US" sz="2800" dirty="0" smtClean="0">
                <a:latin typeface="Times New Roman" pitchFamily="18" charset="0"/>
                <a:cs typeface="Times New Roman" pitchFamily="18" charset="0"/>
              </a:rPr>
              <a:t> +7) and prints a detailed list of these files (-exec </a:t>
            </a:r>
            <a:r>
              <a:rPr lang="en-US" sz="2800" dirty="0" err="1" smtClean="0">
                <a:latin typeface="Times New Roman" pitchFamily="18" charset="0"/>
                <a:cs typeface="Times New Roman" pitchFamily="18" charset="0"/>
              </a:rPr>
              <a:t>ls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lh</a:t>
            </a:r>
            <a:r>
              <a:rPr lang="en-US" sz="2800" dirty="0" smtClean="0">
                <a:latin typeface="Times New Roman" pitchFamily="18" charset="0"/>
                <a:cs typeface="Times New Roman" pitchFamily="18" charset="0"/>
              </a:rPr>
              <a:t> {}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You can adjust the search path and time frame to fit your specific needs.</a:t>
            </a:r>
            <a:endParaRPr lang="de-DE"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32. </a:t>
            </a:r>
            <a:r>
              <a:rPr lang="en-US" dirty="0" smtClean="0">
                <a:effectLst/>
                <a:latin typeface="Times New Roman" pitchFamily="18" charset="0"/>
                <a:cs typeface="Times New Roman" pitchFamily="18" charset="0"/>
              </a:rPr>
              <a:t>How to block the </a:t>
            </a:r>
            <a:r>
              <a:rPr lang="en-US" dirty="0" err="1" smtClean="0">
                <a:effectLst/>
                <a:latin typeface="Times New Roman" pitchFamily="18" charset="0"/>
                <a:cs typeface="Times New Roman" pitchFamily="18" charset="0"/>
              </a:rPr>
              <a:t>ip</a:t>
            </a:r>
            <a:r>
              <a:rPr lang="en-US" dirty="0" smtClean="0">
                <a:effectLst/>
                <a:latin typeface="Times New Roman" pitchFamily="18" charset="0"/>
                <a:cs typeface="Times New Roman" pitchFamily="18" charset="0"/>
              </a:rPr>
              <a:t> address in </a:t>
            </a:r>
            <a:r>
              <a:rPr lang="en-US" dirty="0" err="1" smtClean="0">
                <a:effectLst/>
                <a:latin typeface="Times New Roman" pitchFamily="18" charset="0"/>
                <a:cs typeface="Times New Roman" pitchFamily="18" charset="0"/>
              </a:rPr>
              <a:t>linux</a:t>
            </a:r>
            <a:r>
              <a:rPr lang="en-US" dirty="0" smtClean="0">
                <a:effectLst/>
                <a:latin typeface="Times New Roman" pitchFamily="18" charset="0"/>
                <a:cs typeface="Times New Roman" pitchFamily="18" charset="0"/>
              </a:rPr>
              <a:t>?</a:t>
            </a:r>
          </a:p>
        </p:txBody>
      </p:sp>
      <p:sp>
        <p:nvSpPr>
          <p:cNvPr id="3" name="Content Placeholder 2"/>
          <p:cNvSpPr>
            <a:spLocks noGrp="1"/>
          </p:cNvSpPr>
          <p:nvPr>
            <p:ph idx="1"/>
          </p:nvPr>
        </p:nvSpPr>
        <p:spPr>
          <a:xfrm>
            <a:off x="1371600" y="1828800"/>
            <a:ext cx="7498080" cy="3657600"/>
          </a:xfrm>
        </p:spPr>
        <p:txBody>
          <a:bodyPr>
            <a:noAutofit/>
          </a:bodyPr>
          <a:lstStyle/>
          <a:p>
            <a:r>
              <a:rPr lang="en-US" sz="2000" dirty="0" smtClean="0">
                <a:latin typeface="Times New Roman" pitchFamily="18" charset="0"/>
                <a:cs typeface="Times New Roman" pitchFamily="18" charset="0"/>
              </a:rPr>
              <a:t>To block an IP address in Linux, you can use the </a:t>
            </a:r>
            <a:r>
              <a:rPr lang="en-US" sz="2000" dirty="0" err="1" smtClean="0">
                <a:latin typeface="Times New Roman" pitchFamily="18" charset="0"/>
                <a:cs typeface="Times New Roman" pitchFamily="18" charset="0"/>
              </a:rPr>
              <a:t>iptables</a:t>
            </a:r>
            <a:r>
              <a:rPr lang="en-US" sz="2000" dirty="0" smtClean="0">
                <a:latin typeface="Times New Roman" pitchFamily="18" charset="0"/>
                <a:cs typeface="Times New Roman" pitchFamily="18" charset="0"/>
              </a:rPr>
              <a:t> firewall utility.</a:t>
            </a:r>
          </a:p>
          <a:p>
            <a:r>
              <a:rPr lang="en-US" sz="2000" dirty="0" smtClean="0">
                <a:latin typeface="Times New Roman" pitchFamily="18" charset="0"/>
                <a:cs typeface="Times New Roman" pitchFamily="18" charset="0"/>
              </a:rPr>
              <a:t>The following command will block all traffic from a specific IP address:</a:t>
            </a:r>
          </a:p>
          <a:p>
            <a:r>
              <a:rPr lang="en-US" sz="2000" dirty="0" err="1" smtClean="0">
                <a:latin typeface="Times New Roman" pitchFamily="18" charset="0"/>
                <a:cs typeface="Times New Roman" pitchFamily="18" charset="0"/>
              </a:rPr>
              <a:t>sudo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iptables</a:t>
            </a:r>
            <a:r>
              <a:rPr lang="en-US" sz="2000" dirty="0" smtClean="0">
                <a:latin typeface="Times New Roman" pitchFamily="18" charset="0"/>
                <a:cs typeface="Times New Roman" pitchFamily="18" charset="0"/>
              </a:rPr>
              <a:t> -A INPUT -s &lt;IP address&gt; -j DROP</a:t>
            </a:r>
          </a:p>
          <a:p>
            <a:r>
              <a:rPr lang="en-US" sz="2000" dirty="0" smtClean="0">
                <a:latin typeface="Times New Roman" pitchFamily="18" charset="0"/>
                <a:cs typeface="Times New Roman" pitchFamily="18" charset="0"/>
              </a:rPr>
              <a:t>Replace &lt;IP address&gt; with the actual IP address that you want to block.</a:t>
            </a:r>
          </a:p>
          <a:p>
            <a:r>
              <a:rPr lang="en-US" sz="2000" dirty="0" smtClean="0">
                <a:latin typeface="Times New Roman" pitchFamily="18" charset="0"/>
                <a:cs typeface="Times New Roman" pitchFamily="18" charset="0"/>
              </a:rPr>
              <a:t>This command adds a rule to the </a:t>
            </a:r>
            <a:r>
              <a:rPr lang="en-US" sz="2000" dirty="0" err="1" smtClean="0">
                <a:latin typeface="Times New Roman" pitchFamily="18" charset="0"/>
                <a:cs typeface="Times New Roman" pitchFamily="18" charset="0"/>
              </a:rPr>
              <a:t>iptables</a:t>
            </a:r>
            <a:r>
              <a:rPr lang="en-US" sz="2000" dirty="0" smtClean="0">
                <a:latin typeface="Times New Roman" pitchFamily="18" charset="0"/>
                <a:cs typeface="Times New Roman" pitchFamily="18" charset="0"/>
              </a:rPr>
              <a:t> INPUT chain that drops all incoming traffic from the specified IP address.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Note: This command will only block traffic until the system is restarted or the </a:t>
            </a:r>
            <a:r>
              <a:rPr lang="en-US" sz="2000" dirty="0" err="1" smtClean="0">
                <a:latin typeface="Times New Roman" pitchFamily="18" charset="0"/>
                <a:cs typeface="Times New Roman" pitchFamily="18" charset="0"/>
              </a:rPr>
              <a:t>iptables</a:t>
            </a:r>
            <a:r>
              <a:rPr lang="en-US" sz="2000" dirty="0" smtClean="0">
                <a:latin typeface="Times New Roman" pitchFamily="18" charset="0"/>
                <a:cs typeface="Times New Roman" pitchFamily="18" charset="0"/>
              </a:rPr>
              <a:t> rules are flushed. To make the rule permanent, you can use a service like </a:t>
            </a:r>
            <a:r>
              <a:rPr lang="en-US" sz="2000" dirty="0" err="1" smtClean="0">
                <a:latin typeface="Times New Roman" pitchFamily="18" charset="0"/>
                <a:cs typeface="Times New Roman" pitchFamily="18" charset="0"/>
              </a:rPr>
              <a:t>iptables</a:t>
            </a:r>
            <a:r>
              <a:rPr lang="en-US" sz="2000" dirty="0" smtClean="0">
                <a:latin typeface="Times New Roman" pitchFamily="18" charset="0"/>
                <a:cs typeface="Times New Roman" pitchFamily="18" charset="0"/>
              </a:rPr>
              <a:t>-persistent or save the rules manually using the </a:t>
            </a:r>
            <a:r>
              <a:rPr lang="en-US" sz="2000" dirty="0" err="1" smtClean="0">
                <a:latin typeface="Times New Roman" pitchFamily="18" charset="0"/>
                <a:cs typeface="Times New Roman" pitchFamily="18" charset="0"/>
              </a:rPr>
              <a:t>iptables</a:t>
            </a:r>
            <a:r>
              <a:rPr lang="en-US" sz="2000" dirty="0" smtClean="0">
                <a:latin typeface="Times New Roman" pitchFamily="18" charset="0"/>
                <a:cs typeface="Times New Roman" pitchFamily="18" charset="0"/>
              </a:rPr>
              <a:t>-save command.</a:t>
            </a:r>
            <a:endParaRPr lang="de-DE" sz="20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33. </a:t>
            </a:r>
            <a:r>
              <a:rPr lang="en-US" dirty="0" smtClean="0">
                <a:effectLst/>
                <a:latin typeface="Times New Roman" pitchFamily="18" charset="0"/>
                <a:cs typeface="Times New Roman" pitchFamily="18" charset="0"/>
              </a:rPr>
              <a:t>Where the user information is stored?</a:t>
            </a:r>
          </a:p>
        </p:txBody>
      </p:sp>
      <p:sp>
        <p:nvSpPr>
          <p:cNvPr id="3" name="Content Placeholder 2"/>
          <p:cNvSpPr>
            <a:spLocks noGrp="1"/>
          </p:cNvSpPr>
          <p:nvPr>
            <p:ph idx="1"/>
          </p:nvPr>
        </p:nvSpPr>
        <p:spPr>
          <a:xfrm>
            <a:off x="1371600" y="2286000"/>
            <a:ext cx="7498080" cy="3657600"/>
          </a:xfrm>
        </p:spPr>
        <p:txBody>
          <a:bodyPr/>
          <a:lstStyle/>
          <a:p>
            <a:r>
              <a:rPr lang="de-DE" dirty="0" smtClean="0">
                <a:latin typeface="Times New Roman" pitchFamily="18" charset="0"/>
                <a:cs typeface="Times New Roman" pitchFamily="18" charset="0"/>
              </a:rPr>
              <a:t>Answer:- /etc/passwd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34. </a:t>
            </a:r>
            <a:r>
              <a:rPr lang="en-US" dirty="0" smtClean="0">
                <a:effectLst/>
                <a:latin typeface="Times New Roman" pitchFamily="18" charset="0"/>
                <a:cs typeface="Times New Roman" pitchFamily="18" charset="0"/>
              </a:rPr>
              <a:t>What are the fields of </a:t>
            </a:r>
            <a:r>
              <a:rPr lang="en-US" dirty="0" err="1" smtClean="0">
                <a:effectLst/>
                <a:latin typeface="Times New Roman" pitchFamily="18" charset="0"/>
                <a:cs typeface="Times New Roman" pitchFamily="18" charset="0"/>
              </a:rPr>
              <a:t>passwd</a:t>
            </a:r>
            <a:r>
              <a:rPr lang="en-US" dirty="0" smtClean="0">
                <a:effectLst/>
                <a:latin typeface="Times New Roman" pitchFamily="18" charset="0"/>
                <a:cs typeface="Times New Roman" pitchFamily="18" charset="0"/>
              </a:rPr>
              <a:t> file?</a:t>
            </a:r>
          </a:p>
        </p:txBody>
      </p:sp>
      <p:sp>
        <p:nvSpPr>
          <p:cNvPr id="3" name="Content Placeholder 2"/>
          <p:cNvSpPr>
            <a:spLocks noGrp="1"/>
          </p:cNvSpPr>
          <p:nvPr>
            <p:ph idx="1"/>
          </p:nvPr>
        </p:nvSpPr>
        <p:spPr>
          <a:xfrm>
            <a:off x="1371600" y="2286000"/>
            <a:ext cx="7498080" cy="3657600"/>
          </a:xfrm>
        </p:spPr>
        <p:txBody>
          <a:bodyPr>
            <a:normAutofit lnSpcReduction="10000"/>
          </a:bodyPr>
          <a:lstStyle/>
          <a:p>
            <a:r>
              <a:rPr lang="en-US" dirty="0" smtClean="0"/>
              <a:t>User login name</a:t>
            </a:r>
          </a:p>
          <a:p>
            <a:r>
              <a:rPr lang="en-US" dirty="0" smtClean="0"/>
              <a:t>Password link from shadow file</a:t>
            </a:r>
          </a:p>
          <a:p>
            <a:r>
              <a:rPr lang="en-US" dirty="0" smtClean="0"/>
              <a:t>User id (UID)</a:t>
            </a:r>
          </a:p>
          <a:p>
            <a:r>
              <a:rPr lang="en-US" dirty="0" smtClean="0"/>
              <a:t>Group’s id (GID)</a:t>
            </a:r>
          </a:p>
          <a:p>
            <a:r>
              <a:rPr lang="en-US" dirty="0" smtClean="0"/>
              <a:t>Comment field</a:t>
            </a:r>
          </a:p>
          <a:p>
            <a:r>
              <a:rPr lang="en-US" dirty="0" smtClean="0"/>
              <a:t>Home Directory</a:t>
            </a:r>
          </a:p>
          <a:p>
            <a:r>
              <a:rPr lang="en-US" dirty="0" smtClean="0"/>
              <a:t>Login shell</a:t>
            </a:r>
            <a:endParaRPr lang="de-DE"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35. </a:t>
            </a:r>
            <a:r>
              <a:rPr lang="en-US" dirty="0" smtClean="0">
                <a:effectLst/>
                <a:latin typeface="Times New Roman" pitchFamily="18" charset="0"/>
                <a:cs typeface="Times New Roman" pitchFamily="18" charset="0"/>
              </a:rPr>
              <a:t>Where the password related data of user is stored?</a:t>
            </a:r>
          </a:p>
        </p:txBody>
      </p:sp>
      <p:sp>
        <p:nvSpPr>
          <p:cNvPr id="3" name="Content Placeholder 2"/>
          <p:cNvSpPr>
            <a:spLocks noGrp="1"/>
          </p:cNvSpPr>
          <p:nvPr>
            <p:ph idx="1"/>
          </p:nvPr>
        </p:nvSpPr>
        <p:spPr>
          <a:xfrm>
            <a:off x="1371600" y="2286000"/>
            <a:ext cx="7498080" cy="3657600"/>
          </a:xfrm>
        </p:spPr>
        <p:txBody>
          <a:bodyPr/>
          <a:lstStyle/>
          <a:p>
            <a:r>
              <a:rPr lang="de-DE" dirty="0" smtClean="0">
                <a:latin typeface="Times New Roman" pitchFamily="18" charset="0"/>
                <a:cs typeface="Times New Roman" pitchFamily="18" charset="0"/>
              </a:rPr>
              <a:t>Answer:- /etc/shadow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36. </a:t>
            </a:r>
            <a:r>
              <a:rPr lang="en-US" dirty="0" smtClean="0">
                <a:effectLst/>
                <a:latin typeface="Times New Roman" pitchFamily="18" charset="0"/>
                <a:cs typeface="Times New Roman" pitchFamily="18" charset="0"/>
              </a:rPr>
              <a:t>What are the fields of shadow file?</a:t>
            </a:r>
          </a:p>
        </p:txBody>
      </p:sp>
      <p:sp>
        <p:nvSpPr>
          <p:cNvPr id="3" name="Content Placeholder 2"/>
          <p:cNvSpPr>
            <a:spLocks noGrp="1"/>
          </p:cNvSpPr>
          <p:nvPr>
            <p:ph idx="1"/>
          </p:nvPr>
        </p:nvSpPr>
        <p:spPr>
          <a:xfrm>
            <a:off x="1219200" y="1905000"/>
            <a:ext cx="7498080" cy="3657600"/>
          </a:xfrm>
        </p:spPr>
        <p:txBody>
          <a:bodyPr>
            <a:noAutofit/>
          </a:bodyPr>
          <a:lstStyle/>
          <a:p>
            <a:r>
              <a:rPr lang="en-US" sz="1600" dirty="0" smtClean="0"/>
              <a:t>Username: the name of the user account</a:t>
            </a:r>
          </a:p>
          <a:p>
            <a:r>
              <a:rPr lang="en-US" sz="1600" dirty="0" smtClean="0"/>
              <a:t>Password: the encrypted password for the user account</a:t>
            </a:r>
          </a:p>
          <a:p>
            <a:r>
              <a:rPr lang="en-US" sz="1600" dirty="0" smtClean="0"/>
              <a:t>Last password change: the date of the last password change, expressed as the number of days since January 1, 1970</a:t>
            </a:r>
          </a:p>
          <a:p>
            <a:r>
              <a:rPr lang="en-US" sz="1600" dirty="0" smtClean="0"/>
              <a:t>Minimum password age: the minimum number of days before the user can change their password again</a:t>
            </a:r>
          </a:p>
          <a:p>
            <a:r>
              <a:rPr lang="en-US" sz="1600" dirty="0" smtClean="0"/>
              <a:t>Maximum password age: the maximum number of days before the user must change their password</a:t>
            </a:r>
          </a:p>
          <a:p>
            <a:r>
              <a:rPr lang="en-US" sz="1600" dirty="0" smtClean="0"/>
              <a:t>Warning period: the number of days before password expiration that the user will receive a warning message</a:t>
            </a:r>
          </a:p>
          <a:p>
            <a:r>
              <a:rPr lang="en-US" sz="1600" dirty="0" smtClean="0"/>
              <a:t>Inactivity period: the number of days of inactivity after which the account will be disabled</a:t>
            </a:r>
          </a:p>
          <a:p>
            <a:r>
              <a:rPr lang="en-US" sz="1600" dirty="0" smtClean="0"/>
              <a:t>Expiration date: the date on which the account will be disabled, expressed as the number of days since January 1, 1970</a:t>
            </a:r>
          </a:p>
          <a:p>
            <a:r>
              <a:rPr lang="en-US" sz="1600" dirty="0" smtClean="0"/>
              <a:t>For future Use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a:bodyPr>
          <a:lstStyle/>
          <a:p>
            <a:r>
              <a:rPr lang="en-US" dirty="0" smtClean="0">
                <a:effectLst/>
                <a:latin typeface="Times New Roman" pitchFamily="18" charset="0"/>
                <a:cs typeface="Times New Roman" pitchFamily="18" charset="0"/>
              </a:rPr>
              <a:t>37. </a:t>
            </a:r>
            <a:r>
              <a:rPr lang="en-US" dirty="0" smtClean="0">
                <a:effectLst/>
                <a:latin typeface="Times New Roman" pitchFamily="18" charset="0"/>
                <a:cs typeface="Times New Roman" pitchFamily="18" charset="0"/>
              </a:rPr>
              <a:t>What is Link Count?</a:t>
            </a:r>
          </a:p>
        </p:txBody>
      </p:sp>
      <p:sp>
        <p:nvSpPr>
          <p:cNvPr id="3" name="Content Placeholder 2"/>
          <p:cNvSpPr>
            <a:spLocks noGrp="1"/>
          </p:cNvSpPr>
          <p:nvPr>
            <p:ph idx="1"/>
          </p:nvPr>
        </p:nvSpPr>
        <p:spPr>
          <a:xfrm>
            <a:off x="1371600" y="2286000"/>
            <a:ext cx="7498080" cy="3657600"/>
          </a:xfrm>
        </p:spPr>
        <p:txBody>
          <a:bodyPr/>
          <a:lstStyle/>
          <a:p>
            <a:r>
              <a:rPr lang="de-DE" dirty="0" smtClean="0">
                <a:latin typeface="Times New Roman" pitchFamily="18" charset="0"/>
                <a:cs typeface="Times New Roman" pitchFamily="18" charset="0"/>
              </a:rPr>
              <a:t>Answer:- </a:t>
            </a:r>
            <a:r>
              <a:rPr lang="en-US" dirty="0" smtClean="0"/>
              <a:t>It shows count of links of file/directory that has been created.</a:t>
            </a:r>
            <a:endParaRPr lang="de-DE"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38</a:t>
            </a:r>
            <a:r>
              <a:rPr lang="en-US" dirty="0" smtClean="0">
                <a:effectLst/>
                <a:latin typeface="Times New Roman" pitchFamily="18" charset="0"/>
                <a:cs typeface="Times New Roman" pitchFamily="18" charset="0"/>
              </a:rPr>
              <a:t>. </a:t>
            </a:r>
            <a:r>
              <a:rPr lang="en-US" dirty="0" smtClean="0">
                <a:effectLst/>
                <a:latin typeface="Times New Roman" pitchFamily="18" charset="0"/>
                <a:cs typeface="Times New Roman" pitchFamily="18" charset="0"/>
              </a:rPr>
              <a:t>What is the default link count of directory and file?</a:t>
            </a:r>
          </a:p>
        </p:txBody>
      </p:sp>
      <p:sp>
        <p:nvSpPr>
          <p:cNvPr id="3" name="Content Placeholder 2"/>
          <p:cNvSpPr>
            <a:spLocks noGrp="1"/>
          </p:cNvSpPr>
          <p:nvPr>
            <p:ph idx="1"/>
          </p:nvPr>
        </p:nvSpPr>
        <p:spPr>
          <a:xfrm>
            <a:off x="1371600" y="2286000"/>
            <a:ext cx="7498080" cy="3657600"/>
          </a:xfrm>
        </p:spPr>
        <p:txBody>
          <a:bodyPr/>
          <a:lstStyle/>
          <a:p>
            <a:r>
              <a:rPr lang="de-DE" dirty="0" smtClean="0">
                <a:latin typeface="Times New Roman" pitchFamily="18" charset="0"/>
                <a:cs typeface="Times New Roman" pitchFamily="18" charset="0"/>
              </a:rPr>
              <a:t>Answer:- </a:t>
            </a:r>
            <a:r>
              <a:rPr lang="en-US" dirty="0" smtClean="0"/>
              <a:t>Default link count of directory is 2 whereas default link count of file is 1.</a:t>
            </a:r>
            <a:endParaRPr lang="de-DE"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3. Which command can you use to kill a running process in Linux?</a:t>
            </a: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kill</a:t>
            </a:r>
          </a:p>
          <a:p>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ps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 top</a:t>
            </a:r>
          </a:p>
          <a:p>
            <a:r>
              <a:rPr lang="en-US" dirty="0" smtClean="0">
                <a:latin typeface="Times New Roman" pitchFamily="18" charset="0"/>
                <a:cs typeface="Times New Roman" pitchFamily="18" charset="0"/>
              </a:rPr>
              <a:t>d. all of the above</a:t>
            </a:r>
          </a:p>
          <a:p>
            <a:r>
              <a:rPr lang="en-US" dirty="0" smtClean="0">
                <a:latin typeface="Times New Roman" pitchFamily="18" charset="0"/>
                <a:cs typeface="Times New Roman" pitchFamily="18" charset="0"/>
              </a:rPr>
              <a:t>Answer: a. kill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838200"/>
          </a:xfrm>
        </p:spPr>
        <p:txBody>
          <a:bodyPr>
            <a:noAutofit/>
          </a:bodyPr>
          <a:lstStyle/>
          <a:p>
            <a:r>
              <a:rPr lang="en-US" sz="2800" dirty="0" smtClean="0">
                <a:effectLst/>
                <a:latin typeface="Times New Roman" pitchFamily="18" charset="0"/>
                <a:cs typeface="Times New Roman" pitchFamily="18" charset="0"/>
              </a:rPr>
              <a:t>39</a:t>
            </a:r>
            <a:r>
              <a:rPr lang="en-US" sz="2800" dirty="0" smtClean="0">
                <a:effectLst/>
                <a:latin typeface="Times New Roman" pitchFamily="18" charset="0"/>
                <a:cs typeface="Times New Roman" pitchFamily="18" charset="0"/>
              </a:rPr>
              <a:t>. </a:t>
            </a:r>
            <a:r>
              <a:rPr lang="en-US" sz="2800" dirty="0" smtClean="0">
                <a:effectLst/>
                <a:latin typeface="Times New Roman" pitchFamily="18" charset="0"/>
                <a:cs typeface="Times New Roman" pitchFamily="18" charset="0"/>
              </a:rPr>
              <a:t>Difference between Hard Link and Soft Link?</a:t>
            </a:r>
          </a:p>
        </p:txBody>
      </p:sp>
      <p:graphicFrame>
        <p:nvGraphicFramePr>
          <p:cNvPr id="5" name="Content Placeholder 4"/>
          <p:cNvGraphicFramePr>
            <a:graphicFrameLocks noGrp="1"/>
          </p:cNvGraphicFramePr>
          <p:nvPr>
            <p:ph idx="1"/>
          </p:nvPr>
        </p:nvGraphicFramePr>
        <p:xfrm>
          <a:off x="1295400" y="1066803"/>
          <a:ext cx="7497764" cy="5638794"/>
        </p:xfrm>
        <a:graphic>
          <a:graphicData uri="http://schemas.openxmlformats.org/drawingml/2006/table">
            <a:tbl>
              <a:tblPr firstRow="1" bandRow="1">
                <a:tableStyleId>{5C22544A-7EE6-4342-B048-85BDC9FD1C3A}</a:tableStyleId>
              </a:tblPr>
              <a:tblGrid>
                <a:gridCol w="3748882"/>
                <a:gridCol w="3748882"/>
              </a:tblGrid>
              <a:tr h="416352">
                <a:tc>
                  <a:txBody>
                    <a:bodyPr/>
                    <a:lstStyle/>
                    <a:p>
                      <a:pPr algn="ctr"/>
                      <a:r>
                        <a:rPr lang="en-US" sz="1600" dirty="0" smtClean="0"/>
                        <a:t>Hard Link</a:t>
                      </a:r>
                      <a:endParaRPr lang="en-US" sz="1600" dirty="0"/>
                    </a:p>
                  </a:txBody>
                  <a:tcPr/>
                </a:tc>
                <a:tc>
                  <a:txBody>
                    <a:bodyPr/>
                    <a:lstStyle/>
                    <a:p>
                      <a:pPr algn="ctr"/>
                      <a:r>
                        <a:rPr lang="en-US" sz="1600" dirty="0" smtClean="0"/>
                        <a:t>Soft Link</a:t>
                      </a:r>
                      <a:endParaRPr lang="en-US" sz="1600" dirty="0"/>
                    </a:p>
                  </a:txBody>
                  <a:tcPr/>
                </a:tc>
              </a:tr>
              <a:tr h="718635">
                <a:tc>
                  <a:txBody>
                    <a:bodyPr/>
                    <a:lstStyle/>
                    <a:p>
                      <a:r>
                        <a:rPr lang="en-US" sz="1600" dirty="0" err="1" smtClean="0"/>
                        <a:t>Inode</a:t>
                      </a:r>
                      <a:r>
                        <a:rPr lang="en-US" sz="1600" dirty="0" smtClean="0"/>
                        <a:t> number of hard link is same as that of </a:t>
                      </a:r>
                      <a:r>
                        <a:rPr lang="en-US" sz="1600" dirty="0" err="1" smtClean="0"/>
                        <a:t>inode</a:t>
                      </a:r>
                      <a:r>
                        <a:rPr lang="en-US" sz="1600" dirty="0" smtClean="0"/>
                        <a:t> number of original file.</a:t>
                      </a:r>
                      <a:endParaRPr lang="en-US" sz="1600" dirty="0"/>
                    </a:p>
                  </a:txBody>
                  <a:tcPr/>
                </a:tc>
                <a:tc>
                  <a:txBody>
                    <a:bodyPr/>
                    <a:lstStyle/>
                    <a:p>
                      <a:r>
                        <a:rPr lang="en-US" sz="1600" dirty="0" err="1" smtClean="0"/>
                        <a:t>Inode</a:t>
                      </a:r>
                      <a:r>
                        <a:rPr lang="en-US" sz="1600" dirty="0" smtClean="0"/>
                        <a:t> number of </a:t>
                      </a:r>
                      <a:r>
                        <a:rPr lang="en-US" sz="1600" dirty="0" err="1" smtClean="0"/>
                        <a:t>softlink</a:t>
                      </a:r>
                      <a:r>
                        <a:rPr lang="en-US" sz="1600" dirty="0" smtClean="0"/>
                        <a:t> is different than </a:t>
                      </a:r>
                      <a:r>
                        <a:rPr lang="en-US" sz="1600" dirty="0" err="1" smtClean="0"/>
                        <a:t>inode</a:t>
                      </a:r>
                      <a:r>
                        <a:rPr lang="en-US" sz="1600" dirty="0" smtClean="0"/>
                        <a:t> number of original file.</a:t>
                      </a:r>
                      <a:endParaRPr lang="en-US" sz="1600" dirty="0"/>
                    </a:p>
                  </a:txBody>
                  <a:tcPr/>
                </a:tc>
              </a:tr>
              <a:tr h="718635">
                <a:tc>
                  <a:txBody>
                    <a:bodyPr/>
                    <a:lstStyle/>
                    <a:p>
                      <a:r>
                        <a:rPr lang="en-US" sz="1600" dirty="0" err="1" smtClean="0"/>
                        <a:t>Hardlink</a:t>
                      </a:r>
                      <a:r>
                        <a:rPr lang="en-US" sz="1600" dirty="0" smtClean="0"/>
                        <a:t> contain actual data from the file.</a:t>
                      </a:r>
                      <a:endParaRPr lang="en-US" sz="1600" dirty="0"/>
                    </a:p>
                  </a:txBody>
                  <a:tcPr/>
                </a:tc>
                <a:tc>
                  <a:txBody>
                    <a:bodyPr/>
                    <a:lstStyle/>
                    <a:p>
                      <a:r>
                        <a:rPr lang="en-US" sz="1600" dirty="0" err="1" smtClean="0"/>
                        <a:t>Softlink</a:t>
                      </a:r>
                      <a:r>
                        <a:rPr lang="en-US" sz="1600" dirty="0" smtClean="0"/>
                        <a:t> contain path of original file and not the actual data.</a:t>
                      </a:r>
                      <a:endParaRPr lang="en-US" sz="1600" dirty="0"/>
                    </a:p>
                  </a:txBody>
                  <a:tcPr/>
                </a:tc>
              </a:tr>
              <a:tr h="718635">
                <a:tc>
                  <a:txBody>
                    <a:bodyPr/>
                    <a:lstStyle/>
                    <a:p>
                      <a:r>
                        <a:rPr lang="en-US" sz="1600" dirty="0" smtClean="0"/>
                        <a:t>Thus, size of </a:t>
                      </a:r>
                      <a:r>
                        <a:rPr lang="en-US" sz="1600" dirty="0" err="1" smtClean="0"/>
                        <a:t>hardlink</a:t>
                      </a:r>
                      <a:r>
                        <a:rPr lang="en-US" sz="1600" dirty="0" smtClean="0"/>
                        <a:t> and original file will be same.</a:t>
                      </a:r>
                      <a:endParaRPr lang="en-US" sz="1600" dirty="0"/>
                    </a:p>
                  </a:txBody>
                  <a:tcPr/>
                </a:tc>
                <a:tc>
                  <a:txBody>
                    <a:bodyPr/>
                    <a:lstStyle/>
                    <a:p>
                      <a:r>
                        <a:rPr lang="en-US" sz="1600" dirty="0" smtClean="0"/>
                        <a:t>Thus, size of </a:t>
                      </a:r>
                      <a:r>
                        <a:rPr lang="en-US" sz="1600" dirty="0" err="1" smtClean="0"/>
                        <a:t>softlink</a:t>
                      </a:r>
                      <a:r>
                        <a:rPr lang="en-US" sz="1600" dirty="0" smtClean="0"/>
                        <a:t> depends on path length.</a:t>
                      </a:r>
                      <a:endParaRPr lang="en-US" sz="1600" dirty="0"/>
                    </a:p>
                  </a:txBody>
                  <a:tcPr/>
                </a:tc>
              </a:tr>
              <a:tr h="718635">
                <a:tc>
                  <a:txBody>
                    <a:bodyPr/>
                    <a:lstStyle/>
                    <a:p>
                      <a:r>
                        <a:rPr lang="en-US" sz="1600" dirty="0" smtClean="0"/>
                        <a:t>Creating or removing </a:t>
                      </a:r>
                      <a:r>
                        <a:rPr lang="en-US" sz="1600" dirty="0" err="1" smtClean="0"/>
                        <a:t>hardlink</a:t>
                      </a:r>
                      <a:r>
                        <a:rPr lang="en-US" sz="1600" dirty="0" smtClean="0"/>
                        <a:t> will increase or decrease link count by 1. </a:t>
                      </a:r>
                      <a:endParaRPr lang="en-US" sz="1600" dirty="0"/>
                    </a:p>
                  </a:txBody>
                  <a:tcPr/>
                </a:tc>
                <a:tc>
                  <a:txBody>
                    <a:bodyPr/>
                    <a:lstStyle/>
                    <a:p>
                      <a:r>
                        <a:rPr lang="en-US" sz="1600" dirty="0" smtClean="0"/>
                        <a:t>Creating or removing </a:t>
                      </a:r>
                      <a:r>
                        <a:rPr lang="en-US" sz="1600" dirty="0" err="1" smtClean="0"/>
                        <a:t>softlink</a:t>
                      </a:r>
                      <a:r>
                        <a:rPr lang="en-US" sz="1600" dirty="0" smtClean="0"/>
                        <a:t> will not affect link count.</a:t>
                      </a:r>
                      <a:endParaRPr lang="en-US" sz="1600" dirty="0"/>
                    </a:p>
                  </a:txBody>
                  <a:tcPr/>
                </a:tc>
              </a:tr>
              <a:tr h="1026622">
                <a:tc>
                  <a:txBody>
                    <a:bodyPr/>
                    <a:lstStyle/>
                    <a:p>
                      <a:r>
                        <a:rPr lang="en-US" sz="1600" dirty="0" smtClean="0"/>
                        <a:t>Removing original file will only reduce the link count and it will not affect any of its </a:t>
                      </a:r>
                      <a:r>
                        <a:rPr lang="en-US" sz="1600" dirty="0" err="1" smtClean="0"/>
                        <a:t>hardlink</a:t>
                      </a:r>
                      <a:r>
                        <a:rPr lang="en-US" sz="1600" dirty="0" smtClean="0"/>
                        <a:t>.</a:t>
                      </a:r>
                      <a:endParaRPr lang="en-US" sz="1600" dirty="0"/>
                    </a:p>
                  </a:txBody>
                  <a:tcPr/>
                </a:tc>
                <a:tc>
                  <a:txBody>
                    <a:bodyPr/>
                    <a:lstStyle/>
                    <a:p>
                      <a:r>
                        <a:rPr lang="en-US" sz="1600" dirty="0" smtClean="0"/>
                        <a:t>Removing original file will disable </a:t>
                      </a:r>
                      <a:r>
                        <a:rPr lang="en-US" sz="1600" dirty="0" err="1" smtClean="0"/>
                        <a:t>soflink</a:t>
                      </a:r>
                      <a:r>
                        <a:rPr lang="en-US" sz="1600" dirty="0" smtClean="0"/>
                        <a:t>, since </a:t>
                      </a:r>
                      <a:r>
                        <a:rPr lang="en-US" sz="1600" dirty="0" err="1" smtClean="0"/>
                        <a:t>softlink</a:t>
                      </a:r>
                      <a:r>
                        <a:rPr lang="en-US" sz="1600" dirty="0" smtClean="0"/>
                        <a:t> points to the non-existing file. </a:t>
                      </a:r>
                      <a:endParaRPr lang="en-US" sz="1600" dirty="0"/>
                    </a:p>
                  </a:txBody>
                  <a:tcPr/>
                </a:tc>
              </a:tr>
              <a:tr h="718635">
                <a:tc>
                  <a:txBody>
                    <a:bodyPr/>
                    <a:lstStyle/>
                    <a:p>
                      <a:r>
                        <a:rPr lang="en-US" sz="1600" dirty="0" smtClean="0"/>
                        <a:t>Creating </a:t>
                      </a:r>
                      <a:r>
                        <a:rPr lang="en-US" sz="1600" dirty="0" err="1" smtClean="0"/>
                        <a:t>hardlink</a:t>
                      </a:r>
                      <a:r>
                        <a:rPr lang="en-US" sz="1600" dirty="0" smtClean="0"/>
                        <a:t> of directory is not possible. </a:t>
                      </a:r>
                      <a:endParaRPr lang="en-US" sz="1600" dirty="0"/>
                    </a:p>
                  </a:txBody>
                  <a:tcPr/>
                </a:tc>
                <a:tc>
                  <a:txBody>
                    <a:bodyPr/>
                    <a:lstStyle/>
                    <a:p>
                      <a:r>
                        <a:rPr lang="en-US" sz="1600" dirty="0" smtClean="0"/>
                        <a:t>Creating </a:t>
                      </a:r>
                      <a:r>
                        <a:rPr lang="en-US" sz="1600" dirty="0" err="1" smtClean="0"/>
                        <a:t>softlink</a:t>
                      </a:r>
                      <a:r>
                        <a:rPr lang="en-US" sz="1600" dirty="0" smtClean="0"/>
                        <a:t> of directory is possible. </a:t>
                      </a:r>
                      <a:endParaRPr lang="en-US" sz="1600" dirty="0"/>
                    </a:p>
                  </a:txBody>
                  <a:tcPr/>
                </a:tc>
              </a:tr>
              <a:tr h="602645">
                <a:tc>
                  <a:txBody>
                    <a:bodyPr/>
                    <a:lstStyle/>
                    <a:p>
                      <a:r>
                        <a:rPr lang="en-US" sz="1600" dirty="0" smtClean="0"/>
                        <a:t>Syntax to create </a:t>
                      </a:r>
                      <a:r>
                        <a:rPr lang="en-US" sz="1600" dirty="0" err="1" smtClean="0"/>
                        <a:t>hardlink</a:t>
                      </a:r>
                      <a:r>
                        <a:rPr lang="en-US" sz="1600" dirty="0" smtClean="0"/>
                        <a:t>, </a:t>
                      </a:r>
                    </a:p>
                    <a:p>
                      <a:r>
                        <a:rPr lang="en-US" sz="1600" dirty="0" smtClean="0"/>
                        <a:t>#</a:t>
                      </a:r>
                      <a:r>
                        <a:rPr lang="en-US" sz="1600" dirty="0" err="1" smtClean="0"/>
                        <a:t>ln</a:t>
                      </a:r>
                      <a:r>
                        <a:rPr lang="en-US" sz="1600" dirty="0" smtClean="0"/>
                        <a:t> &lt;</a:t>
                      </a:r>
                      <a:r>
                        <a:rPr lang="en-US" sz="1600" dirty="0" err="1" smtClean="0"/>
                        <a:t>original_file</a:t>
                      </a:r>
                      <a:r>
                        <a:rPr lang="en-US" sz="1600" dirty="0" smtClean="0"/>
                        <a:t>&gt; &lt;</a:t>
                      </a:r>
                      <a:r>
                        <a:rPr lang="en-US" sz="1600" dirty="0" err="1" smtClean="0"/>
                        <a:t>hardlink_name</a:t>
                      </a:r>
                      <a:r>
                        <a:rPr lang="en-US" sz="1600" dirty="0" smtClean="0"/>
                        <a:t>&gt;</a:t>
                      </a:r>
                      <a:endParaRPr lang="en-US" sz="1600" dirty="0"/>
                    </a:p>
                  </a:txBody>
                  <a:tcPr/>
                </a:tc>
                <a:tc>
                  <a:txBody>
                    <a:bodyPr/>
                    <a:lstStyle/>
                    <a:p>
                      <a:r>
                        <a:rPr lang="en-US" sz="1600" dirty="0" err="1" smtClean="0"/>
                        <a:t>Synatx</a:t>
                      </a:r>
                      <a:r>
                        <a:rPr lang="en-US" sz="1600" dirty="0" smtClean="0"/>
                        <a:t> to create </a:t>
                      </a:r>
                      <a:r>
                        <a:rPr lang="en-US" sz="1600" dirty="0" err="1" smtClean="0"/>
                        <a:t>softlink</a:t>
                      </a:r>
                      <a:r>
                        <a:rPr lang="en-US" sz="1600" dirty="0" smtClean="0"/>
                        <a:t>,</a:t>
                      </a:r>
                    </a:p>
                    <a:p>
                      <a:r>
                        <a:rPr lang="en-US" sz="1600" dirty="0" smtClean="0"/>
                        <a:t>#</a:t>
                      </a:r>
                      <a:r>
                        <a:rPr lang="en-US" sz="1600" dirty="0" err="1" smtClean="0"/>
                        <a:t>ln</a:t>
                      </a:r>
                      <a:r>
                        <a:rPr lang="en-US" sz="1600" dirty="0" smtClean="0"/>
                        <a:t> -s &lt;</a:t>
                      </a:r>
                      <a:r>
                        <a:rPr lang="en-US" sz="1600" dirty="0" err="1" smtClean="0"/>
                        <a:t>original_file</a:t>
                      </a:r>
                      <a:r>
                        <a:rPr lang="en-US" sz="1600" dirty="0" smtClean="0"/>
                        <a:t>&gt; &lt;</a:t>
                      </a:r>
                      <a:r>
                        <a:rPr lang="en-US" sz="1600" dirty="0" err="1" smtClean="0"/>
                        <a:t>softlink_name</a:t>
                      </a:r>
                      <a:r>
                        <a:rPr lang="en-US" sz="1600" dirty="0" smtClean="0"/>
                        <a:t>&gt;</a:t>
                      </a:r>
                      <a:endParaRPr lang="en-US" sz="1600"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40. </a:t>
            </a:r>
            <a:r>
              <a:rPr lang="en-US" dirty="0" smtClean="0">
                <a:effectLst/>
                <a:latin typeface="Times New Roman" pitchFamily="18" charset="0"/>
                <a:cs typeface="Times New Roman" pitchFamily="18" charset="0"/>
              </a:rPr>
              <a:t>How to change the ownership of the file for a user?</a:t>
            </a:r>
          </a:p>
        </p:txBody>
      </p:sp>
      <p:sp>
        <p:nvSpPr>
          <p:cNvPr id="3" name="Content Placeholder 2"/>
          <p:cNvSpPr>
            <a:spLocks noGrp="1"/>
          </p:cNvSpPr>
          <p:nvPr>
            <p:ph idx="1"/>
          </p:nvPr>
        </p:nvSpPr>
        <p:spPr>
          <a:xfrm>
            <a:off x="1371600" y="2286000"/>
            <a:ext cx="7498080" cy="3657600"/>
          </a:xfrm>
        </p:spPr>
        <p:txBody>
          <a:bodyPr/>
          <a:lstStyle/>
          <a:p>
            <a:r>
              <a:rPr lang="de-DE" dirty="0" smtClean="0">
                <a:latin typeface="Times New Roman" pitchFamily="18" charset="0"/>
                <a:cs typeface="Times New Roman" pitchFamily="18" charset="0"/>
              </a:rPr>
              <a:t>Answer:- </a:t>
            </a:r>
            <a:r>
              <a:rPr lang="de-DE" i="1" dirty="0" smtClean="0">
                <a:latin typeface="Times New Roman" pitchFamily="18" charset="0"/>
                <a:cs typeface="Times New Roman" pitchFamily="18" charset="0"/>
              </a:rPr>
              <a:t>chown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41. </a:t>
            </a:r>
            <a:r>
              <a:rPr lang="en-US" dirty="0" smtClean="0">
                <a:effectLst/>
                <a:latin typeface="Times New Roman" pitchFamily="18" charset="0"/>
                <a:cs typeface="Times New Roman" pitchFamily="18" charset="0"/>
              </a:rPr>
              <a:t>How to change the ownership of the file for a group?</a:t>
            </a:r>
          </a:p>
        </p:txBody>
      </p:sp>
      <p:sp>
        <p:nvSpPr>
          <p:cNvPr id="3" name="Content Placeholder 2"/>
          <p:cNvSpPr>
            <a:spLocks noGrp="1"/>
          </p:cNvSpPr>
          <p:nvPr>
            <p:ph idx="1"/>
          </p:nvPr>
        </p:nvSpPr>
        <p:spPr>
          <a:xfrm>
            <a:off x="1371600" y="2286000"/>
            <a:ext cx="7498080" cy="3657600"/>
          </a:xfrm>
        </p:spPr>
        <p:txBody>
          <a:bodyPr/>
          <a:lstStyle/>
          <a:p>
            <a:r>
              <a:rPr lang="de-DE" dirty="0" smtClean="0">
                <a:latin typeface="Times New Roman" pitchFamily="18" charset="0"/>
                <a:cs typeface="Times New Roman" pitchFamily="18" charset="0"/>
              </a:rPr>
              <a:t>Answer:- </a:t>
            </a:r>
            <a:r>
              <a:rPr lang="de-DE" i="1" dirty="0" smtClean="0">
                <a:latin typeface="Times New Roman" pitchFamily="18" charset="0"/>
                <a:cs typeface="Times New Roman" pitchFamily="18" charset="0"/>
              </a:rPr>
              <a:t>chgrp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42. </a:t>
            </a:r>
            <a:r>
              <a:rPr lang="en-US" dirty="0" smtClean="0">
                <a:effectLst/>
                <a:latin typeface="Times New Roman" pitchFamily="18" charset="0"/>
                <a:cs typeface="Times New Roman" pitchFamily="18" charset="0"/>
              </a:rPr>
              <a:t>How do you check the system logs in Linux, and what information can you find in them?</a:t>
            </a:r>
            <a:br>
              <a:rPr lang="en-US" dirty="0" smtClean="0">
                <a:effectLst/>
                <a:latin typeface="Times New Roman" pitchFamily="18" charset="0"/>
                <a:cs typeface="Times New Roman" pitchFamily="18" charset="0"/>
              </a:rPr>
            </a:br>
            <a:r>
              <a:rPr lang="en-US" dirty="0" smtClean="0">
                <a:effectLst/>
                <a:latin typeface="Times New Roman" pitchFamily="18" charset="0"/>
                <a:cs typeface="Times New Roman" pitchFamily="18" charset="0"/>
              </a:rPr>
              <a:t> </a:t>
            </a:r>
          </a:p>
        </p:txBody>
      </p:sp>
      <p:sp>
        <p:nvSpPr>
          <p:cNvPr id="3" name="Content Placeholder 2"/>
          <p:cNvSpPr>
            <a:spLocks noGrp="1"/>
          </p:cNvSpPr>
          <p:nvPr>
            <p:ph idx="1"/>
          </p:nvPr>
        </p:nvSpPr>
        <p:spPr>
          <a:xfrm>
            <a:off x="1371600" y="2286000"/>
            <a:ext cx="7498080" cy="3657600"/>
          </a:xfrm>
        </p:spPr>
        <p:txBody>
          <a:bodyPr/>
          <a:lstStyle/>
          <a:p>
            <a:r>
              <a:rPr lang="de-DE" dirty="0" smtClean="0">
                <a:latin typeface="Times New Roman" pitchFamily="18" charset="0"/>
                <a:cs typeface="Times New Roman" pitchFamily="18" charset="0"/>
              </a:rPr>
              <a:t>Answer:- cat /var/log/message and journalctl</a:t>
            </a:r>
            <a:endParaRPr lang="de-DE" i="1"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a:bodyPr>
          <a:lstStyle/>
          <a:p>
            <a:r>
              <a:rPr lang="en-US" dirty="0" smtClean="0">
                <a:effectLst/>
                <a:latin typeface="Times New Roman" pitchFamily="18" charset="0"/>
                <a:cs typeface="Times New Roman" pitchFamily="18" charset="0"/>
              </a:rPr>
              <a:t>43. </a:t>
            </a:r>
            <a:r>
              <a:rPr lang="en-US" dirty="0" smtClean="0">
                <a:effectLst/>
                <a:latin typeface="Times New Roman" pitchFamily="18" charset="0"/>
                <a:cs typeface="Times New Roman" pitchFamily="18" charset="0"/>
              </a:rPr>
              <a:t>What is </a:t>
            </a:r>
            <a:r>
              <a:rPr lang="en-US" i="1" dirty="0" err="1" smtClean="0">
                <a:effectLst/>
                <a:latin typeface="Times New Roman" pitchFamily="18" charset="0"/>
                <a:cs typeface="Times New Roman" pitchFamily="18" charset="0"/>
              </a:rPr>
              <a:t>umask</a:t>
            </a:r>
            <a:r>
              <a:rPr lang="en-US" dirty="0" smtClean="0">
                <a:effectLst/>
                <a:latin typeface="Times New Roman" pitchFamily="18" charset="0"/>
                <a:cs typeface="Times New Roman" pitchFamily="18" charset="0"/>
              </a:rPr>
              <a:t>?</a:t>
            </a:r>
          </a:p>
        </p:txBody>
      </p:sp>
      <p:sp>
        <p:nvSpPr>
          <p:cNvPr id="3" name="Content Placeholder 2"/>
          <p:cNvSpPr>
            <a:spLocks noGrp="1"/>
          </p:cNvSpPr>
          <p:nvPr>
            <p:ph idx="1"/>
          </p:nvPr>
        </p:nvSpPr>
        <p:spPr>
          <a:xfrm>
            <a:off x="1371600" y="2286000"/>
            <a:ext cx="7498080" cy="3657600"/>
          </a:xfrm>
        </p:spPr>
        <p:txBody>
          <a:bodyPr/>
          <a:lstStyle/>
          <a:p>
            <a:pPr>
              <a:buNone/>
            </a:pPr>
            <a:endParaRPr lang="de-DE"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0"/>
            <a:ext cx="7498080" cy="1143000"/>
          </a:xfrm>
        </p:spPr>
        <p:txBody>
          <a:bodyPr>
            <a:noAutofit/>
          </a:bodyPr>
          <a:lstStyle/>
          <a:p>
            <a:pPr algn="ctr"/>
            <a:r>
              <a:rPr lang="en-US" sz="13800" b="1" i="1" dirty="0" smtClean="0">
                <a:effectLst/>
                <a:latin typeface="French Script MT" pitchFamily="66" charset="0"/>
                <a:cs typeface="Times New Roman" pitchFamily="18" charset="0"/>
              </a:rPr>
              <a:t>Thank </a:t>
            </a:r>
            <a:br>
              <a:rPr lang="en-US" sz="13800" b="1" i="1" dirty="0" smtClean="0">
                <a:effectLst/>
                <a:latin typeface="French Script MT" pitchFamily="66" charset="0"/>
                <a:cs typeface="Times New Roman" pitchFamily="18" charset="0"/>
              </a:rPr>
            </a:br>
            <a:r>
              <a:rPr lang="en-US" sz="13800" b="1" i="1" dirty="0" smtClean="0">
                <a:effectLst/>
                <a:latin typeface="French Script MT" pitchFamily="66" charset="0"/>
                <a:cs typeface="Times New Roman" pitchFamily="18" charset="0"/>
              </a:rPr>
              <a:t>You!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4. Which command can you use to install software packages in Linux?</a:t>
            </a: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apt-get</a:t>
            </a:r>
          </a:p>
          <a:p>
            <a:r>
              <a:rPr lang="en-US" dirty="0" smtClean="0">
                <a:latin typeface="Times New Roman" pitchFamily="18" charset="0"/>
                <a:cs typeface="Times New Roman" pitchFamily="18" charset="0"/>
              </a:rPr>
              <a:t>b. yum</a:t>
            </a:r>
          </a:p>
          <a:p>
            <a:r>
              <a:rPr lang="en-US" dirty="0" smtClean="0">
                <a:latin typeface="Times New Roman" pitchFamily="18" charset="0"/>
                <a:cs typeface="Times New Roman" pitchFamily="18" charset="0"/>
              </a:rPr>
              <a:t>c. </a:t>
            </a:r>
            <a:r>
              <a:rPr lang="en-US" dirty="0" err="1" smtClean="0">
                <a:latin typeface="Times New Roman" pitchFamily="18" charset="0"/>
                <a:cs typeface="Times New Roman" pitchFamily="18" charset="0"/>
              </a:rPr>
              <a:t>pacman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 all of the above</a:t>
            </a:r>
          </a:p>
          <a:p>
            <a:r>
              <a:rPr lang="en-US" dirty="0" smtClean="0">
                <a:latin typeface="Times New Roman" pitchFamily="18" charset="0"/>
                <a:cs typeface="Times New Roman" pitchFamily="18" charset="0"/>
              </a:rPr>
              <a:t>Answer: d. all of the </a:t>
            </a:r>
            <a:r>
              <a:rPr lang="en-US" dirty="0" smtClean="0">
                <a:latin typeface="Times New Roman" pitchFamily="18" charset="0"/>
                <a:cs typeface="Times New Roman" pitchFamily="18" charset="0"/>
              </a:rPr>
              <a:t>above</a:t>
            </a: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5. Which command can you use to check the system's disk space usage in Linux?</a:t>
            </a:r>
          </a:p>
        </p:txBody>
      </p:sp>
      <p:sp>
        <p:nvSpPr>
          <p:cNvPr id="3" name="Content Placeholder 2"/>
          <p:cNvSpPr>
            <a:spLocks noGrp="1"/>
          </p:cNvSpPr>
          <p:nvPr>
            <p:ph idx="1"/>
          </p:nvPr>
        </p:nvSpPr>
        <p:spPr>
          <a:xfrm>
            <a:off x="1371600" y="2286000"/>
            <a:ext cx="7498080" cy="3657600"/>
          </a:xfrm>
        </p:spPr>
        <p:txBody>
          <a:bodyPr/>
          <a:lstStyle/>
          <a:p>
            <a:r>
              <a:rPr lang="de-DE" dirty="0" smtClean="0">
                <a:latin typeface="Times New Roman" pitchFamily="18" charset="0"/>
                <a:cs typeface="Times New Roman" pitchFamily="18" charset="0"/>
              </a:rPr>
              <a:t>a. df</a:t>
            </a:r>
          </a:p>
          <a:p>
            <a:r>
              <a:rPr lang="de-DE" dirty="0" smtClean="0">
                <a:latin typeface="Times New Roman" pitchFamily="18" charset="0"/>
                <a:cs typeface="Times New Roman" pitchFamily="18" charset="0"/>
              </a:rPr>
              <a:t>b. du</a:t>
            </a:r>
          </a:p>
          <a:p>
            <a:r>
              <a:rPr lang="de-DE" dirty="0" smtClean="0">
                <a:latin typeface="Times New Roman" pitchFamily="18" charset="0"/>
                <a:cs typeface="Times New Roman" pitchFamily="18" charset="0"/>
              </a:rPr>
              <a:t>c. ls</a:t>
            </a:r>
          </a:p>
          <a:p>
            <a:r>
              <a:rPr lang="de-DE" dirty="0" smtClean="0">
                <a:latin typeface="Times New Roman" pitchFamily="18" charset="0"/>
                <a:cs typeface="Times New Roman" pitchFamily="18" charset="0"/>
              </a:rPr>
              <a:t>d. stat</a:t>
            </a:r>
          </a:p>
          <a:p>
            <a:r>
              <a:rPr lang="de-DE" dirty="0" smtClean="0">
                <a:latin typeface="Times New Roman" pitchFamily="18" charset="0"/>
                <a:cs typeface="Times New Roman" pitchFamily="18" charset="0"/>
              </a:rPr>
              <a:t>Answer: a. df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6. Which command can you use to monitor the system's CPU usage in real-time in Linux?</a:t>
            </a:r>
            <a:br>
              <a:rPr lang="en-US" dirty="0" smtClean="0">
                <a:effectLst/>
                <a:latin typeface="Times New Roman" pitchFamily="18" charset="0"/>
                <a:cs typeface="Times New Roman" pitchFamily="18" charset="0"/>
              </a:rPr>
            </a:br>
            <a:endParaRPr lang="en-US"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top</a:t>
            </a:r>
          </a:p>
          <a:p>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ps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 </a:t>
            </a:r>
            <a:r>
              <a:rPr lang="en-US" dirty="0" err="1" smtClean="0">
                <a:latin typeface="Times New Roman" pitchFamily="18" charset="0"/>
                <a:cs typeface="Times New Roman" pitchFamily="18" charset="0"/>
              </a:rPr>
              <a:t>htop</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 kill</a:t>
            </a:r>
          </a:p>
          <a:p>
            <a:r>
              <a:rPr lang="en-US" dirty="0" smtClean="0">
                <a:latin typeface="Times New Roman" pitchFamily="18" charset="0"/>
                <a:cs typeface="Times New Roman" pitchFamily="18" charset="0"/>
              </a:rPr>
              <a:t>Answer: a. top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7. Which command can you use to display the available network interfaces in Linux?</a:t>
            </a:r>
            <a:br>
              <a:rPr lang="en-US" dirty="0" smtClean="0">
                <a:effectLst/>
                <a:latin typeface="Times New Roman" pitchFamily="18" charset="0"/>
                <a:cs typeface="Times New Roman" pitchFamily="18" charset="0"/>
              </a:rPr>
            </a:br>
            <a:endParaRPr lang="en-US"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netstat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ifconfig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 </a:t>
            </a:r>
            <a:r>
              <a:rPr lang="en-US" dirty="0" err="1" smtClean="0">
                <a:latin typeface="Times New Roman" pitchFamily="18" charset="0"/>
                <a:cs typeface="Times New Roman" pitchFamily="18" charset="0"/>
              </a:rPr>
              <a:t>iwconfig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 route</a:t>
            </a:r>
          </a:p>
          <a:p>
            <a:r>
              <a:rPr lang="en-US" dirty="0" smtClean="0">
                <a:latin typeface="Times New Roman" pitchFamily="18" charset="0"/>
                <a:cs typeface="Times New Roman" pitchFamily="18" charset="0"/>
              </a:rPr>
              <a:t>Answer: b. </a:t>
            </a:r>
            <a:r>
              <a:rPr lang="en-US" dirty="0" err="1" smtClean="0">
                <a:latin typeface="Times New Roman" pitchFamily="18" charset="0"/>
                <a:cs typeface="Times New Roman" pitchFamily="18" charset="0"/>
              </a:rPr>
              <a:t>ifconfig</a:t>
            </a:r>
            <a:endParaRPr lang="en-US"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143000"/>
          </a:xfrm>
        </p:spPr>
        <p:txBody>
          <a:bodyPr>
            <a:normAutofit fontScale="90000"/>
          </a:bodyPr>
          <a:lstStyle/>
          <a:p>
            <a:r>
              <a:rPr lang="en-US" dirty="0" smtClean="0">
                <a:effectLst/>
                <a:latin typeface="Times New Roman" pitchFamily="18" charset="0"/>
                <a:cs typeface="Times New Roman" pitchFamily="18" charset="0"/>
              </a:rPr>
              <a:t>8. Which command can you use to create a symbolic link in Linux?</a:t>
            </a:r>
            <a:br>
              <a:rPr lang="en-US" dirty="0" smtClean="0">
                <a:effectLst/>
                <a:latin typeface="Times New Roman" pitchFamily="18" charset="0"/>
                <a:cs typeface="Times New Roman" pitchFamily="18" charset="0"/>
              </a:rPr>
            </a:br>
            <a:endParaRPr lang="en-US" dirty="0" smtClean="0">
              <a:effectLst/>
              <a:latin typeface="Times New Roman" pitchFamily="18" charset="0"/>
              <a:cs typeface="Times New Roman" pitchFamily="18" charset="0"/>
            </a:endParaRPr>
          </a:p>
        </p:txBody>
      </p:sp>
      <p:sp>
        <p:nvSpPr>
          <p:cNvPr id="3" name="Content Placeholder 2"/>
          <p:cNvSpPr>
            <a:spLocks noGrp="1"/>
          </p:cNvSpPr>
          <p:nvPr>
            <p:ph idx="1"/>
          </p:nvPr>
        </p:nvSpPr>
        <p:spPr>
          <a:xfrm>
            <a:off x="1371600" y="2286000"/>
            <a:ext cx="7498080" cy="3657600"/>
          </a:xfrm>
        </p:spPr>
        <p:txBody>
          <a:bodyPr/>
          <a:lstStyle/>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ln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 link</a:t>
            </a:r>
          </a:p>
          <a:p>
            <a:r>
              <a:rPr lang="en-US" dirty="0" smtClean="0">
                <a:latin typeface="Times New Roman" pitchFamily="18" charset="0"/>
                <a:cs typeface="Times New Roman" pitchFamily="18" charset="0"/>
              </a:rPr>
              <a:t>c. </a:t>
            </a:r>
            <a:r>
              <a:rPr lang="en-US" dirty="0" err="1" smtClean="0">
                <a:latin typeface="Times New Roman" pitchFamily="18" charset="0"/>
                <a:cs typeface="Times New Roman" pitchFamily="18" charset="0"/>
              </a:rPr>
              <a:t>symlink</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 </a:t>
            </a:r>
            <a:r>
              <a:rPr lang="en-US" dirty="0" err="1" smtClean="0">
                <a:latin typeface="Times New Roman" pitchFamily="18" charset="0"/>
                <a:cs typeface="Times New Roman" pitchFamily="18" charset="0"/>
              </a:rPr>
              <a:t>lnk</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Answer: a. </a:t>
            </a:r>
            <a:r>
              <a:rPr lang="en-US" dirty="0" err="1" smtClean="0">
                <a:latin typeface="Times New Roman" pitchFamily="18" charset="0"/>
                <a:cs typeface="Times New Roman" pitchFamily="18" charset="0"/>
              </a:rPr>
              <a:t>ln</a:t>
            </a:r>
            <a:endParaRPr lang="en-US"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208</TotalTime>
  <Words>2611</Words>
  <Application>Microsoft Office PowerPoint</Application>
  <PresentationFormat>On-screen Show (4:3)</PresentationFormat>
  <Paragraphs>247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Solstice</vt:lpstr>
      <vt:lpstr>Linux Interview  Questions</vt:lpstr>
      <vt:lpstr>1. Which command can you use to view the contents of a file in Linux? </vt:lpstr>
      <vt:lpstr>2. Which command can you use to search for a specific string in a file in Linux?</vt:lpstr>
      <vt:lpstr>3. Which command can you use to kill a running process in Linux?</vt:lpstr>
      <vt:lpstr>4. Which command can you use to install software packages in Linux?</vt:lpstr>
      <vt:lpstr>5. Which command can you use to check the system's disk space usage in Linux?</vt:lpstr>
      <vt:lpstr>6. Which command can you use to monitor the system's CPU usage in real-time in Linux? </vt:lpstr>
      <vt:lpstr>7. Which command can you use to display the available network interfaces in Linux? </vt:lpstr>
      <vt:lpstr>8. Which command can you use to create a symbolic link in Linux? </vt:lpstr>
      <vt:lpstr>9. Which command can you use to view the system's current running processes in Linux? </vt:lpstr>
      <vt:lpstr>10. A user complains that they are unable to access a specific folder on the server. What steps would you take to troubleshoot this issue? </vt:lpstr>
      <vt:lpstr>11. A server administrator wants to give a user access to execute a specific command with sudo privileges. How would you do this?</vt:lpstr>
      <vt:lpstr>12. A user complains that they are unable to access a website hosted on the server. What steps would you take to troubleshoot this issue? </vt:lpstr>
      <vt:lpstr>13. A server administrator needs to configure a firewall rule to allow SSH access to the server from a specific IP address. What steps would you take to do this?</vt:lpstr>
      <vt:lpstr>14. A server administrator needs to create a new user account. What command or commands would you use to accomplish this? </vt:lpstr>
      <vt:lpstr>15. A user has accidentally deleted an important file from their home directory. What steps would you take to attempt to recover the file? </vt:lpstr>
      <vt:lpstr>16. A server administrator wants to check the system load average. What command would you use to do this? </vt:lpstr>
      <vt:lpstr>17. A user wants to compress a directory and its contents into a single archive file. What command would you use to do this? </vt:lpstr>
      <vt:lpstr>18. What is booting process in linux?</vt:lpstr>
      <vt:lpstr>19. What is inode in linux how to increase it?</vt:lpstr>
      <vt:lpstr>20. What is logical volume and how to create it? </vt:lpstr>
      <vt:lpstr>21. What is swap partition and how to create?</vt:lpstr>
      <vt:lpstr>22. Tell me about some commands in linux.</vt:lpstr>
      <vt:lpstr>23. How to check the process port and name</vt:lpstr>
      <vt:lpstr>24. How to kill a process in linux?</vt:lpstr>
      <vt:lpstr>25. What are ACLs and firewall and selinux?</vt:lpstr>
      <vt:lpstr>26. How to do the networking using the nmcli?</vt:lpstr>
      <vt:lpstr>27. What is TOP command and how to fetch the data?</vt:lpstr>
      <vt:lpstr>28. How to assign the process the required amount of resource allocation?</vt:lpstr>
      <vt:lpstr>29. What is nohup and &amp;?</vt:lpstr>
      <vt:lpstr>30. What is User management, file management, log management?</vt:lpstr>
      <vt:lpstr>31. How to use FIND command and search for logs old than 7 days?</vt:lpstr>
      <vt:lpstr>32. How to block the ip address in linux?</vt:lpstr>
      <vt:lpstr>33. Where the user information is stored?</vt:lpstr>
      <vt:lpstr>34. What are the fields of passwd file?</vt:lpstr>
      <vt:lpstr>35. Where the password related data of user is stored?</vt:lpstr>
      <vt:lpstr>36. What are the fields of shadow file?</vt:lpstr>
      <vt:lpstr>37. What is Link Count?</vt:lpstr>
      <vt:lpstr>38. What is the default link count of directory and file?</vt:lpstr>
      <vt:lpstr>39. Difference between Hard Link and Soft Link?</vt:lpstr>
      <vt:lpstr>40. How to change the ownership of the file for a user?</vt:lpstr>
      <vt:lpstr>41. How to change the ownership of the file for a group?</vt:lpstr>
      <vt:lpstr>42. How do you check the system logs in Linux, and what information can you find in them?  </vt:lpstr>
      <vt:lpstr>43. What is umask?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Interview  Questions</dc:title>
  <dc:creator>Akshay</dc:creator>
  <cp:lastModifiedBy>Akshay</cp:lastModifiedBy>
  <cp:revision>17</cp:revision>
  <dcterms:created xsi:type="dcterms:W3CDTF">2023-03-17T19:17:03Z</dcterms:created>
  <dcterms:modified xsi:type="dcterms:W3CDTF">2023-03-31T17:59:30Z</dcterms:modified>
</cp:coreProperties>
</file>