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notesMasterIdLst>
    <p:notesMasterId r:id="rId27"/>
  </p:notesMasterIdLst>
  <p:sldIdLst>
    <p:sldId id="257" r:id="rId2"/>
    <p:sldId id="337" r:id="rId3"/>
    <p:sldId id="336" r:id="rId4"/>
    <p:sldId id="312" r:id="rId5"/>
    <p:sldId id="313" r:id="rId6"/>
    <p:sldId id="314" r:id="rId7"/>
    <p:sldId id="315" r:id="rId8"/>
    <p:sldId id="316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4" r:id="rId21"/>
    <p:sldId id="338" r:id="rId22"/>
    <p:sldId id="339" r:id="rId23"/>
    <p:sldId id="340" r:id="rId24"/>
    <p:sldId id="341" r:id="rId25"/>
    <p:sldId id="34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94693" autoAdjust="0"/>
  </p:normalViewPr>
  <p:slideViewPr>
    <p:cSldViewPr>
      <p:cViewPr varScale="1">
        <p:scale>
          <a:sx n="82" d="100"/>
          <a:sy n="82" d="100"/>
        </p:scale>
        <p:origin x="11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CAABC6-77EF-4D98-8799-92ACDFB5A2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5837D-ECEE-4C65-BFB3-E3BD1BD39F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F032E94-ACFC-414D-A85A-96B338C021C7}" type="datetimeFigureOut">
              <a:rPr lang="en-US"/>
              <a:pPr>
                <a:defRPr/>
              </a:pPr>
              <a:t>8/30/2022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24E7424-4892-4FBD-8141-BF639E5A59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D20F75F-24F9-490B-A245-9CD9F1021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702C3-7C90-43F5-8090-66D014DB58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43303-8F43-46AA-BEAD-391FA8A30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57E2CAC-889C-4531-96CA-989B7B19D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A24BBA-1C74-4DF3-AB82-0B2C44204F8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 descr="\\Ps14\ircd\50694_Young_Freedman_13e_IRDVD\Supplied\67546Young13e_marktg\Links\Calatrava-Bridge_sml.jpg">
            <a:extLst>
              <a:ext uri="{FF2B5EF4-FFF2-40B4-BE49-F238E27FC236}">
                <a16:creationId xmlns:a16="http://schemas.microsoft.com/office/drawing/2014/main" id="{B15DA96E-5D23-4534-B3CC-A4A47DA8136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5000"/>
          <a:stretch/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E7E19172-766B-4937-9217-65E868C563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latin typeface="Times New Roman" pitchFamily="84" charset="0"/>
              </a:rPr>
              <a:t>Copyright © 2012 Pearson Education Inc.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7AB6E582-CA0F-40E2-9B30-C18AE578E9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D33325"/>
                </a:solidFill>
                <a:latin typeface="Arial" charset="0"/>
              </a:rPr>
              <a:t>PowerPoint</a:t>
            </a:r>
            <a:r>
              <a:rPr lang="en-US" baseline="30000" dirty="0">
                <a:solidFill>
                  <a:srgbClr val="D33325"/>
                </a:solidFill>
                <a:latin typeface="Arial" charset="0"/>
              </a:rPr>
              <a:t>®</a:t>
            </a:r>
            <a:r>
              <a:rPr lang="en-US" dirty="0">
                <a:solidFill>
                  <a:srgbClr val="D33325"/>
                </a:solidFill>
                <a:latin typeface="Arial" charset="0"/>
              </a:rPr>
              <a:t> Lectures for</a:t>
            </a:r>
          </a:p>
          <a:p>
            <a:pPr>
              <a:defRPr/>
            </a:pPr>
            <a:r>
              <a:rPr lang="en-US" b="1" i="1" dirty="0">
                <a:solidFill>
                  <a:srgbClr val="D33325"/>
                </a:solidFill>
                <a:latin typeface="Arial" charset="0"/>
              </a:rPr>
              <a:t>University Physics, Thirteenth Edition</a:t>
            </a:r>
          </a:p>
          <a:p>
            <a:pPr>
              <a:defRPr/>
            </a:pPr>
            <a:r>
              <a:rPr lang="en-US" b="1" i="1" dirty="0">
                <a:solidFill>
                  <a:srgbClr val="D33325"/>
                </a:solidFill>
                <a:latin typeface="Times New Roman" charset="0"/>
              </a:rPr>
              <a:t>   – Hugh D. Young and Roger A. Freedman</a:t>
            </a: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91F54AD6-81B4-40D1-94B6-BF50845688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4000" y="6096000"/>
            <a:ext cx="308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kumimoji="0" lang="en-US" altLang="en-US" sz="1800" b="1">
                <a:solidFill>
                  <a:srgbClr val="D33325"/>
                </a:solidFill>
              </a:rPr>
              <a:t>Lectures by Wayne Anderson</a:t>
            </a:r>
          </a:p>
        </p:txBody>
      </p:sp>
    </p:spTree>
    <p:extLst>
      <p:ext uri="{BB962C8B-B14F-4D97-AF65-F5344CB8AC3E}">
        <p14:creationId xmlns:p14="http://schemas.microsoft.com/office/powerpoint/2010/main" val="97579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0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0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4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0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6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7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3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6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3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D6AD1024-A498-4CB8-B997-BEF59B3A6C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0025" y="6537325"/>
            <a:ext cx="467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000">
                <a:latin typeface="Times New Roman" panose="02020603050405020304" pitchFamily="18" charset="0"/>
              </a:rPr>
              <a:t>Copyright © 2012 Pearson Education Inc.</a:t>
            </a:r>
          </a:p>
        </p:txBody>
      </p:sp>
    </p:spTree>
    <p:extLst>
      <p:ext uri="{BB962C8B-B14F-4D97-AF65-F5344CB8AC3E}">
        <p14:creationId xmlns:p14="http://schemas.microsoft.com/office/powerpoint/2010/main" val="276255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5.wmf"/><Relationship Id="rId7" Type="http://schemas.openxmlformats.org/officeDocument/2006/relationships/oleObject" Target="../embeddings/oleObject24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42.png"/><Relationship Id="rId7" Type="http://schemas.openxmlformats.org/officeDocument/2006/relationships/image" Target="../media/image44.w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55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image" Target="../media/image47.png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43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4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2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7"/>
          <p:cNvSpPr txBox="1">
            <a:spLocks noChangeArrowheads="1"/>
          </p:cNvSpPr>
          <p:nvPr/>
        </p:nvSpPr>
        <p:spPr bwMode="auto">
          <a:xfrm>
            <a:off x="153236" y="990600"/>
            <a:ext cx="863172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Average/Instantaneous Velocity/Acceleration,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Uniform Circular Motion</a:t>
            </a:r>
            <a:endParaRPr lang="en-US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797" y="2323579"/>
            <a:ext cx="63246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Chapter 4: Motion in Two and Three Dimensions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42F39B-C326-41DC-BAA0-A8163C973A5B}"/>
              </a:ext>
            </a:extLst>
          </p:cNvPr>
          <p:cNvSpPr txBox="1">
            <a:spLocks/>
          </p:cNvSpPr>
          <p:nvPr/>
        </p:nvSpPr>
        <p:spPr>
          <a:xfrm>
            <a:off x="436450" y="5562600"/>
            <a:ext cx="8065294" cy="806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Corbel" pitchFamily="34" charset="0"/>
              <a:buNone/>
            </a:pPr>
            <a:r>
              <a:rPr lang="en-US" dirty="0"/>
              <a:t>RIMSHA Bashir Awan</a:t>
            </a:r>
          </a:p>
          <a:p>
            <a:pPr marL="0" indent="0" fontAlgn="auto">
              <a:spcAft>
                <a:spcPts val="0"/>
              </a:spcAft>
              <a:buFont typeface="Corbel" pitchFamily="34" charset="0"/>
              <a:buNone/>
            </a:pPr>
            <a:r>
              <a:rPr lang="en-US" dirty="0"/>
              <a:t>FAST-National University of Computer and Emerging Sciences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EF2D7-6C7B-C404-92ED-9ACB545D5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86" y="2914989"/>
            <a:ext cx="7151228" cy="25178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38200" y="381000"/>
            <a:ext cx="8001000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Projectile motion – X direction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A uniform motion: </a:t>
            </a:r>
            <a:r>
              <a:rPr lang="en-US" altLang="en-US" sz="2800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en-US" sz="2800" i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Initial velocity is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Displacement in the x direction is described as</a:t>
            </a:r>
          </a:p>
        </p:txBody>
      </p:sp>
      <p:sp>
        <p:nvSpPr>
          <p:cNvPr id="3072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909763" y="3276600"/>
          <a:ext cx="20478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0100" imgH="228600" progId="Equation.3">
                  <p:embed/>
                </p:oleObj>
              </mc:Choice>
              <mc:Fallback>
                <p:oleObj name="Equation" r:id="rId2" imgW="800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3276600"/>
                        <a:ext cx="20478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813050" y="5562600"/>
          <a:ext cx="32115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700" imgH="228600" progId="Equation.3">
                  <p:embed/>
                </p:oleObj>
              </mc:Choice>
              <mc:Fallback>
                <p:oleObj name="Equation" r:id="rId4" imgW="11557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5562600"/>
                        <a:ext cx="32115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057400"/>
            <a:ext cx="175260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838200" y="381000"/>
            <a:ext cx="80010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Projectile motion – Y direction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Motion with a constant acceleration: </a:t>
            </a:r>
            <a:r>
              <a:rPr lang="en-US" altLang="en-US" sz="2800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y </a:t>
            </a:r>
            <a:r>
              <a:rPr lang="en-US" altLang="en-US" sz="2800" i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en-US" sz="2800" i="1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endParaRPr lang="en-US" altLang="en-US" sz="2800" i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Initial velocity is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Therefore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Displacement in the y direction is described as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081088" y="2819400"/>
          <a:ext cx="22828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241300" progId="Equation.3">
                  <p:embed/>
                </p:oleObj>
              </mc:Choice>
              <mc:Fallback>
                <p:oleObj name="Equation" r:id="rId2" imgW="7874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819400"/>
                        <a:ext cx="22828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2203450" y="5486400"/>
          <a:ext cx="441166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6811" imgH="393529" progId="Equation.3">
                  <p:embed/>
                </p:oleObj>
              </mc:Choice>
              <mc:Fallback>
                <p:oleObj name="Equation" r:id="rId4" imgW="1586811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5486400"/>
                        <a:ext cx="4411663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1120775" y="4191000"/>
          <a:ext cx="30162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0948" imgH="241195" progId="Equation.3">
                  <p:embed/>
                </p:oleObj>
              </mc:Choice>
              <mc:Fallback>
                <p:oleObj name="Equation" r:id="rId6" imgW="1040948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4191000"/>
                        <a:ext cx="30162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057400"/>
            <a:ext cx="175260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04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574198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38200" y="381000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Projectile motion: putting X and Y together</a:t>
            </a: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413250" y="1524000"/>
            <a:ext cx="4411663" cy="2770188"/>
            <a:chOff x="2780" y="960"/>
            <a:chExt cx="2779" cy="1745"/>
          </a:xfrm>
        </p:grpSpPr>
        <p:graphicFrame>
          <p:nvGraphicFramePr>
            <p:cNvPr id="32774" name="Object 5"/>
            <p:cNvGraphicFramePr>
              <a:graphicFrameLocks noChangeAspect="1"/>
            </p:cNvGraphicFramePr>
            <p:nvPr/>
          </p:nvGraphicFramePr>
          <p:xfrm>
            <a:off x="2787" y="960"/>
            <a:ext cx="20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70000" imgH="228600" progId="Equation.3">
                    <p:embed/>
                  </p:oleObj>
                </mc:Choice>
                <mc:Fallback>
                  <p:oleObj name="Equation" r:id="rId3" imgW="12700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7" y="960"/>
                          <a:ext cx="20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7"/>
            <p:cNvGraphicFramePr>
              <a:graphicFrameLocks noChangeAspect="1"/>
            </p:cNvGraphicFramePr>
            <p:nvPr/>
          </p:nvGraphicFramePr>
          <p:xfrm>
            <a:off x="2780" y="2016"/>
            <a:ext cx="2779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86811" imgH="393529" progId="Equation.3">
                    <p:embed/>
                  </p:oleObj>
                </mc:Choice>
                <mc:Fallback>
                  <p:oleObj name="Equation" r:id="rId5" imgW="1586811" imgH="39352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0" y="2016"/>
                          <a:ext cx="2779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9"/>
            <p:cNvGraphicFramePr>
              <a:graphicFrameLocks noChangeAspect="1"/>
            </p:cNvGraphicFramePr>
            <p:nvPr/>
          </p:nvGraphicFramePr>
          <p:xfrm>
            <a:off x="2786" y="1344"/>
            <a:ext cx="167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40948" imgH="241195" progId="Equation.3">
                    <p:embed/>
                  </p:oleObj>
                </mc:Choice>
                <mc:Fallback>
                  <p:oleObj name="Equation" r:id="rId7" imgW="1040948" imgH="24119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6" y="1344"/>
                          <a:ext cx="1678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10"/>
            <p:cNvGraphicFramePr>
              <a:graphicFrameLocks noChangeAspect="1"/>
            </p:cNvGraphicFramePr>
            <p:nvPr/>
          </p:nvGraphicFramePr>
          <p:xfrm>
            <a:off x="2780" y="1728"/>
            <a:ext cx="2023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55700" imgH="228600" progId="Equation.3">
                    <p:embed/>
                  </p:oleObj>
                </mc:Choice>
                <mc:Fallback>
                  <p:oleObj name="Equation" r:id="rId9" imgW="11557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0" y="1728"/>
                          <a:ext cx="2023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838200" y="381000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Projectile motion: trajectory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and range 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5732463" y="2971800"/>
          <a:ext cx="24003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444307" progId="Equation.3">
                  <p:embed/>
                </p:oleObj>
              </mc:Choice>
              <mc:Fallback>
                <p:oleObj name="Equation" r:id="rId2" imgW="863225" imgH="4443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2971800"/>
                        <a:ext cx="24003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3727450" y="1295400"/>
          <a:ext cx="46593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400" imgH="457200" progId="Equation.3">
                  <p:embed/>
                </p:oleObj>
              </mc:Choice>
              <mc:Fallback>
                <p:oleObj name="Equation" r:id="rId4" imgW="16764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1295400"/>
                        <a:ext cx="4659313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" descr="040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511175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5867400" y="4572000"/>
          <a:ext cx="24003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63225" imgH="444307" progId="Equation.3">
                  <p:embed/>
                </p:oleObj>
              </mc:Choice>
              <mc:Fallback>
                <p:oleObj name="Equation" r:id="rId7" imgW="863225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72000"/>
                        <a:ext cx="24003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04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70104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38200" y="381000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Projectile motion: trajectory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and range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4821" name="Object 2"/>
          <p:cNvGraphicFramePr>
            <a:graphicFrameLocks noChangeAspect="1"/>
          </p:cNvGraphicFramePr>
          <p:nvPr/>
        </p:nvGraphicFramePr>
        <p:xfrm>
          <a:off x="5732463" y="2971800"/>
          <a:ext cx="24003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25" imgH="444307" progId="Equation.3">
                  <p:embed/>
                </p:oleObj>
              </mc:Choice>
              <mc:Fallback>
                <p:oleObj name="Equation" r:id="rId3" imgW="863225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2971800"/>
                        <a:ext cx="24003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3"/>
          <p:cNvGraphicFramePr>
            <a:graphicFrameLocks noChangeAspect="1"/>
          </p:cNvGraphicFramePr>
          <p:nvPr/>
        </p:nvGraphicFramePr>
        <p:xfrm>
          <a:off x="3727450" y="1295400"/>
          <a:ext cx="46593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76400" imgH="457200" progId="Equation.3">
                  <p:embed/>
                </p:oleObj>
              </mc:Choice>
              <mc:Fallback>
                <p:oleObj name="Equation" r:id="rId5" imgW="1676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1295400"/>
                        <a:ext cx="4659313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4"/>
          <p:cNvGraphicFramePr>
            <a:graphicFrameLocks noChangeAspect="1"/>
          </p:cNvGraphicFramePr>
          <p:nvPr/>
        </p:nvGraphicFramePr>
        <p:xfrm>
          <a:off x="5867400" y="4572000"/>
          <a:ext cx="24003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63225" imgH="444307" progId="Equation.3">
                  <p:embed/>
                </p:oleObj>
              </mc:Choice>
              <mc:Fallback>
                <p:oleObj name="Equation" r:id="rId7" imgW="863225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72000"/>
                        <a:ext cx="24003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3589338" y="228600"/>
            <a:ext cx="20748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Chapter 4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Problem</a:t>
            </a:r>
          </a:p>
        </p:txBody>
      </p:sp>
      <p:sp>
        <p:nvSpPr>
          <p:cNvPr id="35843" name="TextBox 12"/>
          <p:cNvSpPr txBox="1">
            <a:spLocks noChangeArrowheads="1"/>
          </p:cNvSpPr>
          <p:nvPr/>
        </p:nvSpPr>
        <p:spPr bwMode="auto">
          <a:xfrm>
            <a:off x="152400" y="1219200"/>
            <a:ext cx="8839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A carpenter tosses a shingle horizontally off an 8.8-m-high roof at 11 m/s. (a) How long does it take the shingle to reach the ground? (b) How far does it move horizontally?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838200" y="381000"/>
            <a:ext cx="8001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Uniform circular motion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A special case of 2D motion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An object moves </a:t>
            </a: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around a circle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at a constant speed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Period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– time to make one full revolution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The x and y directions of motion are treated </a:t>
            </a: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independently</a:t>
            </a:r>
          </a:p>
        </p:txBody>
      </p:sp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3470275" y="3675063"/>
          <a:ext cx="13652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9" imgH="393529" progId="Equation.3">
                  <p:embed/>
                </p:oleObj>
              </mc:Choice>
              <mc:Fallback>
                <p:oleObj name="Equation" r:id="rId2" imgW="533169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3675063"/>
                        <a:ext cx="13652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1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838200"/>
            <a:ext cx="29718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381000"/>
            <a:ext cx="8001000" cy="581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Uniform circular motion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Velocity vector is </a:t>
            </a: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tangential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to the path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From the diagram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Using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We obtain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146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86200"/>
            <a:ext cx="2971800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62" name="Object 22"/>
          <p:cNvGraphicFramePr>
            <a:graphicFrameLocks noChangeAspect="1"/>
          </p:cNvGraphicFramePr>
          <p:nvPr/>
        </p:nvGraphicFramePr>
        <p:xfrm>
          <a:off x="228600" y="2743200"/>
          <a:ext cx="62484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98700" imgH="266700" progId="Equation.3">
                  <p:embed/>
                </p:oleObj>
              </mc:Choice>
              <mc:Fallback>
                <p:oleObj name="Equation" r:id="rId4" imgW="2298700" imgH="266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43200"/>
                        <a:ext cx="62484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3" name="Object 23"/>
          <p:cNvGraphicFramePr>
            <a:graphicFrameLocks noChangeAspect="1"/>
          </p:cNvGraphicFramePr>
          <p:nvPr/>
        </p:nvGraphicFramePr>
        <p:xfrm>
          <a:off x="1828800" y="3810000"/>
          <a:ext cx="18637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419100" progId="Equation.3">
                  <p:embed/>
                </p:oleObj>
              </mc:Choice>
              <mc:Fallback>
                <p:oleObj name="Equation" r:id="rId6" imgW="685800" imgH="419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186372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4" name="Object 24"/>
          <p:cNvGraphicFramePr>
            <a:graphicFrameLocks noChangeAspect="1"/>
          </p:cNvGraphicFramePr>
          <p:nvPr/>
        </p:nvGraphicFramePr>
        <p:xfrm>
          <a:off x="4267200" y="3733800"/>
          <a:ext cx="18288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08" imgH="418918" progId="Equation.3">
                  <p:embed/>
                </p:oleObj>
              </mc:Choice>
              <mc:Fallback>
                <p:oleObj name="Equation" r:id="rId8" imgW="672808" imgH="41891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733800"/>
                        <a:ext cx="18288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6" name="Object 26"/>
          <p:cNvGraphicFramePr>
            <a:graphicFrameLocks noChangeAspect="1"/>
          </p:cNvGraphicFramePr>
          <p:nvPr/>
        </p:nvGraphicFramePr>
        <p:xfrm>
          <a:off x="2133600" y="5257800"/>
          <a:ext cx="3865563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22400" imgH="482600" progId="Equation.3">
                  <p:embed/>
                </p:oleObj>
              </mc:Choice>
              <mc:Fallback>
                <p:oleObj name="Equation" r:id="rId10" imgW="1422400" imgH="482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7800"/>
                        <a:ext cx="3865563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8" y="1676400"/>
            <a:ext cx="263366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13"/>
          <p:cNvSpPr txBox="1">
            <a:spLocks noChangeArrowheads="1"/>
          </p:cNvSpPr>
          <p:nvPr/>
        </p:nvSpPr>
        <p:spPr bwMode="auto">
          <a:xfrm>
            <a:off x="838200" y="381000"/>
            <a:ext cx="807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Centripetal acceleration</a:t>
            </a:r>
          </a:p>
        </p:txBody>
      </p:sp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0" y="990600"/>
          <a:ext cx="1443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696" imgH="393529" progId="Equation.3">
                  <p:embed/>
                </p:oleObj>
              </mc:Choice>
              <mc:Fallback>
                <p:oleObj name="Equation" r:id="rId3" imgW="469696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1443038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4346575" y="838200"/>
          <a:ext cx="479742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62100" imgH="482600" progId="Equation.3">
                  <p:embed/>
                </p:oleObj>
              </mc:Choice>
              <mc:Fallback>
                <p:oleObj name="Equation" r:id="rId5" imgW="15621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838200"/>
                        <a:ext cx="4797425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0" y="2286000"/>
          <a:ext cx="65532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33600" imgH="431800" progId="Equation.3">
                  <p:embed/>
                </p:oleObj>
              </mc:Choice>
              <mc:Fallback>
                <p:oleObj name="Equation" r:id="rId7" imgW="21336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6553200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1066800" y="3276600"/>
          <a:ext cx="4486275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60500" imgH="419100" progId="Equation.3">
                  <p:embed/>
                </p:oleObj>
              </mc:Choice>
              <mc:Fallback>
                <p:oleObj name="Equation" r:id="rId9" imgW="14605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4486275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18"/>
          <p:cNvGraphicFramePr>
            <a:graphicFrameLocks noChangeAspect="1"/>
          </p:cNvGraphicFramePr>
          <p:nvPr/>
        </p:nvGraphicFramePr>
        <p:xfrm>
          <a:off x="152400" y="4495800"/>
          <a:ext cx="25352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25142" imgH="304668" progId="Equation.3">
                  <p:embed/>
                </p:oleObj>
              </mc:Choice>
              <mc:Fallback>
                <p:oleObj name="Equation" r:id="rId11" imgW="825142" imgH="30466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495800"/>
                        <a:ext cx="253523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6781800" y="4267200"/>
          <a:ext cx="1014413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0200" imgH="419100" progId="Equation.3">
                  <p:embed/>
                </p:oleObj>
              </mc:Choice>
              <mc:Fallback>
                <p:oleObj name="Equation" r:id="rId13" imgW="3302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267200"/>
                        <a:ext cx="1014413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838200" y="5453063"/>
          <a:ext cx="2066925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72808" imgH="457002" progId="Equation.3">
                  <p:embed/>
                </p:oleObj>
              </mc:Choice>
              <mc:Fallback>
                <p:oleObj name="Equation" r:id="rId15" imgW="672808" imgH="45700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53063"/>
                        <a:ext cx="2066925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2971800" y="5492750"/>
          <a:ext cx="315912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28254" imgH="444307" progId="Equation.3">
                  <p:embed/>
                </p:oleObj>
              </mc:Choice>
              <mc:Fallback>
                <p:oleObj name="Equation" r:id="rId17" imgW="1028254" imgH="44430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92750"/>
                        <a:ext cx="3159125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6248400" y="5867400"/>
          <a:ext cx="14430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69696" imgH="177723" progId="Equation.3">
                  <p:embed/>
                </p:oleObj>
              </mc:Choice>
              <mc:Fallback>
                <p:oleObj name="Equation" r:id="rId19" imgW="469696" imgH="17772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867400"/>
                        <a:ext cx="14430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685800" y="2438400"/>
            <a:ext cx="2209800" cy="10668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3810000" y="2438400"/>
            <a:ext cx="2209800" cy="10668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2489" name="Object 25"/>
          <p:cNvGraphicFramePr>
            <a:graphicFrameLocks noChangeAspect="1"/>
          </p:cNvGraphicFramePr>
          <p:nvPr/>
        </p:nvGraphicFramePr>
        <p:xfrm>
          <a:off x="2667000" y="4343400"/>
          <a:ext cx="405765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20227" imgH="418918" progId="Equation.3">
                  <p:embed/>
                </p:oleObj>
              </mc:Choice>
              <mc:Fallback>
                <p:oleObj name="Equation" r:id="rId21" imgW="1320227" imgH="41891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43400"/>
                        <a:ext cx="405765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0" name="Object 26"/>
          <p:cNvGraphicFramePr>
            <a:graphicFrameLocks noChangeAspect="1"/>
          </p:cNvGraphicFramePr>
          <p:nvPr/>
        </p:nvGraphicFramePr>
        <p:xfrm>
          <a:off x="1447800" y="914400"/>
          <a:ext cx="2925763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52087" imgH="418918" progId="Equation.3">
                  <p:embed/>
                </p:oleObj>
              </mc:Choice>
              <mc:Fallback>
                <p:oleObj name="Equation" r:id="rId23" imgW="952087" imgH="418918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14400"/>
                        <a:ext cx="2925763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1" name="Object 27"/>
          <p:cNvGraphicFramePr>
            <a:graphicFrameLocks noChangeAspect="1"/>
          </p:cNvGraphicFramePr>
          <p:nvPr/>
        </p:nvGraphicFramePr>
        <p:xfrm>
          <a:off x="6858000" y="0"/>
          <a:ext cx="22860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422400" imgH="482600" progId="Equation.3">
                  <p:embed/>
                </p:oleObj>
              </mc:Choice>
              <mc:Fallback>
                <p:oleObj name="Equation" r:id="rId25" imgW="1422400" imgH="482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0"/>
                        <a:ext cx="22860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4" name="Object 30"/>
          <p:cNvGraphicFramePr>
            <a:graphicFrameLocks noChangeAspect="1"/>
          </p:cNvGraphicFramePr>
          <p:nvPr/>
        </p:nvGraphicFramePr>
        <p:xfrm>
          <a:off x="1066800" y="0"/>
          <a:ext cx="4114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298700" imgH="266700" progId="Equation.3">
                  <p:embed/>
                </p:oleObj>
              </mc:Choice>
              <mc:Fallback>
                <p:oleObj name="Equation" r:id="rId27" imgW="2298700" imgH="266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0"/>
                        <a:ext cx="41148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7" grpId="0" animBg="1"/>
      <p:bldP spid="624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40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228600"/>
            <a:ext cx="293211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838200" y="381000"/>
            <a:ext cx="8077200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Centripetal acceleration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During a uniform circular motion: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the </a:t>
            </a: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speed is constant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the velocity is changing due to 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centripetal</a:t>
            </a: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(“center seeking”) 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acceleration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centripetal acceleration is </a:t>
            </a: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constant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in magnitude (</a:t>
            </a:r>
            <a:r>
              <a:rPr lang="en-US" altLang="en-US" sz="2800" i="1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i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i="1">
                <a:solidFill>
                  <a:schemeClr val="tx1"/>
                </a:solidFill>
                <a:latin typeface="Times New Roman" panose="02020603050405020304" pitchFamily="18" charset="0"/>
              </a:rPr>
              <a:t>/r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), is </a:t>
            </a: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normal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to the velocity vector, and points </a:t>
            </a: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radially inward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1371600" cy="5334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143000"/>
            <a:ext cx="6172200" cy="5257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Velocity and Instantaneous Velocity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Acceleration and Instantaneous Acceleration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Projectile Motion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Motion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Motion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OF Path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Range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Circular Motion</a:t>
            </a:r>
          </a:p>
        </p:txBody>
      </p:sp>
    </p:spTree>
    <p:extLst>
      <p:ext uri="{BB962C8B-B14F-4D97-AF65-F5344CB8AC3E}">
        <p14:creationId xmlns:p14="http://schemas.microsoft.com/office/powerpoint/2010/main" val="227934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3475038" y="228600"/>
            <a:ext cx="20748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Chapter 4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Problem</a:t>
            </a:r>
          </a:p>
        </p:txBody>
      </p:sp>
      <p:sp>
        <p:nvSpPr>
          <p:cNvPr id="40963" name="TextBox 12"/>
          <p:cNvSpPr txBox="1">
            <a:spLocks noChangeArrowheads="1"/>
          </p:cNvSpPr>
          <p:nvPr/>
        </p:nvSpPr>
        <p:spPr bwMode="auto">
          <a:xfrm>
            <a:off x="152400" y="1219200"/>
            <a:ext cx="883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How fast would a car have to round a 75-m-radius turn for its acceleration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to be numerically equal to that of gravity?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22F4F-2526-4A8D-9288-C897246BF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251980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9A9056-B516-400D-A591-07400E133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26323"/>
            <a:ext cx="2667000" cy="2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94736A-8AAF-4E8D-8492-15B57D415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446823"/>
            <a:ext cx="2581275" cy="285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53CEF6-9493-4F3D-A6B2-CFD0E0022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224823"/>
            <a:ext cx="357474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0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A7F177-9483-483D-8F1F-18149F4E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907346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8E368-8084-4605-930E-F05FEC1E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362200"/>
            <a:ext cx="826008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F820E8-D3DD-48E3-98D9-812E601D7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80" y="3200400"/>
            <a:ext cx="808871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1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73E76-3179-4D23-9108-1E1FB6D0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8686800" cy="55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59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1A595-7C8A-4A1E-A6DF-417EA5A9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8077200" cy="650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04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9482C2-33C0-4C7A-B98C-AD7699B9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59664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3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8" descr="03_00_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7"/>
          <a:stretch>
            <a:fillRect/>
          </a:stretch>
        </p:blipFill>
        <p:spPr bwMode="auto">
          <a:xfrm>
            <a:off x="3810000" y="3679164"/>
            <a:ext cx="4953000" cy="279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5937755" cy="1188720"/>
          </a:xfrm>
        </p:spPr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49477" y="1199606"/>
            <a:ext cx="8839200" cy="2914650"/>
          </a:xfrm>
        </p:spPr>
        <p:txBody>
          <a:bodyPr/>
          <a:lstStyle/>
          <a:p>
            <a:pPr lvl="1" eaLnBrk="1" hangingPunct="1">
              <a:lnSpc>
                <a:spcPct val="9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400" dirty="0"/>
              <a:t>What determines where a batted baseball lands?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400" dirty="0"/>
              <a:t>If a cyclist is going around a curve at constant speed, is he accelerating?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400" dirty="0"/>
              <a:t>We need to extend our description of motion to two and three dimensions.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47234" y="863670"/>
            <a:ext cx="80010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The position of an object is described by its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position vector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</a:p>
        </p:txBody>
      </p:sp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77" y="2121012"/>
            <a:ext cx="4724400" cy="448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333047"/>
              </p:ext>
            </p:extLst>
          </p:nvPr>
        </p:nvGraphicFramePr>
        <p:xfrm>
          <a:off x="332581" y="3838368"/>
          <a:ext cx="29654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5200" imgH="241300" progId="Equation.3">
                  <p:embed/>
                </p:oleObj>
              </mc:Choice>
              <mc:Fallback>
                <p:oleObj name="Equation" r:id="rId3" imgW="9652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" y="3838368"/>
                        <a:ext cx="29654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175272"/>
              </p:ext>
            </p:extLst>
          </p:nvPr>
        </p:nvGraphicFramePr>
        <p:xfrm>
          <a:off x="1649412" y="2124641"/>
          <a:ext cx="331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80" imgH="164814" progId="Equation.3">
                  <p:embed/>
                </p:oleObj>
              </mc:Choice>
              <mc:Fallback>
                <p:oleObj name="Equation" r:id="rId5" imgW="126780" imgH="16481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2" y="2124641"/>
                        <a:ext cx="331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334"/>
            <a:ext cx="7406640" cy="1356360"/>
          </a:xfrm>
        </p:spPr>
        <p:txBody>
          <a:bodyPr/>
          <a:lstStyle/>
          <a:p>
            <a:r>
              <a:rPr lang="en-US" dirty="0"/>
              <a:t>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0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0200"/>
            <a:ext cx="3295650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38200" y="381000"/>
            <a:ext cx="8001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Displacement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displacement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vector is defined as the change in its position, </a:t>
            </a:r>
            <a:endParaRPr lang="en-US" altLang="en-US" sz="2400" b="1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1657350" y="2400300"/>
          <a:ext cx="218598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0891" imgH="241195" progId="Equation.3">
                  <p:embed/>
                </p:oleObj>
              </mc:Choice>
              <mc:Fallback>
                <p:oleObj name="Equation" r:id="rId3" imgW="710891" imgH="24119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400300"/>
                        <a:ext cx="218598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609600" y="4343400"/>
          <a:ext cx="75707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62731" imgH="266584" progId="Equation.3">
                  <p:embed/>
                </p:oleObj>
              </mc:Choice>
              <mc:Fallback>
                <p:oleObj name="Equation" r:id="rId5" imgW="2462731" imgH="26658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757078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912813" y="5143500"/>
          <a:ext cx="67897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09800" imgH="266700" progId="Equation.3">
                  <p:embed/>
                </p:oleObj>
              </mc:Choice>
              <mc:Fallback>
                <p:oleObj name="Equation" r:id="rId7" imgW="2209800" imgH="266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5143500"/>
                        <a:ext cx="67897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/>
        </p:nvGraphicFramePr>
        <p:xfrm>
          <a:off x="2438400" y="5943600"/>
          <a:ext cx="40195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08100" imgH="241300" progId="Equation.3">
                  <p:embed/>
                </p:oleObj>
              </mc:Choice>
              <mc:Fallback>
                <p:oleObj name="Equation" r:id="rId9" imgW="13081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943600"/>
                        <a:ext cx="40195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/>
          <p:cNvGraphicFramePr>
            <a:graphicFrameLocks noChangeAspect="1"/>
          </p:cNvGraphicFramePr>
          <p:nvPr/>
        </p:nvGraphicFramePr>
        <p:xfrm>
          <a:off x="2743200" y="1600200"/>
          <a:ext cx="5334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5619" imgH="164885" progId="Equation.3">
                  <p:embed/>
                </p:oleObj>
              </mc:Choice>
              <mc:Fallback>
                <p:oleObj name="Equation" r:id="rId11" imgW="215619" imgH="16488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00200"/>
                        <a:ext cx="5334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838200" y="228600"/>
            <a:ext cx="80010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Velocity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Average velocity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Instantaneous velocity</a:t>
            </a:r>
          </a:p>
        </p:txBody>
      </p:sp>
      <p:pic>
        <p:nvPicPr>
          <p:cNvPr id="5018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00350"/>
            <a:ext cx="41910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2405063" y="1600200"/>
          <a:ext cx="49149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431800" progId="Equation.3">
                  <p:embed/>
                </p:oleObj>
              </mc:Choice>
              <mc:Fallback>
                <p:oleObj name="Equation" r:id="rId3" imgW="16002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1600200"/>
                        <a:ext cx="4914900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0" y="3657600"/>
          <a:ext cx="51498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75673" imgH="393529" progId="Equation.3">
                  <p:embed/>
                </p:oleObj>
              </mc:Choice>
              <mc:Fallback>
                <p:oleObj name="Equation" r:id="rId5" imgW="1675673" imgH="393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57600"/>
                        <a:ext cx="514985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990600" y="5181600"/>
          <a:ext cx="34718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29810" imgH="266584" progId="Equation.3">
                  <p:embed/>
                </p:oleObj>
              </mc:Choice>
              <mc:Fallback>
                <p:oleObj name="Equation" r:id="rId7" imgW="1129810" imgH="26658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81600"/>
                        <a:ext cx="347186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838200" y="228600"/>
            <a:ext cx="8001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Instantaneous velocity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Vector of instantaneous velocity is always </a:t>
            </a: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tangential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to the object’s path at the object’s position</a:t>
            </a:r>
          </a:p>
        </p:txBody>
      </p:sp>
      <p:pic>
        <p:nvPicPr>
          <p:cNvPr id="522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30099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19400"/>
            <a:ext cx="32385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4048125"/>
            <a:ext cx="32194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2133600" y="3733800"/>
            <a:ext cx="838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5257800" y="4876800"/>
            <a:ext cx="838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57600"/>
            <a:ext cx="39624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838200" y="228600"/>
            <a:ext cx="80010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Acceleration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Average acceleration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Instantaneous acceleration</a:t>
            </a:r>
          </a:p>
        </p:txBody>
      </p:sp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595313" y="1828800"/>
          <a:ext cx="32385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100" imgH="419100" progId="Equation.3">
                  <p:embed/>
                </p:oleObj>
              </mc:Choice>
              <mc:Fallback>
                <p:oleObj name="Equation" r:id="rId3" imgW="10541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1828800"/>
                        <a:ext cx="32385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304800" y="4495800"/>
          <a:ext cx="46434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300" imgH="393700" progId="Equation.3">
                  <p:embed/>
                </p:oleObj>
              </mc:Choice>
              <mc:Fallback>
                <p:oleObj name="Equation" r:id="rId5" imgW="15113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4643438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3" descr="04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62000"/>
            <a:ext cx="4137025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838200" y="381000"/>
            <a:ext cx="8001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Projectile motion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A </a:t>
            </a: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special case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of 2D motion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An object moves in the presence of </a:t>
            </a: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Earth’s gravity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We </a:t>
            </a: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neglect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the air friction and the rotation of the Earth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As a result, the object moves in a </a:t>
            </a: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vertical plane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and follows a </a:t>
            </a: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parabolic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path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The x and y directions of motion are treated </a:t>
            </a: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independently</a:t>
            </a:r>
            <a:endParaRPr lang="en-US" altLang="en-US" b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2420</TotalTime>
  <Words>473</Words>
  <Application>Microsoft Office PowerPoint</Application>
  <PresentationFormat>On-screen Show (4:3)</PresentationFormat>
  <Paragraphs>132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Corbel</vt:lpstr>
      <vt:lpstr>Times New Roman</vt:lpstr>
      <vt:lpstr>Basis</vt:lpstr>
      <vt:lpstr>Equation</vt:lpstr>
      <vt:lpstr>PowerPoint Presentation</vt:lpstr>
      <vt:lpstr>Outline</vt:lpstr>
      <vt:lpstr>Introduction</vt:lpstr>
      <vt:lpstr>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Christian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Information Services</dc:creator>
  <cp:lastModifiedBy>Rimsha Bashir Awan</cp:lastModifiedBy>
  <cp:revision>129</cp:revision>
  <dcterms:created xsi:type="dcterms:W3CDTF">2005-08-23T16:05:32Z</dcterms:created>
  <dcterms:modified xsi:type="dcterms:W3CDTF">2022-08-30T10:52:44Z</dcterms:modified>
</cp:coreProperties>
</file>