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5" r:id="rId3"/>
    <p:sldId id="435" r:id="rId4"/>
    <p:sldId id="277" r:id="rId5"/>
    <p:sldId id="436" r:id="rId6"/>
    <p:sldId id="437" r:id="rId7"/>
    <p:sldId id="440" r:id="rId8"/>
    <p:sldId id="492" r:id="rId9"/>
    <p:sldId id="442" r:id="rId10"/>
    <p:sldId id="493" r:id="rId11"/>
    <p:sldId id="494" r:id="rId12"/>
    <p:sldId id="495" r:id="rId13"/>
    <p:sldId id="496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00"/>
    <a:srgbClr val="A50021"/>
    <a:srgbClr val="6600FF"/>
    <a:srgbClr val="FF3300"/>
    <a:srgbClr val="9999FF"/>
    <a:srgbClr val="FF66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1"/>
    <p:restoredTop sz="98800"/>
  </p:normalViewPr>
  <p:slideViewPr>
    <p:cSldViewPr showGuides="1">
      <p:cViewPr varScale="1">
        <p:scale>
          <a:sx n="86" d="100"/>
          <a:sy n="86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A8FE99-735F-454F-9A6F-805FD8AF760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TW" dirty="0"/>
              <a:t>Click to edit Master title style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PMingLiU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917575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Chapter 23: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Gauss’ Law</a:t>
            </a:r>
            <a:b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</a:br>
            <a:endParaRPr lang="en-US" altLang="zh-TW" dirty="0">
              <a:latin typeface="Arial" panose="020B0604020202020204" pitchFamily="34" charset="0"/>
              <a:ea typeface="PMingLiU" pitchFamily="18" charset="-12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2133600"/>
            <a:ext cx="6771640" cy="2381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8" y="4800283"/>
            <a:ext cx="813752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2"/>
          <p:cNvSpPr txBox="1"/>
          <p:nvPr/>
        </p:nvSpPr>
        <p:spPr>
          <a:xfrm>
            <a:off x="152400" y="228600"/>
            <a:ext cx="60198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23-5 APPLYING GAUSS’ LAW: PLANAR SYMMETRY</a:t>
            </a:r>
            <a:endParaRPr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838200"/>
            <a:ext cx="7705725" cy="2838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48113"/>
            <a:ext cx="2063750" cy="1081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Box 8"/>
          <p:cNvSpPr txBox="1"/>
          <p:nvPr/>
        </p:nvSpPr>
        <p:spPr>
          <a:xfrm>
            <a:off x="3154363" y="3948113"/>
            <a:ext cx="5846762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dirty="0">
                <a:latin typeface="Times New Roman" panose="02020603050405020304" pitchFamily="18" charset="0"/>
              </a:rPr>
              <a:t>Figure shows a portion of a thin, infinite, nonconducting sheet with a uniform (positive) surface.</a:t>
            </a:r>
            <a:endParaRPr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dirty="0">
                <a:latin typeface="Times New Roman" panose="02020603050405020304" pitchFamily="18" charset="0"/>
              </a:rPr>
              <a:t>A sheet of thin plastic wrap, uniformly charged on one side, can serve as a simple model. </a:t>
            </a:r>
            <a:endParaRPr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2"/>
          <p:cNvSpPr txBox="1"/>
          <p:nvPr/>
        </p:nvSpPr>
        <p:spPr>
          <a:xfrm>
            <a:off x="152400" y="152400"/>
            <a:ext cx="7162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23-6 APPLYING GAUSS’ LAW: SPHERICAL SYMMETRY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413" y="3733800"/>
            <a:ext cx="3621087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623888"/>
            <a:ext cx="9013825" cy="61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12863"/>
            <a:ext cx="5486400" cy="79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2178050"/>
            <a:ext cx="8494713" cy="61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75" y="3017838"/>
            <a:ext cx="6619875" cy="61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738"/>
            <a:ext cx="3543300" cy="648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5384800"/>
            <a:ext cx="266700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38" y="217488"/>
            <a:ext cx="1939925" cy="858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3" y="1216025"/>
            <a:ext cx="3729037" cy="395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738" y="6251575"/>
            <a:ext cx="2836862" cy="41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367088" y="1703388"/>
            <a:ext cx="5791200" cy="73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If the full charge q enclosed within radius R is uniform, then q enclosed within radius r in Fig. b is proportional to q</a:t>
            </a:r>
            <a:endParaRPr kumimoji="0" lang="en-US" sz="1400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0" lang="en-US" sz="1400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434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963" y="2255838"/>
            <a:ext cx="3648075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5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595688"/>
            <a:ext cx="1905000" cy="1398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"/>
          <p:cNvSpPr/>
          <p:nvPr/>
        </p:nvSpPr>
        <p:spPr>
          <a:xfrm>
            <a:off x="2857500" y="396875"/>
            <a:ext cx="63246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chemeClr val="accent2"/>
                </a:solidFill>
                <a:ea typeface="PMingLiU" pitchFamily="18" charset="-120"/>
              </a:rPr>
              <a:t>Gauss’ law relates the electric fields at points on a (closed) Gaussian surface to the net charge enclosed by that surface.</a:t>
            </a:r>
            <a:endParaRPr lang="en-US" altLang="zh-TW" sz="2400" b="1" dirty="0">
              <a:solidFill>
                <a:schemeClr val="accent2"/>
              </a:solidFill>
              <a:ea typeface="PMingLiU" pitchFamily="18" charset="-12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endParaRPr lang="zh-TW" altLang="en-US" sz="2400" b="1" dirty="0">
              <a:solidFill>
                <a:schemeClr val="accent2"/>
              </a:solidFill>
              <a:ea typeface="PMingLiU" pitchFamily="18" charset="-120"/>
            </a:endParaRPr>
          </a:p>
        </p:txBody>
      </p:sp>
      <p:sp>
        <p:nvSpPr>
          <p:cNvPr id="4099" name="TextBox 1"/>
          <p:cNvSpPr txBox="1"/>
          <p:nvPr/>
        </p:nvSpPr>
        <p:spPr>
          <a:xfrm>
            <a:off x="0" y="0"/>
            <a:ext cx="29194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i="1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</a:rPr>
              <a:t>23.1 What is Physics?:</a:t>
            </a:r>
            <a:endParaRPr lang="en-US" altLang="zh-TW" sz="2000" b="1" i="1" dirty="0">
              <a:solidFill>
                <a:srgbClr val="0070C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100" name="TextBox 6"/>
          <p:cNvSpPr txBox="1"/>
          <p:nvPr/>
        </p:nvSpPr>
        <p:spPr>
          <a:xfrm>
            <a:off x="2933700" y="1752600"/>
            <a:ext cx="579120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TW" altLang="en-US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>
                <a:ea typeface="PMingLiU" pitchFamily="18" charset="-120"/>
              </a:rPr>
              <a:t>Gauss’ law considers a hypothetical (imaginary) closed surface enclosing the charge distribution.</a:t>
            </a:r>
            <a:endParaRPr lang="en-US" altLang="zh-TW" sz="1800" b="1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sz="1800" b="1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TW" altLang="en-US" sz="1800" b="1" dirty="0">
              <a:ea typeface="PMingLiU" pitchFamily="18" charset="-120"/>
            </a:endParaRP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5" y="403225"/>
            <a:ext cx="3200400" cy="310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5" y="3541713"/>
            <a:ext cx="3200400" cy="3195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886200"/>
            <a:ext cx="3810000" cy="284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1"/>
          <p:cNvSpPr txBox="1"/>
          <p:nvPr/>
        </p:nvSpPr>
        <p:spPr>
          <a:xfrm>
            <a:off x="0" y="0"/>
            <a:ext cx="17081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i="1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</a:rPr>
              <a:t>Electric Flux</a:t>
            </a:r>
            <a:endParaRPr lang="en-US" altLang="zh-TW" sz="2000" b="1" i="1" dirty="0">
              <a:solidFill>
                <a:srgbClr val="0070C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377825"/>
            <a:ext cx="6896100" cy="355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8600" y="3581400"/>
            <a:ext cx="8686800" cy="2838854"/>
          </a:xfrm>
          <a:prstGeom prst="rect">
            <a:avLst/>
          </a:prstGeom>
          <a:blipFill>
            <a:blip r:embed="rId2"/>
            <a:stretch>
              <a:fillRect l="-421" t="-645" b="-15054"/>
            </a:stretch>
          </a:blipFill>
          <a:ln>
            <a:noFill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noFill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kern="1200" cap="none" spc="0" normalizeH="0" baseline="0" noProof="0">
              <a:noFill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1"/>
          <p:cNvSpPr txBox="1"/>
          <p:nvPr/>
        </p:nvSpPr>
        <p:spPr>
          <a:xfrm>
            <a:off x="0" y="0"/>
            <a:ext cx="3059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i="1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</a:rPr>
              <a:t>Flux of an Electric Field</a:t>
            </a:r>
            <a:endParaRPr lang="en-US" altLang="zh-TW" sz="2000" b="1" i="1" dirty="0">
              <a:solidFill>
                <a:srgbClr val="0070C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914400"/>
            <a:ext cx="3044825" cy="525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TextBox 3"/>
          <p:cNvSpPr txBox="1"/>
          <p:nvPr/>
        </p:nvSpPr>
        <p:spPr>
          <a:xfrm>
            <a:off x="228600" y="1447800"/>
            <a:ext cx="54864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>
                <a:ea typeface="PMingLiU" pitchFamily="18" charset="-120"/>
              </a:rPr>
              <a:t>Fig. 23-5 </a:t>
            </a:r>
            <a:r>
              <a:rPr lang="en-US" altLang="zh-TW" sz="1800" dirty="0">
                <a:ea typeface="PMingLiU" pitchFamily="18" charset="-120"/>
              </a:rPr>
              <a:t>A Gaussian surface of </a:t>
            </a:r>
            <a:r>
              <a:rPr lang="en-US" altLang="zh-TW" sz="1800" b="1" dirty="0">
                <a:solidFill>
                  <a:srgbClr val="CC0000"/>
                </a:solidFill>
                <a:ea typeface="PMingLiU" pitchFamily="18" charset="-120"/>
              </a:rPr>
              <a:t>arbitrary shape immersed</a:t>
            </a:r>
            <a:r>
              <a:rPr lang="en-US" altLang="zh-TW" sz="1800" dirty="0">
                <a:ea typeface="PMingLiU" pitchFamily="18" charset="-120"/>
              </a:rPr>
              <a:t> in an electric field. The surface is divided into</a:t>
            </a: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small squares of area </a:t>
            </a:r>
            <a:r>
              <a:rPr lang="en-US" altLang="zh-TW" sz="1800" i="1" dirty="0">
                <a:latin typeface="Symbol" panose="05050102010706020507" pitchFamily="18" charset="2"/>
                <a:ea typeface="PMingLiU" pitchFamily="18" charset="-120"/>
              </a:rPr>
              <a:t>D</a:t>
            </a:r>
            <a:r>
              <a:rPr lang="en-US" altLang="zh-TW" sz="1800" i="1" dirty="0">
                <a:ea typeface="PMingLiU" pitchFamily="18" charset="-120"/>
              </a:rPr>
              <a:t>A. </a:t>
            </a:r>
            <a:r>
              <a:rPr lang="en-US" altLang="zh-TW" sz="1800" dirty="0">
                <a:ea typeface="PMingLiU" pitchFamily="18" charset="-120"/>
              </a:rPr>
              <a:t>The electric field vectors </a:t>
            </a:r>
            <a:r>
              <a:rPr lang="en-US" altLang="zh-TW" sz="1800" b="1" i="1" dirty="0">
                <a:ea typeface="PMingLiU" pitchFamily="18" charset="-120"/>
              </a:rPr>
              <a:t>E </a:t>
            </a:r>
            <a:r>
              <a:rPr lang="en-US" altLang="zh-TW" sz="1800" dirty="0">
                <a:ea typeface="PMingLiU" pitchFamily="18" charset="-120"/>
              </a:rPr>
              <a:t>and the area vectors </a:t>
            </a:r>
            <a:r>
              <a:rPr lang="en-US" altLang="zh-TW" sz="1800" b="1" i="1" dirty="0">
                <a:latin typeface="Symbol" panose="05050102010706020507" pitchFamily="18" charset="2"/>
                <a:ea typeface="PMingLiU" pitchFamily="18" charset="-120"/>
              </a:rPr>
              <a:t>D</a:t>
            </a:r>
            <a:r>
              <a:rPr lang="en-US" altLang="zh-TW" sz="1800" b="1" i="1" dirty="0">
                <a:ea typeface="PMingLiU" pitchFamily="18" charset="-120"/>
              </a:rPr>
              <a:t>A </a:t>
            </a:r>
            <a:r>
              <a:rPr lang="en-US" altLang="zh-TW" sz="1800" dirty="0">
                <a:ea typeface="PMingLiU" pitchFamily="18" charset="-120"/>
              </a:rPr>
              <a:t>for three representative squares, marked 1, 2, and 3, are shown.</a:t>
            </a:r>
            <a:endParaRPr lang="en-US" altLang="zh-TW" sz="1800" dirty="0">
              <a:ea typeface="PMingLiU" pitchFamily="18" charset="-12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981200" y="3009899"/>
            <a:ext cx="16383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5"/>
          <p:cNvSpPr txBox="1"/>
          <p:nvPr/>
        </p:nvSpPr>
        <p:spPr>
          <a:xfrm>
            <a:off x="285750" y="3833813"/>
            <a:ext cx="5334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/>
              <a:t>we shrink the squares to patch elements with area vectors dA and then integrate:</a:t>
            </a:r>
            <a:endParaRPr lang="en-US" altLang="zh-TW" sz="2000" dirty="0">
              <a:ea typeface="PMingLiU" pitchFamily="18" charset="-12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42900" y="4749658"/>
            <a:ext cx="5372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Box 7"/>
          <p:cNvSpPr txBox="1"/>
          <p:nvPr/>
        </p:nvSpPr>
        <p:spPr>
          <a:xfrm>
            <a:off x="152400" y="381000"/>
            <a:ext cx="90789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PMingLiU" pitchFamily="18" charset="-120"/>
              </a:rPr>
              <a:t>The electric flux  through a Gaussian surface is proportional to the net number of</a:t>
            </a:r>
            <a:endParaRPr lang="en-US" altLang="zh-TW" sz="2000" b="1" dirty="0">
              <a:solidFill>
                <a:srgbClr val="FF0000"/>
              </a:solidFill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PMingLiU" pitchFamily="18" charset="-120"/>
              </a:rPr>
              <a:t>electric field lines passing through that surface.</a:t>
            </a:r>
            <a:endParaRPr lang="en-US" altLang="zh-TW" sz="2000" b="1" dirty="0">
              <a:solidFill>
                <a:srgbClr val="FF0000"/>
              </a:solidFill>
              <a:ea typeface="PMingLiU" pitchFamily="18" charset="-120"/>
            </a:endParaRPr>
          </a:p>
        </p:txBody>
      </p:sp>
      <p:sp>
        <p:nvSpPr>
          <p:cNvPr id="5131" name="Rectangle 11"/>
          <p:cNvSpPr/>
          <p:nvPr/>
        </p:nvSpPr>
        <p:spPr>
          <a:xfrm>
            <a:off x="5486400" y="4114800"/>
            <a:ext cx="1360488" cy="352425"/>
          </a:xfrm>
          <a:prstGeom prst="rect">
            <a:avLst/>
          </a:prstGeom>
          <a:noFill/>
          <a:ln w="1587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600" b="1" dirty="0">
                <a:ea typeface="PMingLiU" pitchFamily="18" charset="-120"/>
              </a:rPr>
              <a:t>180</a:t>
            </a:r>
            <a:r>
              <a:rPr lang="en-US" altLang="zh-TW" sz="1600" b="1" dirty="0">
                <a:ea typeface="PMingLiU" pitchFamily="18" charset="-120"/>
              </a:rPr>
              <a:t>°</a:t>
            </a:r>
            <a:r>
              <a:rPr lang="en-US" altLang="zh-TW" sz="1600" b="1" dirty="0">
                <a:ea typeface="PMingLiU" pitchFamily="18" charset="-120"/>
              </a:rPr>
              <a:t> &gt; </a:t>
            </a:r>
            <a:r>
              <a:rPr lang="el-GR" altLang="zh-TW" sz="1600" b="1" dirty="0">
                <a:cs typeface="Times New Roman" panose="02020603050405020304" pitchFamily="18" charset="0"/>
              </a:rPr>
              <a:t>θ</a:t>
            </a:r>
            <a:r>
              <a:rPr lang="en-US" altLang="zh-TW" sz="1600" b="1" dirty="0">
                <a:ea typeface="PMingLiU" pitchFamily="18" charset="-120"/>
              </a:rPr>
              <a:t> &gt;90°</a:t>
            </a:r>
            <a:endParaRPr lang="zh-TW" altLang="en-US" sz="1600" b="1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5"/>
          <p:cNvSpPr/>
          <p:nvPr/>
        </p:nvSpPr>
        <p:spPr>
          <a:xfrm>
            <a:off x="228600" y="152400"/>
            <a:ext cx="8305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000" dirty="0"/>
              <a:t>Flux is a scalar (we talk about field vectors but flux is the amount of piercing field, not a vector itself). The SI unit of flux is the newton–square-meter per coulomb (Nm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/C).</a:t>
            </a:r>
            <a:endParaRPr lang="en-US" altLang="en-US" sz="2000" dirty="0"/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371600"/>
            <a:ext cx="781050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TextBox 6"/>
          <p:cNvSpPr txBox="1"/>
          <p:nvPr/>
        </p:nvSpPr>
        <p:spPr>
          <a:xfrm>
            <a:off x="762000" y="4191000"/>
            <a:ext cx="57912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r>
              <a:rPr lang="el-GR" altLang="en-US" sz="2400" dirty="0"/>
              <a:t>Φ</a:t>
            </a:r>
            <a:r>
              <a:rPr lang="en-US" altLang="en-US" sz="2400" dirty="0"/>
              <a:t>= EA</a:t>
            </a:r>
            <a:endParaRPr lang="en-US" altLang="en-US" sz="2400" dirty="0"/>
          </a:p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r>
              <a:rPr lang="el-GR" altLang="en-US" sz="2400" dirty="0"/>
              <a:t>Φ</a:t>
            </a:r>
            <a:r>
              <a:rPr lang="en-US" altLang="en-US" sz="2400" dirty="0"/>
              <a:t>= -EA</a:t>
            </a:r>
            <a:endParaRPr lang="en-US" altLang="en-US" sz="2400" dirty="0"/>
          </a:p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r>
              <a:rPr lang="el-GR" altLang="en-US" sz="2400" dirty="0"/>
              <a:t>Φ</a:t>
            </a:r>
            <a:r>
              <a:rPr lang="en-US" altLang="en-US" sz="2400" dirty="0"/>
              <a:t>= 0</a:t>
            </a:r>
            <a:endParaRPr lang="en-US" altLang="en-US" sz="2400" dirty="0"/>
          </a:p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r>
              <a:rPr lang="el-GR" altLang="en-US" sz="2400" dirty="0"/>
              <a:t>Φ</a:t>
            </a:r>
            <a:r>
              <a:rPr lang="en-US" altLang="en-US" sz="2400" dirty="0"/>
              <a:t>= 0</a:t>
            </a:r>
            <a:endParaRPr lang="en-US" altLang="en-US" sz="2400" dirty="0"/>
          </a:p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0" y="0"/>
            <a:ext cx="22526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i="1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</a:rPr>
              <a:t>23.2 Gauss’ Law:</a:t>
            </a:r>
            <a:endParaRPr lang="en-US" altLang="zh-TW" sz="2000" b="1" i="1" dirty="0">
              <a:solidFill>
                <a:srgbClr val="0070C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9425" y="-104775"/>
            <a:ext cx="2852738" cy="4676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196" name="Group 8"/>
          <p:cNvGrpSpPr/>
          <p:nvPr/>
        </p:nvGrpSpPr>
        <p:grpSpPr>
          <a:xfrm>
            <a:off x="0" y="762000"/>
            <a:ext cx="5257800" cy="4725988"/>
            <a:chOff x="0" y="457200"/>
            <a:chExt cx="5257800" cy="4726126"/>
          </a:xfrm>
        </p:grpSpPr>
        <p:sp>
          <p:nvSpPr>
            <p:cNvPr id="8198" name="Rectangle 2"/>
            <p:cNvSpPr/>
            <p:nvPr/>
          </p:nvSpPr>
          <p:spPr>
            <a:xfrm>
              <a:off x="0" y="457200"/>
              <a:ext cx="5029200" cy="15697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TW" sz="2400" dirty="0">
                  <a:solidFill>
                    <a:srgbClr val="0070C0"/>
                  </a:solidFill>
                  <a:ea typeface="PMingLiU" pitchFamily="18" charset="-120"/>
                </a:rPr>
                <a:t>Gauss’ law relates the net flux  of an electric field through a closed surface (a Gaussian surface) to the net charge </a:t>
              </a:r>
              <a:r>
                <a:rPr lang="en-US" altLang="zh-TW" sz="2400" i="1" dirty="0">
                  <a:solidFill>
                    <a:srgbClr val="0070C0"/>
                  </a:solidFill>
                  <a:ea typeface="PMingLiU" pitchFamily="18" charset="-120"/>
                </a:rPr>
                <a:t>q</a:t>
              </a:r>
              <a:r>
                <a:rPr lang="en-US" altLang="zh-TW" sz="2400" i="1" baseline="-25000" dirty="0">
                  <a:solidFill>
                    <a:srgbClr val="0070C0"/>
                  </a:solidFill>
                  <a:ea typeface="PMingLiU" pitchFamily="18" charset="-120"/>
                </a:rPr>
                <a:t>enc</a:t>
              </a:r>
              <a:r>
                <a:rPr lang="en-US" altLang="zh-TW" sz="2400" i="1" dirty="0">
                  <a:solidFill>
                    <a:srgbClr val="0070C0"/>
                  </a:solidFill>
                  <a:ea typeface="PMingLiU" pitchFamily="18" charset="-120"/>
                </a:rPr>
                <a:t> </a:t>
              </a:r>
              <a:r>
                <a:rPr lang="en-US" altLang="zh-TW" sz="2400" dirty="0">
                  <a:solidFill>
                    <a:srgbClr val="0070C0"/>
                  </a:solidFill>
                  <a:ea typeface="PMingLiU" pitchFamily="18" charset="-120"/>
                </a:rPr>
                <a:t>that is enclosed by that surface</a:t>
              </a:r>
              <a:r>
                <a:rPr lang="en-US" altLang="zh-TW" sz="2400" i="1" dirty="0">
                  <a:solidFill>
                    <a:srgbClr val="0070C0"/>
                  </a:solidFill>
                  <a:ea typeface="PMingLiU" pitchFamily="18" charset="-120"/>
                </a:rPr>
                <a:t>. </a:t>
              </a:r>
              <a:endParaRPr lang="en-US" altLang="zh-TW" sz="2400" dirty="0">
                <a:solidFill>
                  <a:srgbClr val="0070C0"/>
                </a:solidFill>
                <a:ea typeface="PMingLiU" pitchFamily="18" charset="-120"/>
              </a:endParaRPr>
            </a:p>
          </p:txBody>
        </p:sp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19200" y="2141148"/>
              <a:ext cx="26193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2743200"/>
              <a:ext cx="3100388" cy="58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TextBox 7"/>
            <p:cNvSpPr txBox="1"/>
            <p:nvPr/>
          </p:nvSpPr>
          <p:spPr>
            <a:xfrm>
              <a:off x="152400" y="3429000"/>
              <a:ext cx="5105400" cy="1754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The net charge 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q</a:t>
              </a:r>
              <a:r>
                <a:rPr lang="en-US" altLang="zh-TW" sz="1800" i="1" baseline="-25000" dirty="0">
                  <a:solidFill>
                    <a:srgbClr val="0070C0"/>
                  </a:solidFill>
                  <a:ea typeface="PMingLiU" pitchFamily="18" charset="-120"/>
                </a:rPr>
                <a:t>enc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 </a:t>
              </a: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is the algebraic sum of all the</a:t>
              </a:r>
              <a:endParaRPr lang="en-US" altLang="zh-TW" sz="1800" dirty="0">
                <a:solidFill>
                  <a:srgbClr val="0070C0"/>
                </a:solidFill>
                <a:ea typeface="PMingLiU" pitchFamily="18" charset="-12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enclosed positive and negative charges, and it can be positive, negative, or zero. </a:t>
              </a:r>
              <a:endParaRPr lang="en-US" altLang="zh-TW" sz="1800" dirty="0">
                <a:solidFill>
                  <a:srgbClr val="0070C0"/>
                </a:solidFill>
                <a:ea typeface="PMingLiU" pitchFamily="18" charset="-12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0070C0"/>
                </a:solidFill>
                <a:ea typeface="PMingLiU" pitchFamily="18" charset="-12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If 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q</a:t>
              </a:r>
              <a:r>
                <a:rPr lang="en-US" altLang="zh-TW" sz="1800" i="1" baseline="-25000" dirty="0">
                  <a:solidFill>
                    <a:srgbClr val="0070C0"/>
                  </a:solidFill>
                  <a:ea typeface="PMingLiU" pitchFamily="18" charset="-120"/>
                </a:rPr>
                <a:t>enc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 </a:t>
              </a: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is positive, the net flux is outward; if 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q</a:t>
              </a:r>
              <a:r>
                <a:rPr lang="en-US" altLang="zh-TW" sz="1800" i="1" baseline="-25000" dirty="0">
                  <a:solidFill>
                    <a:srgbClr val="0070C0"/>
                  </a:solidFill>
                  <a:ea typeface="PMingLiU" pitchFamily="18" charset="-120"/>
                </a:rPr>
                <a:t>enc</a:t>
              </a:r>
              <a:r>
                <a:rPr lang="en-US" altLang="zh-TW" sz="1800" i="1" dirty="0">
                  <a:solidFill>
                    <a:srgbClr val="0070C0"/>
                  </a:solidFill>
                  <a:ea typeface="PMingLiU" pitchFamily="18" charset="-120"/>
                </a:rPr>
                <a:t> </a:t>
              </a:r>
              <a:r>
                <a:rPr lang="en-US" altLang="zh-TW" sz="1800" dirty="0">
                  <a:solidFill>
                    <a:srgbClr val="0070C0"/>
                  </a:solidFill>
                  <a:ea typeface="PMingLiU" pitchFamily="18" charset="-120"/>
                </a:rPr>
                <a:t>is negative, the net flux is inward.</a:t>
              </a:r>
              <a:endParaRPr lang="en-US" altLang="zh-TW" sz="1800" dirty="0">
                <a:solidFill>
                  <a:srgbClr val="0070C0"/>
                </a:solidFill>
                <a:ea typeface="PMingLiU" pitchFamily="18" charset="-120"/>
              </a:endParaRPr>
            </a:p>
          </p:txBody>
        </p:sp>
      </p:grpSp>
      <p:pic>
        <p:nvPicPr>
          <p:cNvPr id="8197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408488"/>
            <a:ext cx="4038600" cy="265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304800"/>
            <a:ext cx="5181600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86025"/>
            <a:ext cx="6019800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0" y="0"/>
            <a:ext cx="4710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2000" b="1" i="1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</a:rPr>
              <a:t>23.5 Gauss’ Law and Coulomb’s Law:</a:t>
            </a:r>
            <a:endParaRPr lang="en-US" altLang="zh-TW" sz="2000" b="1" i="1" dirty="0">
              <a:solidFill>
                <a:srgbClr val="0070C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0243" name="TextBox 3"/>
          <p:cNvSpPr txBox="1"/>
          <p:nvPr/>
        </p:nvSpPr>
        <p:spPr>
          <a:xfrm>
            <a:off x="152400" y="457200"/>
            <a:ext cx="5334000" cy="3694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Figure 23-9 shows a positive point charge </a:t>
            </a:r>
            <a:r>
              <a:rPr lang="en-US" altLang="zh-TW" sz="1800" i="1" dirty="0">
                <a:ea typeface="PMingLiU" pitchFamily="18" charset="-120"/>
              </a:rPr>
              <a:t>q, </a:t>
            </a:r>
            <a:r>
              <a:rPr lang="en-US" altLang="zh-TW" sz="1800" dirty="0">
                <a:ea typeface="PMingLiU" pitchFamily="18" charset="-120"/>
              </a:rPr>
              <a:t>around which a concentric spherical Gaussian surface of radius r is drawn. Divide this surface into</a:t>
            </a:r>
            <a:r>
              <a:rPr lang="en-US" altLang="zh-TW" sz="1800" i="1" dirty="0">
                <a:ea typeface="PMingLiU" pitchFamily="18" charset="-120"/>
              </a:rPr>
              <a:t> </a:t>
            </a:r>
            <a:r>
              <a:rPr lang="en-US" altLang="zh-TW" sz="1800" dirty="0">
                <a:ea typeface="PMingLiU" pitchFamily="18" charset="-120"/>
              </a:rPr>
              <a:t>differential areas </a:t>
            </a:r>
            <a:r>
              <a:rPr lang="en-US" altLang="zh-TW" sz="1800" b="1" i="1" dirty="0">
                <a:ea typeface="PMingLiU" pitchFamily="18" charset="-120"/>
              </a:rPr>
              <a:t>dA</a:t>
            </a:r>
            <a:r>
              <a:rPr lang="en-US" altLang="zh-TW" sz="1800" i="1" dirty="0">
                <a:ea typeface="PMingLiU" pitchFamily="18" charset="-120"/>
              </a:rPr>
              <a:t>.</a:t>
            </a:r>
            <a:endParaRPr lang="en-US" altLang="zh-TW" sz="1800" i="1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i="1" dirty="0">
                <a:ea typeface="PMingLiU" pitchFamily="18" charset="-120"/>
              </a:rPr>
              <a:t> </a:t>
            </a:r>
            <a:endParaRPr lang="en-US" altLang="zh-TW" sz="1800" i="1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The area vector</a:t>
            </a:r>
            <a:r>
              <a:rPr lang="en-US" altLang="zh-TW" sz="1800" i="1" dirty="0">
                <a:ea typeface="PMingLiU" pitchFamily="18" charset="-120"/>
              </a:rPr>
              <a:t> </a:t>
            </a:r>
            <a:r>
              <a:rPr lang="en-US" altLang="zh-TW" sz="1800" b="1" i="1" dirty="0">
                <a:ea typeface="PMingLiU" pitchFamily="18" charset="-120"/>
              </a:rPr>
              <a:t>dA</a:t>
            </a:r>
            <a:r>
              <a:rPr lang="en-US" altLang="zh-TW" sz="1800" i="1" dirty="0">
                <a:ea typeface="PMingLiU" pitchFamily="18" charset="-120"/>
              </a:rPr>
              <a:t> </a:t>
            </a:r>
            <a:r>
              <a:rPr lang="en-US" altLang="zh-TW" sz="1800" dirty="0">
                <a:ea typeface="PMingLiU" pitchFamily="18" charset="-120"/>
              </a:rPr>
              <a:t>at any point is perpendicular</a:t>
            </a: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to the surface and directed outward from the interior. </a:t>
            </a: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From the symmetry of the situation, at any point the electric field, </a:t>
            </a:r>
            <a:r>
              <a:rPr lang="en-US" altLang="zh-TW" sz="1800" b="1" i="1" dirty="0">
                <a:ea typeface="PMingLiU" pitchFamily="18" charset="-120"/>
              </a:rPr>
              <a:t>E</a:t>
            </a:r>
            <a:r>
              <a:rPr lang="en-US" altLang="zh-TW" sz="1800" dirty="0">
                <a:ea typeface="PMingLiU" pitchFamily="18" charset="-120"/>
              </a:rPr>
              <a:t>, is also perpendicular to the surface and directed outward from the interior. </a:t>
            </a: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sz="1800" dirty="0"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Thus, since the angle </a:t>
            </a:r>
            <a:r>
              <a:rPr lang="en-US" altLang="zh-TW" sz="1800" i="1" dirty="0">
                <a:latin typeface="Symbol" panose="05050102010706020507" pitchFamily="18" charset="2"/>
                <a:ea typeface="PMingLiU" pitchFamily="18" charset="-120"/>
              </a:rPr>
              <a:t>q </a:t>
            </a:r>
            <a:r>
              <a:rPr lang="en-US" altLang="zh-TW" sz="1800" dirty="0">
                <a:ea typeface="PMingLiU" pitchFamily="18" charset="-120"/>
              </a:rPr>
              <a:t>between </a:t>
            </a:r>
            <a:r>
              <a:rPr lang="en-US" altLang="zh-TW" sz="1800" b="1" i="1" dirty="0">
                <a:ea typeface="PMingLiU" pitchFamily="18" charset="-120"/>
              </a:rPr>
              <a:t>E</a:t>
            </a:r>
            <a:r>
              <a:rPr lang="en-US" altLang="zh-TW" sz="1800" dirty="0">
                <a:ea typeface="PMingLiU" pitchFamily="18" charset="-120"/>
              </a:rPr>
              <a:t> and </a:t>
            </a:r>
            <a:r>
              <a:rPr lang="en-US" altLang="zh-TW" sz="1800" b="1" i="1" dirty="0">
                <a:ea typeface="PMingLiU" pitchFamily="18" charset="-120"/>
              </a:rPr>
              <a:t>dA</a:t>
            </a:r>
            <a:r>
              <a:rPr lang="en-US" altLang="zh-TW" sz="1800" dirty="0">
                <a:ea typeface="PMingLiU" pitchFamily="18" charset="-120"/>
              </a:rPr>
              <a:t> is zero, we can rewrite Gauss’ law as</a:t>
            </a:r>
            <a:endParaRPr lang="en-US" altLang="zh-TW" sz="1800" dirty="0">
              <a:ea typeface="PMingLiU" pitchFamily="18" charset="-120"/>
            </a:endParaRP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154488"/>
            <a:ext cx="2886075" cy="646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910138"/>
            <a:ext cx="1762125" cy="107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TextBox 7"/>
          <p:cNvSpPr txBox="1"/>
          <p:nvPr/>
        </p:nvSpPr>
        <p:spPr>
          <a:xfrm>
            <a:off x="3733800" y="5648325"/>
            <a:ext cx="38465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600" dirty="0">
                <a:ea typeface="PMingLiU" pitchFamily="18" charset="-120"/>
              </a:rPr>
              <a:t>This is exactly what Coulomb’s law yielded.</a:t>
            </a:r>
            <a:endParaRPr lang="en-US" altLang="zh-TW" sz="1600" dirty="0">
              <a:ea typeface="PMingLiU" pitchFamily="18" charset="-120"/>
            </a:endParaRPr>
          </a:p>
        </p:txBody>
      </p:sp>
      <p:pic>
        <p:nvPicPr>
          <p:cNvPr id="1024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50850"/>
            <a:ext cx="2973388" cy="2655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"/>
          <p:cNvSpPr txBox="1"/>
          <p:nvPr/>
        </p:nvSpPr>
        <p:spPr>
          <a:xfrm>
            <a:off x="-31750" y="152400"/>
            <a:ext cx="73469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23-4 APPLYING GAUSS’ LAW: CYLINDRICAL SYMMETRY</a:t>
            </a:r>
            <a:endParaRPr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rcRect l="13861" r="12871"/>
          <a:stretch>
            <a:fillRect/>
          </a:stretch>
        </p:blipFill>
        <p:spPr>
          <a:xfrm>
            <a:off x="5905500" y="838200"/>
            <a:ext cx="2819400" cy="323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0"/>
            <a:ext cx="554990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2400" y="838200"/>
            <a:ext cx="5943600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Figure shows a section of an infinitely long cylindrical plastic rod with a uniform charge.</a:t>
            </a:r>
            <a:endParaRPr kumimoji="0" lang="en-US" sz="1600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kern="1200" cap="none" spc="0" normalizeH="0" baseline="0" noProof="0" dirty="0">
                <a:latin typeface="+mn-lt"/>
                <a:ea typeface="+mn-ea"/>
                <a:cs typeface="+mn-cs"/>
              </a:rPr>
              <a:t>We want to find an expression for the electric field magnitude E at radius r from the central axis of the rod, outside the rod</a:t>
            </a:r>
            <a:endParaRPr kumimoji="0" lang="en-US" sz="16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600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27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4863"/>
            <a:ext cx="3048000" cy="1119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Presentation</Application>
  <PresentationFormat/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PMingLiU</vt:lpstr>
      <vt:lpstr>MingLiU-ExtB</vt:lpstr>
      <vt:lpstr>Symbol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apetrou</dc:creator>
  <cp:lastModifiedBy>rimsha.b</cp:lastModifiedBy>
  <cp:revision>784</cp:revision>
  <dcterms:created xsi:type="dcterms:W3CDTF">2005-08-27T06:39:47Z</dcterms:created>
  <dcterms:modified xsi:type="dcterms:W3CDTF">2022-10-26T06:27:08Z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6D89B732814B4D4AB7B716B71515C490</vt:lpwstr>
  </property>
  <property fmtid="{D5CDD505-2E9C-101B-9397-08002B2CF9AE}" pid="3" name="KSOProductBuildVer">
    <vt:lpwstr>1033-11.2.0.11341</vt:lpwstr>
  </property>
</Properties>
</file>