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0"/>
  </p:handoutMasterIdLst>
  <p:sldIdLst>
    <p:sldId id="312" r:id="rId3"/>
    <p:sldId id="258" r:id="rId5"/>
    <p:sldId id="259" r:id="rId6"/>
    <p:sldId id="261" r:id="rId7"/>
    <p:sldId id="313" r:id="rId8"/>
    <p:sldId id="314" r:id="rId9"/>
    <p:sldId id="315" r:id="rId10"/>
    <p:sldId id="316" r:id="rId11"/>
    <p:sldId id="317" r:id="rId12"/>
    <p:sldId id="318" r:id="rId13"/>
    <p:sldId id="267" r:id="rId14"/>
    <p:sldId id="268" r:id="rId15"/>
    <p:sldId id="269" r:id="rId16"/>
    <p:sldId id="270" r:id="rId17"/>
    <p:sldId id="278" r:id="rId18"/>
    <p:sldId id="27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8" autoAdjust="0"/>
    <p:restoredTop sz="94660"/>
  </p:normalViewPr>
  <p:slideViewPr>
    <p:cSldViewPr snapToGrid="0">
      <p:cViewPr varScale="1">
        <p:scale>
          <a:sx n="82" d="100"/>
          <a:sy n="82" d="100"/>
        </p:scale>
        <p:origin x="150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BBA6AA-876E-204D-A64B-2EDCD8E2009D}"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7B56FE-48E2-9940-ACC6-BF652D477BA0}"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8644E-F522-9E4C-9931-27E62900AEC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A7C87-0507-3E44-980A-89322D92E80F}"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F3A7C87-0507-3E44-980A-89322D92E80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r>
              <a:rPr lang="en-US" dirty="0">
                <a:latin typeface="Times New Roman" panose="02020603050405020304" pitchFamily="16" charset="0"/>
              </a:rPr>
              <a:t>3</a:t>
            </a:r>
            <a:endParaRPr lang="en-US" dirty="0">
              <a:latin typeface="Times New Roman" panose="02020603050405020304"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r>
              <a:rPr lang="en-US" dirty="0">
                <a:latin typeface="Times New Roman" panose="02020603050405020304" pitchFamily="16" charset="0"/>
              </a:rPr>
              <a:t>3</a:t>
            </a:r>
            <a:endParaRPr lang="en-US" dirty="0">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dirty="0">
              <a:latin typeface="Times New Roman" panose="02020603050405020304"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F3A7C87-0507-3E44-980A-89322D92E80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p:nvPr>
        </p:nvSpPr>
        <p:spPr>
          <a:noFill/>
        </p:spPr>
        <p:txBody>
          <a:bodyPr/>
          <a:lstStyle/>
          <a:p>
            <a:fld id="{1D6764DB-BA42-FC47-B3CA-9B7E94AFD517}" type="slidenum">
              <a:rPr lang="en-US"/>
            </a:fld>
            <a:endParaRPr lang="en-US"/>
          </a:p>
        </p:txBody>
      </p:sp>
      <p:sp>
        <p:nvSpPr>
          <p:cNvPr id="45059" name="Rectangle 1"/>
          <p:cNvSpPr>
            <a:spLocks noGrp="1" noRot="1" noChangeAspect="1" noChangeArrowheads="1" noTextEdit="1"/>
          </p:cNvSpPr>
          <p:nvPr>
            <p:ph type="sldImg"/>
          </p:nvPr>
        </p:nvSpPr>
        <p:spPr>
          <a:xfrm>
            <a:off x="1144588" y="693738"/>
            <a:ext cx="4565650" cy="3425825"/>
          </a:xfrm>
          <a:solidFill>
            <a:srgbClr val="FFFFFF"/>
          </a:solidFill>
          <a:ln>
            <a:solidFill>
              <a:srgbClr val="000000"/>
            </a:solidFill>
            <a:miter lim="800000"/>
          </a:ln>
        </p:spPr>
      </p:sp>
      <p:sp>
        <p:nvSpPr>
          <p:cNvPr id="45060" name="Rectangle 2"/>
          <p:cNvSpPr>
            <a:spLocks noGrp="1" noChangeArrowheads="1"/>
          </p:cNvSpPr>
          <p:nvPr>
            <p:ph type="body" idx="1"/>
          </p:nvPr>
        </p:nvSpPr>
        <p:spPr>
          <a:xfrm>
            <a:off x="686361" y="4342535"/>
            <a:ext cx="5483879" cy="4111625"/>
          </a:xfrm>
          <a:noFill/>
        </p:spPr>
        <p:txBody>
          <a:bodyPr wrap="none" anchor="ctr"/>
          <a:lstStyle/>
          <a:p>
            <a:endParaRPr lang="en-US">
              <a:latin typeface="Times New Roman" panose="02020603050405020304"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55" indent="0" algn="ctr">
              <a:buNone/>
              <a:defRPr/>
            </a:lvl2pPr>
            <a:lvl3pPr marL="829310" indent="0" algn="ctr">
              <a:buNone/>
              <a:defRPr/>
            </a:lvl3pPr>
            <a:lvl4pPr marL="1243965" indent="0" algn="ctr">
              <a:buNone/>
              <a:defRPr/>
            </a:lvl4pPr>
            <a:lvl5pPr marL="1658620" indent="0" algn="ctr">
              <a:buNone/>
              <a:defRPr/>
            </a:lvl5pPr>
            <a:lvl6pPr marL="2073910" indent="0" algn="ctr">
              <a:buNone/>
              <a:defRPr/>
            </a:lvl6pPr>
            <a:lvl7pPr marL="2488565" indent="0" algn="ctr">
              <a:buNone/>
              <a:defRPr/>
            </a:lvl7pPr>
            <a:lvl8pPr marL="2903220" indent="0" algn="ctr">
              <a:buNone/>
              <a:defRPr/>
            </a:lvl8pPr>
            <a:lvl9pPr marL="3317875" indent="0" algn="ctr">
              <a:buNone/>
              <a:defRPr/>
            </a:lvl9pPr>
          </a:lstStyle>
          <a:p>
            <a:r>
              <a:rPr lang="en-US"/>
              <a:t>Click to edit Master subtitle style</a:t>
            </a:r>
            <a:endParaRPr lang="en-US"/>
          </a:p>
        </p:txBody>
      </p:sp>
      <p:sp>
        <p:nvSpPr>
          <p:cNvPr id="4" name="Date Placeholder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6" name="Slide Number Placeholder 5"/>
          <p:cNvSpPr>
            <a:spLocks noGrp="1" noChangeArrowheads="1"/>
          </p:cNvSpPr>
          <p:nvPr>
            <p:ph type="sldNum" idx="12"/>
          </p:nvPr>
        </p:nvSpPr>
        <p:spPr>
          <a:xfrm>
            <a:off x="6554880" y="6247376"/>
            <a:ext cx="2125440" cy="468050"/>
          </a:xfrm>
          <a:prstGeom prst="rect">
            <a:avLst/>
          </a:prstGeom>
        </p:spPr>
        <p:txBody>
          <a:bodyPr/>
          <a:lstStyle>
            <a:lvl1pPr>
              <a:defRPr/>
            </a:lvl1pPr>
          </a:lstStyle>
          <a:p>
            <a:fld id="{4D23F159-18CF-D044-BFEE-BA9322998F5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5" name="Picture 7"/>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6"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8" name="Rectangle 7"/>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9" name="Slide Number Placeholder 8"/>
          <p:cNvSpPr>
            <a:spLocks noGrp="1" noChangeArrowheads="1"/>
          </p:cNvSpPr>
          <p:nvPr>
            <p:ph type="sldNum" idx="12"/>
          </p:nvPr>
        </p:nvSpPr>
        <p:spPr>
          <a:xfrm>
            <a:off x="6554880" y="6247376"/>
            <a:ext cx="2125440" cy="468050"/>
          </a:xfrm>
          <a:prstGeom prst="rect">
            <a:avLst/>
          </a:prstGeom>
        </p:spPr>
        <p:txBody>
          <a:bodyPr/>
          <a:lstStyle>
            <a:lvl1pPr>
              <a:defRPr/>
            </a:lvl1pPr>
          </a:lstStyle>
          <a:p>
            <a:fld id="{4D23F159-18CF-D044-BFEE-BA9322998F5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55" indent="0">
              <a:buNone/>
              <a:defRPr sz="1600"/>
            </a:lvl2pPr>
            <a:lvl3pPr marL="829310" indent="0">
              <a:buNone/>
              <a:defRPr sz="1500"/>
            </a:lvl3pPr>
            <a:lvl4pPr marL="1243965" indent="0">
              <a:buNone/>
              <a:defRPr sz="1300"/>
            </a:lvl4pPr>
            <a:lvl5pPr marL="1658620" indent="0">
              <a:buNone/>
              <a:defRPr sz="1300"/>
            </a:lvl5pPr>
            <a:lvl6pPr marL="2073910" indent="0">
              <a:buNone/>
              <a:defRPr sz="1300"/>
            </a:lvl6pPr>
            <a:lvl7pPr marL="2488565" indent="0">
              <a:buNone/>
              <a:defRPr sz="1300"/>
            </a:lvl7pPr>
            <a:lvl8pPr marL="2903220" indent="0">
              <a:buNone/>
              <a:defRPr sz="1300"/>
            </a:lvl8pPr>
            <a:lvl9pPr marL="3317875" indent="0">
              <a:buNone/>
              <a:defRPr sz="1300"/>
            </a:lvl9pPr>
          </a:lstStyle>
          <a:p>
            <a:pPr lvl="0"/>
            <a:r>
              <a:rPr lang="en-US"/>
              <a:t>Click to edit Master text styles</a:t>
            </a:r>
            <a:endParaRPr lang="en-US"/>
          </a:p>
        </p:txBody>
      </p:sp>
      <p:sp>
        <p:nvSpPr>
          <p:cNvPr id="4" name="Date Placeholder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5"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6" name="Slide Number Placeholder 5"/>
          <p:cNvSpPr>
            <a:spLocks noGrp="1" noChangeArrowheads="1"/>
          </p:cNvSpPr>
          <p:nvPr>
            <p:ph type="sldNum" idx="12"/>
          </p:nvPr>
        </p:nvSpPr>
        <p:spPr>
          <a:xfrm>
            <a:off x="6554880" y="6247376"/>
            <a:ext cx="2125440" cy="468050"/>
          </a:xfrm>
          <a:prstGeom prst="rect">
            <a:avLst/>
          </a:prstGeom>
        </p:spPr>
        <p:txBody>
          <a:bodyPr/>
          <a:lstStyle>
            <a:lvl1pPr>
              <a:defRPr/>
            </a:lvl1pPr>
          </a:lstStyle>
          <a:p>
            <a:fld id="{4D23F159-18CF-D044-BFEE-BA9322998F5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http://media.wiley.com/spa_assets/R16B046/site/wiley2/cvo/images/backgrounds/top-nav-bg.gif"/>
          <p:cNvPicPr>
            <a:picLocks noChangeAspect="1" noChangeArrowheads="1"/>
          </p:cNvPicPr>
          <p:nvPr/>
        </p:nvPicPr>
        <p:blipFill>
          <a:blip r:embed="rId2"/>
          <a:srcRect/>
          <a:stretch>
            <a:fillRect/>
          </a:stretch>
        </p:blipFill>
        <p:spPr bwMode="auto">
          <a:xfrm>
            <a:off x="0" y="1"/>
            <a:ext cx="9144000" cy="1258692"/>
          </a:xfrm>
          <a:prstGeom prst="rect">
            <a:avLst/>
          </a:prstGeom>
          <a:noFill/>
          <a:ln w="9525">
            <a:noFill/>
            <a:miter lim="800000"/>
            <a:headEnd/>
            <a:tailEnd/>
          </a:ln>
        </p:spPr>
      </p:pic>
      <p:pic>
        <p:nvPicPr>
          <p:cNvPr id="6" name="Picture 4"/>
          <p:cNvPicPr>
            <a:picLocks noChangeAspect="1" noChangeArrowheads="1"/>
          </p:cNvPicPr>
          <p:nvPr/>
        </p:nvPicPr>
        <p:blipFill>
          <a:blip r:embed="rId3"/>
          <a:srcRect/>
          <a:stretch>
            <a:fillRect/>
          </a:stretch>
        </p:blipFill>
        <p:spPr bwMode="auto">
          <a:xfrm>
            <a:off x="0" y="0"/>
            <a:ext cx="9144000" cy="1216928"/>
          </a:xfrm>
          <a:prstGeom prst="rect">
            <a:avLst/>
          </a:prstGeom>
          <a:noFill/>
          <a:ln w="9525">
            <a:noFill/>
            <a:miter lim="800000"/>
            <a:headEnd/>
            <a:tailEnd/>
          </a:ln>
          <a:effectLst/>
        </p:spPr>
      </p:pic>
      <p:pic>
        <p:nvPicPr>
          <p:cNvPr id="7" name="Picture 4" descr="C:\Users\nsaylor\Documents\Nathan Saylor\Clients\Wiley\Darnell Sessoms\2012-07\Wiley_Wordmark_white.png"/>
          <p:cNvPicPr>
            <a:picLocks noChangeAspect="1" noChangeArrowheads="1"/>
          </p:cNvPicPr>
          <p:nvPr/>
        </p:nvPicPr>
        <p:blipFill>
          <a:blip r:embed="rId4"/>
          <a:srcRect/>
          <a:stretch>
            <a:fillRect/>
          </a:stretch>
        </p:blipFill>
        <p:spPr bwMode="auto">
          <a:xfrm>
            <a:off x="7544160" y="0"/>
            <a:ext cx="1254240" cy="5026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6480" y="1409909"/>
            <a:ext cx="404208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36800" y="140990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9"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10"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4D23F159-18CF-D044-BFEE-BA9322998F5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655" indent="0">
              <a:buNone/>
              <a:defRPr sz="1800" b="1"/>
            </a:lvl2pPr>
            <a:lvl3pPr marL="829310" indent="0">
              <a:buNone/>
              <a:defRPr sz="1600" b="1"/>
            </a:lvl3pPr>
            <a:lvl4pPr marL="1243965" indent="0">
              <a:buNone/>
              <a:defRPr sz="1500" b="1"/>
            </a:lvl4pPr>
            <a:lvl5pPr marL="1658620" indent="0">
              <a:buNone/>
              <a:defRPr sz="1500" b="1"/>
            </a:lvl5pPr>
            <a:lvl6pPr marL="2073910" indent="0">
              <a:buNone/>
              <a:defRPr sz="1500" b="1"/>
            </a:lvl6pPr>
            <a:lvl7pPr marL="2488565" indent="0">
              <a:buNone/>
              <a:defRPr sz="1500" b="1"/>
            </a:lvl7pPr>
            <a:lvl8pPr marL="2903220" indent="0">
              <a:buNone/>
              <a:defRPr sz="1500" b="1"/>
            </a:lvl8pPr>
            <a:lvl9pPr marL="3317875" indent="0">
              <a:buNone/>
              <a:defRPr sz="1500" b="1"/>
            </a:lvl9pPr>
          </a:lstStyle>
          <a:p>
            <a:pPr lvl="0"/>
            <a:r>
              <a:rPr lang="en-US"/>
              <a:t>Click to edit Master text styles</a:t>
            </a:r>
            <a:endParaRPr lang="en-US"/>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8"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9"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4D23F159-18CF-D044-BFEE-BA9322998F5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4"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5"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4D23F159-18CF-D044-BFEE-BA9322998F5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xfrm>
            <a:off x="456480" y="6247376"/>
            <a:ext cx="2125440" cy="468050"/>
          </a:xfrm>
          <a:prstGeom prst="rect">
            <a:avLst/>
          </a:prstGeom>
        </p:spPr>
        <p:txBody>
          <a:bodyPr/>
          <a:lstStyle>
            <a:lvl1pPr>
              <a:defRPr/>
            </a:lvl1pPr>
          </a:lstStyle>
          <a:p>
            <a:endParaRPr lang="en-US"/>
          </a:p>
        </p:txBody>
      </p:sp>
      <p:sp>
        <p:nvSpPr>
          <p:cNvPr id="3" name="Rectangle 4"/>
          <p:cNvSpPr>
            <a:spLocks noGrp="1" noChangeArrowheads="1"/>
          </p:cNvSpPr>
          <p:nvPr>
            <p:ph type="ftr" idx="11"/>
          </p:nvPr>
        </p:nvSpPr>
        <p:spPr/>
        <p:txBody>
          <a:bodyPr/>
          <a:lstStyle>
            <a:lvl1pPr>
              <a:defRPr/>
            </a:lvl1pPr>
          </a:lstStyle>
          <a:p>
            <a:r>
              <a:rPr lang="en-US"/>
              <a:t>© 2014 John Wiley &amp; Sons, Inc. All rights reserved.</a:t>
            </a:r>
            <a:endParaRPr lang="en-US"/>
          </a:p>
        </p:txBody>
      </p:sp>
      <p:sp>
        <p:nvSpPr>
          <p:cNvPr id="4" name="Rectangle 5"/>
          <p:cNvSpPr>
            <a:spLocks noGrp="1" noChangeArrowheads="1"/>
          </p:cNvSpPr>
          <p:nvPr>
            <p:ph type="sldNum" idx="12"/>
          </p:nvPr>
        </p:nvSpPr>
        <p:spPr>
          <a:xfrm>
            <a:off x="6554880" y="6247376"/>
            <a:ext cx="2125440" cy="468050"/>
          </a:xfrm>
          <a:prstGeom prst="rect">
            <a:avLst/>
          </a:prstGeom>
        </p:spPr>
        <p:txBody>
          <a:bodyPr/>
          <a:lstStyle>
            <a:lvl1pPr>
              <a:defRPr/>
            </a:lvl1pPr>
          </a:lstStyle>
          <a:p>
            <a:fld id="{4D23F159-18CF-D044-BFEE-BA9322998F5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title"/>
          </p:nvPr>
        </p:nvSpPr>
        <p:spPr>
          <a:xfrm>
            <a:off x="456480" y="273629"/>
            <a:ext cx="8223840" cy="884253"/>
          </a:xfrm>
        </p:spPr>
        <p:txBody>
          <a:bodyPr/>
          <a:lstStyle/>
          <a:p>
            <a:r>
              <a:rPr lang="en-US"/>
              <a:t>Click to edit Master title style</a:t>
            </a:r>
            <a:endParaRPr lang="en-US"/>
          </a:p>
        </p:txBody>
      </p:sp>
      <p:sp>
        <p:nvSpPr>
          <p:cNvPr id="5" name="Rectangle 4"/>
          <p:cNvSpPr>
            <a:spLocks noGrp="1" noChangeArrowheads="1"/>
          </p:cNvSpPr>
          <p:nvPr>
            <p:ph type="ftr" idx="11"/>
          </p:nvPr>
        </p:nvSpPr>
        <p:spPr/>
        <p:txBody>
          <a:bodyPr/>
          <a:lstStyle>
            <a:lvl1pPr>
              <a:defRPr>
                <a:solidFill>
                  <a:schemeClr val="bg1"/>
                </a:solidFill>
              </a:defRPr>
            </a:lvl1pPr>
          </a:lstStyle>
          <a:p>
            <a:pPr>
              <a:defRPr/>
            </a:pPr>
            <a:r>
              <a:rPr lang="en-US"/>
              <a:t>© 2014 John Wiley &amp; Sons, Inc.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6480" y="273629"/>
            <a:ext cx="8223840" cy="884253"/>
          </a:xfrm>
          <a:prstGeom prst="rect">
            <a:avLst/>
          </a:prstGeom>
          <a:noFill/>
          <a:ln w="9525">
            <a:noFill/>
            <a:round/>
          </a:ln>
        </p:spPr>
        <p:txBody>
          <a:bodyPr vert="horz" wrap="square" lIns="0" tIns="0" rIns="0" bIns="0" numCol="1" anchor="ctr" anchorCtr="0" compatLnSpc="1"/>
          <a:lstStyle/>
          <a:p>
            <a:pPr lvl="0"/>
            <a:r>
              <a:rPr lang="en-GB"/>
              <a:t>Click to edit the title text format</a:t>
            </a:r>
            <a:endParaRPr lang="en-GB"/>
          </a:p>
        </p:txBody>
      </p:sp>
      <p:sp>
        <p:nvSpPr>
          <p:cNvPr id="1027" name="Rectangle 2"/>
          <p:cNvSpPr>
            <a:spLocks noGrp="1" noChangeArrowheads="1"/>
          </p:cNvSpPr>
          <p:nvPr>
            <p:ph type="body" idx="1"/>
          </p:nvPr>
        </p:nvSpPr>
        <p:spPr bwMode="auto">
          <a:xfrm>
            <a:off x="456480" y="1409909"/>
            <a:ext cx="8223840" cy="4524955"/>
          </a:xfrm>
          <a:prstGeom prst="rect">
            <a:avLst/>
          </a:prstGeom>
          <a:noFill/>
          <a:ln w="9525">
            <a:noFill/>
            <a:round/>
          </a:ln>
        </p:spPr>
        <p:txBody>
          <a:bodyPr vert="horz" wrap="square" lIns="0" tIns="22532" rIns="0" bIns="0" numCol="1" anchor="t" anchorCtr="0" compatLnSpc="1"/>
          <a:lstStyle/>
          <a:p>
            <a:pPr lvl="0"/>
            <a:r>
              <a:rPr lang="en-GB"/>
              <a:t>Click to edit the outline text format</a:t>
            </a:r>
            <a:endParaRPr lang="en-GB"/>
          </a:p>
          <a:p>
            <a:pPr lvl="1"/>
            <a:r>
              <a:rPr lang="en-GB"/>
              <a:t>Second Outline Level</a:t>
            </a:r>
            <a:endParaRPr lang="en-GB"/>
          </a:p>
          <a:p>
            <a:pPr lvl="2"/>
            <a:r>
              <a:rPr lang="en-GB"/>
              <a:t>Third Outline Level</a:t>
            </a:r>
            <a:endParaRPr lang="en-GB"/>
          </a:p>
          <a:p>
            <a:pPr lvl="3"/>
            <a:r>
              <a:rPr lang="en-GB"/>
              <a:t>Fourth Outline Level</a:t>
            </a:r>
            <a:endParaRPr lang="en-GB"/>
          </a:p>
          <a:p>
            <a:pPr lvl="4"/>
            <a:r>
              <a:rPr lang="en-GB"/>
              <a:t>Fifth Outline Level</a:t>
            </a:r>
            <a:endParaRPr lang="en-GB"/>
          </a:p>
          <a:p>
            <a:pPr lvl="4"/>
            <a:r>
              <a:rPr lang="en-GB"/>
              <a:t>Sixth Outline Level</a:t>
            </a:r>
            <a:endParaRPr lang="en-GB"/>
          </a:p>
          <a:p>
            <a:pPr lvl="4"/>
            <a:r>
              <a:rPr lang="en-GB"/>
              <a:t>Seventh Outline Level</a:t>
            </a:r>
            <a:endParaRPr lang="en-GB"/>
          </a:p>
          <a:p>
            <a:pPr lvl="4"/>
            <a:r>
              <a:rPr lang="en-GB"/>
              <a:t>Eighth Outline Level</a:t>
            </a:r>
            <a:endParaRPr lang="en-GB"/>
          </a:p>
          <a:p>
            <a:pPr lvl="4"/>
            <a:r>
              <a:rPr lang="en-GB"/>
              <a:t>Ninth Outline Level</a:t>
            </a:r>
            <a:endParaRPr lang="en-GB"/>
          </a:p>
        </p:txBody>
      </p:sp>
      <p:sp>
        <p:nvSpPr>
          <p:cNvPr id="1028" name="Rectangle 4"/>
          <p:cNvSpPr>
            <a:spLocks noGrp="1" noChangeArrowheads="1"/>
          </p:cNvSpPr>
          <p:nvPr>
            <p:ph type="ftr"/>
          </p:nvPr>
        </p:nvSpPr>
        <p:spPr bwMode="auto">
          <a:xfrm>
            <a:off x="2248910" y="6492240"/>
            <a:ext cx="4646180" cy="365760"/>
          </a:xfrm>
          <a:prstGeom prst="rect">
            <a:avLst/>
          </a:prstGeom>
          <a:noFill/>
          <a:ln w="9525">
            <a:noFill/>
            <a:round/>
          </a:ln>
          <a:effectLst/>
        </p:spPr>
        <p:txBody>
          <a:bodyPr vert="horz" wrap="square" lIns="0" tIns="0" rIns="0" bIns="0" numCol="1" anchor="ctr" anchorCtr="0" compatLnSpc="1"/>
          <a:lstStyle>
            <a:lvl1pPr algn="ctr">
              <a:buClrTx/>
              <a:buFontTx/>
              <a:buNone/>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defRPr sz="1100">
                <a:solidFill>
                  <a:schemeClr val="bg1">
                    <a:lumMod val="50000"/>
                  </a:schemeClr>
                </a:solidFill>
                <a:latin typeface="Arial" panose="020B0604020202020204" pitchFamily="34" charset="0"/>
                <a:ea typeface="+mn-ea"/>
                <a:cs typeface="+mn-cs"/>
              </a:defRPr>
            </a:lvl1pPr>
          </a:lstStyle>
          <a:p>
            <a:r>
              <a:rPr lang="en-US"/>
              <a:t>© 2014 John Wiley &amp; Sons, Inc. All rights reserved.</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dt="0"/>
  <p:txStyles>
    <p:titleStyle>
      <a:lvl1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mj-lt"/>
          <a:ea typeface="+mj-ea"/>
          <a:cs typeface="+mj-cs"/>
        </a:defRPr>
      </a:lvl1pPr>
      <a:lvl2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2pPr>
      <a:lvl3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3pPr>
      <a:lvl4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4pPr>
      <a:lvl5pPr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5pPr>
      <a:lvl6pPr marL="228092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6pPr>
      <a:lvl7pPr marL="269557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7pPr>
      <a:lvl8pPr marL="3110230"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8pPr>
      <a:lvl9pPr marL="3524885" indent="-207645" algn="l" defTabSz="414655" rtl="0" eaLnBrk="1" fontAlgn="base" hangingPunct="1">
        <a:lnSpc>
          <a:spcPct val="93000"/>
        </a:lnSpc>
        <a:spcBef>
          <a:spcPct val="0"/>
        </a:spcBef>
        <a:spcAft>
          <a:spcPct val="0"/>
        </a:spcAft>
        <a:buClr>
          <a:srgbClr val="000000"/>
        </a:buClr>
        <a:buSzPct val="100000"/>
        <a:buFont typeface="Times New Roman" panose="02020603050405020304" pitchFamily="16" charset="0"/>
        <a:defRPr sz="2900">
          <a:solidFill>
            <a:srgbClr val="000000"/>
          </a:solidFill>
          <a:latin typeface="Arial" panose="020B0604020202020204" pitchFamily="34" charset="0"/>
          <a:ea typeface="WenQuanYi Micro Hei" charset="0"/>
          <a:cs typeface="WenQuanYi Micro Hei" charset="0"/>
        </a:defRPr>
      </a:lvl9pPr>
    </p:titleStyle>
    <p:bodyStyle>
      <a:lvl1pPr marL="311150" indent="-311150" algn="l" defTabSz="414655" rtl="0" eaLnBrk="1" fontAlgn="base" hangingPunct="1">
        <a:lnSpc>
          <a:spcPct val="93000"/>
        </a:lnSpc>
        <a:spcBef>
          <a:spcPct val="0"/>
        </a:spcBef>
        <a:spcAft>
          <a:spcPts val="1295"/>
        </a:spcAft>
        <a:buClr>
          <a:srgbClr val="000000"/>
        </a:buClr>
        <a:buSzPct val="100000"/>
        <a:buFont typeface="Times New Roman" panose="02020603050405020304" pitchFamily="16" charset="0"/>
        <a:defRPr sz="2500">
          <a:solidFill>
            <a:srgbClr val="000000"/>
          </a:solidFill>
          <a:latin typeface="+mn-lt"/>
          <a:ea typeface="+mn-ea"/>
          <a:cs typeface="+mn-cs"/>
        </a:defRPr>
      </a:lvl1pPr>
      <a:lvl2pPr marL="673735" indent="-259080" algn="l" defTabSz="414655" rtl="0" eaLnBrk="1" fontAlgn="base" hangingPunct="1">
        <a:lnSpc>
          <a:spcPct val="93000"/>
        </a:lnSpc>
        <a:spcBef>
          <a:spcPct val="0"/>
        </a:spcBef>
        <a:spcAft>
          <a:spcPts val="1030"/>
        </a:spcAft>
        <a:buClr>
          <a:srgbClr val="000000"/>
        </a:buClr>
        <a:buSzPct val="100000"/>
        <a:buFont typeface="Times New Roman" panose="02020603050405020304" pitchFamily="16" charset="0"/>
        <a:defRPr sz="2200">
          <a:solidFill>
            <a:srgbClr val="000000"/>
          </a:solidFill>
          <a:latin typeface="+mn-lt"/>
          <a:ea typeface="+mn-ea"/>
          <a:cs typeface="+mn-cs"/>
        </a:defRPr>
      </a:lvl2pPr>
      <a:lvl3pPr marL="1036955" indent="-207645" algn="l" defTabSz="414655" rtl="0" eaLnBrk="1" fontAlgn="base" hangingPunct="1">
        <a:lnSpc>
          <a:spcPct val="93000"/>
        </a:lnSpc>
        <a:spcBef>
          <a:spcPct val="0"/>
        </a:spcBef>
        <a:spcAft>
          <a:spcPts val="770"/>
        </a:spcAft>
        <a:buClr>
          <a:srgbClr val="000000"/>
        </a:buClr>
        <a:buSzPct val="100000"/>
        <a:buFont typeface="Times New Roman" panose="02020603050405020304" pitchFamily="16" charset="0"/>
        <a:defRPr sz="2000">
          <a:solidFill>
            <a:srgbClr val="000000"/>
          </a:solidFill>
          <a:latin typeface="+mn-lt"/>
          <a:ea typeface="+mn-ea"/>
          <a:cs typeface="+mn-cs"/>
        </a:defRPr>
      </a:lvl3pPr>
      <a:lvl4pPr marL="1451610" indent="-207645" algn="l" defTabSz="414655" rtl="0" eaLnBrk="1" fontAlgn="base" hangingPunct="1">
        <a:lnSpc>
          <a:spcPct val="93000"/>
        </a:lnSpc>
        <a:spcBef>
          <a:spcPct val="0"/>
        </a:spcBef>
        <a:spcAft>
          <a:spcPts val="520"/>
        </a:spcAft>
        <a:buClr>
          <a:srgbClr val="000000"/>
        </a:buClr>
        <a:buSzPct val="100000"/>
        <a:buFont typeface="Times New Roman" panose="02020603050405020304" pitchFamily="16" charset="0"/>
        <a:defRPr sz="1800">
          <a:solidFill>
            <a:srgbClr val="000000"/>
          </a:solidFill>
          <a:latin typeface="+mn-lt"/>
          <a:ea typeface="+mn-ea"/>
          <a:cs typeface="+mn-cs"/>
        </a:defRPr>
      </a:lvl4pPr>
      <a:lvl5pPr marL="186626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5pPr>
      <a:lvl6pPr marL="228092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6pPr>
      <a:lvl7pPr marL="269557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7pPr>
      <a:lvl8pPr marL="3110230"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8pPr>
      <a:lvl9pPr marL="3524885" indent="-207645" algn="l" defTabSz="414655" rtl="0" eaLnBrk="1" fontAlgn="base" hangingPunct="1">
        <a:lnSpc>
          <a:spcPct val="93000"/>
        </a:lnSpc>
        <a:spcBef>
          <a:spcPct val="0"/>
        </a:spcBef>
        <a:spcAft>
          <a:spcPts val="260"/>
        </a:spcAft>
        <a:buClr>
          <a:srgbClr val="000000"/>
        </a:buClr>
        <a:buSzPct val="100000"/>
        <a:buFont typeface="Times New Roman" panose="02020603050405020304" pitchFamily="16" charset="0"/>
        <a:defRPr sz="1800">
          <a:solidFill>
            <a:srgbClr val="000000"/>
          </a:solidFill>
          <a:latin typeface="+mn-lt"/>
          <a:ea typeface="+mn-ea"/>
          <a:cs typeface="+mn-cs"/>
        </a:defRPr>
      </a:lvl9pPr>
    </p:bodyStyle>
    <p:otherStyle>
      <a:defPPr>
        <a:defRPr lang="en-US"/>
      </a:defPPr>
      <a:lvl1pPr marL="0" algn="l" defTabSz="829310" rtl="0" eaLnBrk="1" latinLnBrk="0" hangingPunct="1">
        <a:defRPr sz="1600" kern="1200">
          <a:solidFill>
            <a:schemeClr val="tx1"/>
          </a:solidFill>
          <a:latin typeface="+mn-lt"/>
          <a:ea typeface="+mn-ea"/>
          <a:cs typeface="+mn-cs"/>
        </a:defRPr>
      </a:lvl1pPr>
      <a:lvl2pPr marL="414655" algn="l" defTabSz="829310" rtl="0" eaLnBrk="1" latinLnBrk="0" hangingPunct="1">
        <a:defRPr sz="1600" kern="1200">
          <a:solidFill>
            <a:schemeClr val="tx1"/>
          </a:solidFill>
          <a:latin typeface="+mn-lt"/>
          <a:ea typeface="+mn-ea"/>
          <a:cs typeface="+mn-cs"/>
        </a:defRPr>
      </a:lvl2pPr>
      <a:lvl3pPr marL="829310" algn="l" defTabSz="829310" rtl="0" eaLnBrk="1" latinLnBrk="0" hangingPunct="1">
        <a:defRPr sz="1600" kern="1200">
          <a:solidFill>
            <a:schemeClr val="tx1"/>
          </a:solidFill>
          <a:latin typeface="+mn-lt"/>
          <a:ea typeface="+mn-ea"/>
          <a:cs typeface="+mn-cs"/>
        </a:defRPr>
      </a:lvl3pPr>
      <a:lvl4pPr marL="1243965" algn="l" defTabSz="829310" rtl="0" eaLnBrk="1" latinLnBrk="0" hangingPunct="1">
        <a:defRPr sz="1600" kern="1200">
          <a:solidFill>
            <a:schemeClr val="tx1"/>
          </a:solidFill>
          <a:latin typeface="+mn-lt"/>
          <a:ea typeface="+mn-ea"/>
          <a:cs typeface="+mn-cs"/>
        </a:defRPr>
      </a:lvl4pPr>
      <a:lvl5pPr marL="1658620" algn="l" defTabSz="829310" rtl="0" eaLnBrk="1" latinLnBrk="0" hangingPunct="1">
        <a:defRPr sz="1600" kern="1200">
          <a:solidFill>
            <a:schemeClr val="tx1"/>
          </a:solidFill>
          <a:latin typeface="+mn-lt"/>
          <a:ea typeface="+mn-ea"/>
          <a:cs typeface="+mn-cs"/>
        </a:defRPr>
      </a:lvl5pPr>
      <a:lvl6pPr marL="2073910" algn="l" defTabSz="829310" rtl="0" eaLnBrk="1" latinLnBrk="0" hangingPunct="1">
        <a:defRPr sz="1600" kern="1200">
          <a:solidFill>
            <a:schemeClr val="tx1"/>
          </a:solidFill>
          <a:latin typeface="+mn-lt"/>
          <a:ea typeface="+mn-ea"/>
          <a:cs typeface="+mn-cs"/>
        </a:defRPr>
      </a:lvl6pPr>
      <a:lvl7pPr marL="2488565" algn="l" defTabSz="829310" rtl="0" eaLnBrk="1" latinLnBrk="0" hangingPunct="1">
        <a:defRPr sz="1600" kern="1200">
          <a:solidFill>
            <a:schemeClr val="tx1"/>
          </a:solidFill>
          <a:latin typeface="+mn-lt"/>
          <a:ea typeface="+mn-ea"/>
          <a:cs typeface="+mn-cs"/>
        </a:defRPr>
      </a:lvl7pPr>
      <a:lvl8pPr marL="2903220" algn="l" defTabSz="829310" rtl="0" eaLnBrk="1" latinLnBrk="0" hangingPunct="1">
        <a:defRPr sz="1600" kern="1200">
          <a:solidFill>
            <a:schemeClr val="tx1"/>
          </a:solidFill>
          <a:latin typeface="+mn-lt"/>
          <a:ea typeface="+mn-ea"/>
          <a:cs typeface="+mn-cs"/>
        </a:defRPr>
      </a:lvl8pPr>
      <a:lvl9pPr marL="3317875" algn="l" defTabSz="8293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s>
</file>

<file path=ppt/slides/_rels/slide15.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1" Type="http://schemas.openxmlformats.org/officeDocument/2006/relationships/notesSlide" Target="../notesSlides/notesSlide10.xml"/><Relationship Id="rId10" Type="http://schemas.openxmlformats.org/officeDocument/2006/relationships/slideLayout" Target="../slideLayouts/slideLayout4.xml"/><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685800"/>
            <a:ext cx="7772400" cy="1219200"/>
          </a:xfrm>
        </p:spPr>
        <p:txBody>
          <a:bodyPr rtlCol="0">
            <a:noAutofit/>
          </a:bodyPr>
          <a:lstStyle/>
          <a:p>
            <a:pPr algn="just">
              <a:defRPr/>
            </a:pPr>
            <a:r>
              <a:rPr lang="en-US" altLang="en-US" sz="2400" i="1" dirty="0"/>
              <a:t>Capacitance, Parallel Plate Capacitor, Cylindrical and Spherical Capacitor, Capacitor in Parallel and in series</a:t>
            </a:r>
            <a:endParaRPr lang="en-US" altLang="en-US" sz="2400" i="1" dirty="0"/>
          </a:p>
        </p:txBody>
      </p:sp>
      <p:sp>
        <p:nvSpPr>
          <p:cNvPr id="2" name="TextBox 1"/>
          <p:cNvSpPr txBox="1"/>
          <p:nvPr/>
        </p:nvSpPr>
        <p:spPr>
          <a:xfrm>
            <a:off x="2638425" y="1957388"/>
            <a:ext cx="4008560" cy="49308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defTabSz="414655" eaLnBrk="1" fontAlgn="auto" hangingPunct="1">
              <a:lnSpc>
                <a:spcPct val="93000"/>
              </a:lnSpc>
              <a:spcBef>
                <a:spcPts val="0"/>
              </a:spcBef>
              <a:spcAft>
                <a:spcPts val="0"/>
              </a:spcAft>
              <a:buClr>
                <a:srgbClr val="000000"/>
              </a:buClr>
              <a:buSzPct val="100000"/>
              <a:defRPr/>
            </a:pPr>
            <a:r>
              <a:rPr lang="en-US" altLang="en-US" sz="2800" b="1" dirty="0">
                <a:solidFill>
                  <a:prstClr val="white"/>
                </a:solidFill>
                <a:latin typeface="Calibri" panose="020F0502020204030204"/>
              </a:rPr>
              <a:t>Chapter 25: </a:t>
            </a:r>
            <a:r>
              <a:rPr lang="en-US" altLang="en-US" sz="2800" b="1" dirty="0">
                <a:solidFill>
                  <a:prstClr val="white"/>
                </a:solidFill>
                <a:latin typeface="Calibri" panose="020F0502020204030204"/>
              </a:rPr>
              <a:t>Capacitance</a:t>
            </a:r>
            <a:endParaRPr lang="en-US" altLang="en-US" sz="2800" b="1" dirty="0">
              <a:solidFill>
                <a:prstClr val="white"/>
              </a:solidFill>
              <a:latin typeface="Calibri" panose="020F0502020204030204"/>
            </a:endParaRPr>
          </a:p>
        </p:txBody>
      </p:sp>
      <p:pic>
        <p:nvPicPr>
          <p:cNvPr id="205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238" y="5233988"/>
            <a:ext cx="8137525"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p:cNvPicPr>
          <p:nvPr/>
        </p:nvPicPr>
        <p:blipFill>
          <a:blip r:embed="rId2"/>
          <a:stretch>
            <a:fillRect/>
          </a:stretch>
        </p:blipFill>
        <p:spPr>
          <a:xfrm>
            <a:off x="1097280" y="2720975"/>
            <a:ext cx="6771640" cy="2381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t>© 2014 John Wiley &amp; Sons, Inc. All rights reserved.</a:t>
            </a:r>
            <a:endParaRPr lang="en-US"/>
          </a:p>
        </p:txBody>
      </p:sp>
      <p:pic>
        <p:nvPicPr>
          <p:cNvPr id="6" name="Picture 5"/>
          <p:cNvPicPr>
            <a:picLocks noChangeAspect="1"/>
          </p:cNvPicPr>
          <p:nvPr/>
        </p:nvPicPr>
        <p:blipFill>
          <a:blip r:embed="rId1"/>
          <a:stretch>
            <a:fillRect/>
          </a:stretch>
        </p:blipFill>
        <p:spPr>
          <a:xfrm>
            <a:off x="268091" y="858715"/>
            <a:ext cx="8341176" cy="2189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25-3</a:t>
            </a:r>
            <a:r>
              <a:rPr lang="en-US" sz="2700" dirty="0">
                <a:solidFill>
                  <a:schemeClr val="bg1"/>
                </a:solidFill>
                <a:ea typeface="Calibri" panose="020F0502020204030204" pitchFamily="1" charset="0"/>
                <a:cs typeface="Calibri" panose="020F0502020204030204" pitchFamily="1" charset="0"/>
              </a:rPr>
              <a:t> Capacitors in Parallel and in Series</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69" y="1711818"/>
            <a:ext cx="4214803" cy="494979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25.06 </a:t>
            </a:r>
            <a:r>
              <a:rPr lang="en-US" sz="2200" dirty="0"/>
              <a:t>Sketch schematic diagrams for a battery and (a) three capacitors in parallel and (</a:t>
            </a:r>
            <a:r>
              <a:rPr lang="en-US" sz="2200" dirty="0" err="1"/>
              <a:t>b</a:t>
            </a:r>
            <a:r>
              <a:rPr lang="en-US" sz="2200" dirty="0"/>
              <a:t>) three capacitors in series.</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25.07 </a:t>
            </a:r>
            <a:r>
              <a:rPr lang="en-US" sz="2200" dirty="0"/>
              <a:t>Identify that capacitors in parallel have the same potential difference, which is the same value that their equivalent capacitor has.</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25.08</a:t>
            </a:r>
            <a:r>
              <a:rPr lang="en-US" sz="2200" dirty="0"/>
              <a:t> Calculate the equivalent of parallel capacitors. </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25.09</a:t>
            </a:r>
            <a:r>
              <a:rPr lang="en-US" sz="2200" dirty="0"/>
              <a:t> Identify that the total charge stored on parallel</a:t>
            </a:r>
            <a:endParaRPr lang="en-US" sz="2200" dirty="0"/>
          </a:p>
        </p:txBody>
      </p:sp>
      <p:sp>
        <p:nvSpPr>
          <p:cNvPr id="10244" name="Rectangle 3"/>
          <p:cNvSpPr>
            <a:spLocks noGrp="1" noChangeArrowheads="1"/>
          </p:cNvSpPr>
          <p:nvPr>
            <p:ph sz="half" idx="2"/>
          </p:nvPr>
        </p:nvSpPr>
        <p:spPr>
          <a:xfrm>
            <a:off x="4650518" y="1711818"/>
            <a:ext cx="4328109" cy="4761446"/>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dirty="0"/>
              <a:t>	capacitors the sum of the charges stored on the individual capacitors. </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25.10</a:t>
            </a:r>
            <a:r>
              <a:rPr lang="en-US" sz="2200" dirty="0"/>
              <a:t> Identify that capacitors in series have the same charge, which is the same value that their equivalent capacitor has.</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25.11</a:t>
            </a:r>
            <a:r>
              <a:rPr lang="en-US" sz="2200" dirty="0"/>
              <a:t> Calculate the equivalent of series capacitors. </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25.12</a:t>
            </a:r>
            <a:r>
              <a:rPr lang="en-US" sz="2200" dirty="0"/>
              <a:t> Identify that the potential applied to capacitors in series is equal to the sum of the potentials across the individual capacitors.</a:t>
            </a:r>
            <a:endParaRPr lang="en-US" sz="2200"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25-3</a:t>
            </a:r>
            <a:r>
              <a:rPr lang="en-US" sz="2700" dirty="0">
                <a:solidFill>
                  <a:schemeClr val="bg1"/>
                </a:solidFill>
                <a:ea typeface="Calibri" panose="020F0502020204030204" pitchFamily="1" charset="0"/>
                <a:cs typeface="Calibri" panose="020F0502020204030204" pitchFamily="1" charset="0"/>
              </a:rPr>
              <a:t> Capacitors in Parallel and in Series</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764881"/>
            <a:ext cx="4194038" cy="494979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25.13</a:t>
            </a:r>
            <a:r>
              <a:rPr lang="en-US" sz="2200" dirty="0"/>
              <a:t> For a circuit with a battery and some capacitors in parallel and some in series, simplify the circuit in steps by finding equivalent capacitors, until the charge and potential on the final equivalent capacitor can be determined, and then reverse the steps to find the charge and potential on the individual capacitors.</a:t>
            </a:r>
            <a:endParaRPr lang="en-US" sz="2200" dirty="0"/>
          </a:p>
        </p:txBody>
      </p:sp>
      <p:sp>
        <p:nvSpPr>
          <p:cNvPr id="10244" name="Rectangle 3"/>
          <p:cNvSpPr>
            <a:spLocks noGrp="1" noChangeArrowheads="1"/>
          </p:cNvSpPr>
          <p:nvPr>
            <p:ph sz="half" idx="2"/>
          </p:nvPr>
        </p:nvSpPr>
        <p:spPr>
          <a:xfrm>
            <a:off x="4650518" y="1764881"/>
            <a:ext cx="4257508" cy="453195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25.14 </a:t>
            </a:r>
            <a:r>
              <a:rPr lang="en-US" sz="2200" dirty="0"/>
              <a:t>For a circuit with a battery, an open switch, and one or more uncharged capacitors, determine the amount of charge that moves through a point in the circuit when the switch is closed.</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25.15 </a:t>
            </a:r>
            <a:r>
              <a:rPr lang="en-US" sz="2200" dirty="0"/>
              <a:t>When a charged capacitor is connected in parallel to one or more uncharged capacitors, determine the charge and potential difference on each capacitor when equilibrium is reached.</a:t>
            </a:r>
            <a:endParaRPr lang="en-US" sz="2200" dirty="0"/>
          </a:p>
        </p:txBody>
      </p:sp>
      <p:sp>
        <p:nvSpPr>
          <p:cNvPr id="10245" name="Text Box 4"/>
          <p:cNvSpPr txBox="1">
            <a:spLocks noChangeArrowheads="1"/>
          </p:cNvSpPr>
          <p:nvPr/>
        </p:nvSpPr>
        <p:spPr bwMode="auto">
          <a:xfrm>
            <a:off x="414720" y="1194115"/>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 (Cont’d.)</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6323847" y="3025709"/>
            <a:ext cx="2776054" cy="2790453"/>
          </a:xfrm>
          <a:prstGeom prst="rect">
            <a:avLst/>
          </a:prstGeom>
        </p:spPr>
      </p:pic>
      <p:pic>
        <p:nvPicPr>
          <p:cNvPr id="13" name="Picture 12"/>
          <p:cNvPicPr>
            <a:picLocks noChangeAspect="1"/>
          </p:cNvPicPr>
          <p:nvPr/>
        </p:nvPicPr>
        <p:blipFill>
          <a:blip r:embed="rId2"/>
          <a:stretch>
            <a:fillRect/>
          </a:stretch>
        </p:blipFill>
        <p:spPr>
          <a:xfrm>
            <a:off x="277407" y="2712037"/>
            <a:ext cx="6150349" cy="2307781"/>
          </a:xfrm>
          <a:prstGeom prst="rect">
            <a:avLst/>
          </a:prstGeom>
        </p:spPr>
      </p:pic>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25-3</a:t>
            </a:r>
            <a:r>
              <a:rPr lang="en-US" sz="2700" dirty="0">
                <a:solidFill>
                  <a:schemeClr val="bg1"/>
                </a:solidFill>
                <a:ea typeface="Calibri" panose="020F0502020204030204" pitchFamily="1" charset="0"/>
                <a:cs typeface="Calibri" panose="020F0502020204030204" pitchFamily="1" charset="0"/>
              </a:rPr>
              <a:t> Capacitors in Parallel and in Series</a:t>
            </a:r>
            <a:endParaRPr lang="en-US" sz="2700" dirty="0">
              <a:solidFill>
                <a:schemeClr val="bg1"/>
              </a:solidFill>
              <a:ea typeface="Calibri" panose="020F0502020204030204" pitchFamily="1" charset="0"/>
              <a:cs typeface="Calibri" panose="020F0502020204030204" pitchFamily="1" charset="0"/>
            </a:endParaRPr>
          </a:p>
        </p:txBody>
      </p:sp>
      <p:sp>
        <p:nvSpPr>
          <p:cNvPr id="9" name="Text Box 4"/>
          <p:cNvSpPr txBox="1">
            <a:spLocks noChangeArrowheads="1"/>
          </p:cNvSpPr>
          <p:nvPr/>
        </p:nvSpPr>
        <p:spPr bwMode="auto">
          <a:xfrm>
            <a:off x="277408" y="1297081"/>
            <a:ext cx="7789565"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Capacitors in Parallel</a:t>
            </a:r>
            <a:endParaRPr lang="en-US" sz="2900" b="1" dirty="0">
              <a:solidFill>
                <a:srgbClr val="34566E"/>
              </a:solidFill>
            </a:endParaRPr>
          </a:p>
        </p:txBody>
      </p:sp>
      <p:pic>
        <p:nvPicPr>
          <p:cNvPr id="10" name="Picture 9"/>
          <p:cNvPicPr>
            <a:picLocks noChangeAspect="1"/>
          </p:cNvPicPr>
          <p:nvPr/>
        </p:nvPicPr>
        <p:blipFill>
          <a:blip r:embed="rId3"/>
          <a:stretch>
            <a:fillRect/>
          </a:stretch>
        </p:blipFill>
        <p:spPr>
          <a:xfrm>
            <a:off x="1063028" y="1771650"/>
            <a:ext cx="5669280" cy="883920"/>
          </a:xfrm>
          <a:prstGeom prst="rect">
            <a:avLst/>
          </a:prstGeom>
        </p:spPr>
      </p:pic>
      <p:pic>
        <p:nvPicPr>
          <p:cNvPr id="11" name="Picture 10"/>
          <p:cNvPicPr>
            <a:picLocks noChangeAspect="1"/>
          </p:cNvPicPr>
          <p:nvPr/>
        </p:nvPicPr>
        <p:blipFill>
          <a:blip r:embed="rId4"/>
          <a:stretch>
            <a:fillRect/>
          </a:stretch>
        </p:blipFill>
        <p:spPr>
          <a:xfrm>
            <a:off x="1097356" y="5765755"/>
            <a:ext cx="5659120" cy="751840"/>
          </a:xfrm>
          <a:prstGeom prst="rect">
            <a:avLst/>
          </a:prstGeom>
        </p:spPr>
      </p:pic>
      <p:pic>
        <p:nvPicPr>
          <p:cNvPr id="12" name="Picture 11"/>
          <p:cNvPicPr>
            <a:picLocks noChangeAspect="1"/>
          </p:cNvPicPr>
          <p:nvPr/>
        </p:nvPicPr>
        <p:blipFill>
          <a:blip r:embed="rId5"/>
          <a:stretch>
            <a:fillRect/>
          </a:stretch>
        </p:blipFill>
        <p:spPr>
          <a:xfrm>
            <a:off x="1942851" y="5019819"/>
            <a:ext cx="3644445" cy="711111"/>
          </a:xfrm>
          <a:prstGeom prst="rect">
            <a:avLst/>
          </a:prstGeom>
        </p:spPr>
      </p:pic>
      <p:sp>
        <p:nvSpPr>
          <p:cNvPr id="14" name="Footer Placeholder 13"/>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25-3</a:t>
            </a:r>
            <a:r>
              <a:rPr lang="en-US" sz="2700" dirty="0">
                <a:solidFill>
                  <a:schemeClr val="bg1"/>
                </a:solidFill>
                <a:ea typeface="Calibri" panose="020F0502020204030204" pitchFamily="1" charset="0"/>
                <a:cs typeface="Calibri" panose="020F0502020204030204" pitchFamily="1" charset="0"/>
              </a:rPr>
              <a:t> Capacitors in Parallel and in Series</a:t>
            </a:r>
            <a:endParaRPr lang="en-US" sz="2700" dirty="0">
              <a:solidFill>
                <a:schemeClr val="bg1"/>
              </a:solidFill>
              <a:ea typeface="Calibri" panose="020F0502020204030204" pitchFamily="1" charset="0"/>
              <a:cs typeface="Calibri" panose="020F0502020204030204" pitchFamily="1" charset="0"/>
            </a:endParaRPr>
          </a:p>
        </p:txBody>
      </p:sp>
      <p:sp>
        <p:nvSpPr>
          <p:cNvPr id="9" name="Text Box 4"/>
          <p:cNvSpPr txBox="1">
            <a:spLocks noChangeArrowheads="1"/>
          </p:cNvSpPr>
          <p:nvPr/>
        </p:nvSpPr>
        <p:spPr bwMode="auto">
          <a:xfrm>
            <a:off x="277408" y="1297081"/>
            <a:ext cx="8294400"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Capacitors in Series</a:t>
            </a:r>
            <a:endParaRPr lang="en-US" sz="2900" b="1" dirty="0">
              <a:solidFill>
                <a:srgbClr val="34566E"/>
              </a:solidFill>
            </a:endParaRPr>
          </a:p>
        </p:txBody>
      </p:sp>
      <p:pic>
        <p:nvPicPr>
          <p:cNvPr id="13" name="Picture 12"/>
          <p:cNvPicPr>
            <a:picLocks noChangeAspect="1"/>
          </p:cNvPicPr>
          <p:nvPr/>
        </p:nvPicPr>
        <p:blipFill>
          <a:blip r:embed="rId1"/>
          <a:stretch>
            <a:fillRect/>
          </a:stretch>
        </p:blipFill>
        <p:spPr>
          <a:xfrm>
            <a:off x="6547207" y="2589404"/>
            <a:ext cx="2482074" cy="3425264"/>
          </a:xfrm>
          <a:prstGeom prst="rect">
            <a:avLst/>
          </a:prstGeom>
        </p:spPr>
      </p:pic>
      <p:pic>
        <p:nvPicPr>
          <p:cNvPr id="14" name="Picture 13"/>
          <p:cNvPicPr>
            <a:picLocks noChangeAspect="1"/>
          </p:cNvPicPr>
          <p:nvPr/>
        </p:nvPicPr>
        <p:blipFill>
          <a:blip r:embed="rId2">
            <a:clrChange>
              <a:clrFrom>
                <a:srgbClr val="FFFFFF"/>
              </a:clrFrom>
              <a:clrTo>
                <a:srgbClr val="FFFFFF">
                  <a:alpha val="0"/>
                </a:srgbClr>
              </a:clrTo>
            </a:clrChange>
          </a:blip>
          <a:stretch>
            <a:fillRect/>
          </a:stretch>
        </p:blipFill>
        <p:spPr>
          <a:xfrm>
            <a:off x="1507406" y="1750195"/>
            <a:ext cx="5699760" cy="873760"/>
          </a:xfrm>
          <a:prstGeom prst="rect">
            <a:avLst/>
          </a:prstGeom>
        </p:spPr>
      </p:pic>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898834" y="5710984"/>
            <a:ext cx="5699760" cy="873760"/>
          </a:xfrm>
          <a:prstGeom prst="rect">
            <a:avLst/>
          </a:prstGeom>
        </p:spPr>
      </p:pic>
      <p:pic>
        <p:nvPicPr>
          <p:cNvPr id="16" name="Picture 15"/>
          <p:cNvPicPr>
            <a:picLocks noChangeAspect="1"/>
          </p:cNvPicPr>
          <p:nvPr/>
        </p:nvPicPr>
        <p:blipFill>
          <a:blip r:embed="rId4"/>
          <a:stretch>
            <a:fillRect/>
          </a:stretch>
        </p:blipFill>
        <p:spPr>
          <a:xfrm>
            <a:off x="1563971" y="2768396"/>
            <a:ext cx="4360183" cy="2565366"/>
          </a:xfrm>
          <a:prstGeom prst="rect">
            <a:avLst/>
          </a:prstGeom>
        </p:spPr>
      </p:pic>
      <p:pic>
        <p:nvPicPr>
          <p:cNvPr id="17" name="Picture 16"/>
          <p:cNvPicPr>
            <a:picLocks noChangeAspect="1"/>
          </p:cNvPicPr>
          <p:nvPr/>
        </p:nvPicPr>
        <p:blipFill>
          <a:blip r:embed="rId5"/>
          <a:stretch>
            <a:fillRect/>
          </a:stretch>
        </p:blipFill>
        <p:spPr>
          <a:xfrm>
            <a:off x="2040564" y="5097865"/>
            <a:ext cx="4203175" cy="673016"/>
          </a:xfrm>
          <a:prstGeom prst="rect">
            <a:avLst/>
          </a:prstGeom>
        </p:spPr>
      </p:pic>
      <p:sp>
        <p:nvSpPr>
          <p:cNvPr id="10" name="Footer Placeholder 9"/>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a:t>
            </a:r>
            <a:r>
              <a:rPr lang="en-US" sz="2700" dirty="0">
                <a:solidFill>
                  <a:schemeClr val="bg1"/>
                </a:solidFill>
                <a:ea typeface="Calibri" panose="020F0502020204030204" pitchFamily="1" charset="0"/>
                <a:cs typeface="Calibri" panose="020F0502020204030204" pitchFamily="1" charset="0"/>
              </a:rPr>
              <a:t>  Summary</a:t>
            </a:r>
            <a:endParaRPr lang="en-US" sz="2700" dirty="0">
              <a:solidFill>
                <a:schemeClr val="bg1"/>
              </a:solidFill>
              <a:ea typeface="Calibri" panose="020F0502020204030204" pitchFamily="1" charset="0"/>
              <a:cs typeface="Calibri" panose="020F0502020204030204" pitchFamily="1" charset="0"/>
            </a:endParaRPr>
          </a:p>
        </p:txBody>
      </p:sp>
      <p:sp>
        <p:nvSpPr>
          <p:cNvPr id="10" name="Rectangle 9"/>
          <p:cNvSpPr/>
          <p:nvPr/>
        </p:nvSpPr>
        <p:spPr>
          <a:xfrm>
            <a:off x="456480" y="1305115"/>
            <a:ext cx="4023265" cy="1785104"/>
          </a:xfrm>
          <a:prstGeom prst="rect">
            <a:avLst/>
          </a:prstGeom>
        </p:spPr>
        <p:txBody>
          <a:bodyPr wrap="square">
            <a:spAutoFit/>
          </a:bodyPr>
          <a:lstStyle/>
          <a:p>
            <a:r>
              <a:rPr lang="en-US" sz="2000" b="1" dirty="0"/>
              <a:t>Capacitor and Capacitance</a:t>
            </a:r>
            <a:endParaRPr lang="en-US" sz="2000" b="1" dirty="0"/>
          </a:p>
          <a:p>
            <a:pPr marL="182880" indent="-182880">
              <a:buFont typeface="Arial" panose="020B0604020202020204"/>
              <a:buChar char="•"/>
            </a:pPr>
            <a:r>
              <a:rPr lang="en-US" dirty="0"/>
              <a:t>The capacitance of a capacitor is defined as:</a:t>
            </a:r>
            <a:endParaRPr lang="en-US" i="1" dirty="0"/>
          </a:p>
          <a:p>
            <a:pPr marL="182880" indent="-182880">
              <a:buFont typeface="Arial" panose="020B0604020202020204"/>
              <a:buChar char="•"/>
            </a:pPr>
            <a:endParaRPr lang="en-US" dirty="0"/>
          </a:p>
          <a:p>
            <a:pPr marL="182880" indent="-182880"/>
            <a:endParaRPr lang="en-US" dirty="0"/>
          </a:p>
          <a:p>
            <a:pPr marL="182880" indent="-182880">
              <a:buFont typeface="Arial" panose="020B0604020202020204"/>
              <a:buChar char="•"/>
            </a:pPr>
            <a:endParaRPr lang="en-US" dirty="0"/>
          </a:p>
        </p:txBody>
      </p:sp>
      <p:sp>
        <p:nvSpPr>
          <p:cNvPr id="28" name="Rectangle 27"/>
          <p:cNvSpPr/>
          <p:nvPr/>
        </p:nvSpPr>
        <p:spPr>
          <a:xfrm>
            <a:off x="401150" y="2817535"/>
            <a:ext cx="4078595" cy="3447098"/>
          </a:xfrm>
          <a:prstGeom prst="rect">
            <a:avLst/>
          </a:prstGeom>
        </p:spPr>
        <p:txBody>
          <a:bodyPr wrap="square">
            <a:spAutoFit/>
          </a:bodyPr>
          <a:lstStyle/>
          <a:p>
            <a:r>
              <a:rPr lang="en-US" sz="2000" b="1" dirty="0"/>
              <a:t>Determining Capacitance</a:t>
            </a:r>
            <a:endParaRPr lang="en-US" sz="2000" b="1" dirty="0"/>
          </a:p>
          <a:p>
            <a:pPr marL="182880" indent="-182880">
              <a:buFont typeface="Arial" panose="020B0604020202020204"/>
              <a:buChar char="•"/>
            </a:pPr>
            <a:r>
              <a:rPr lang="en-US" dirty="0"/>
              <a:t>Parallel-plate capacitor:</a:t>
            </a:r>
            <a:endParaRPr lang="en-US" dirty="0"/>
          </a:p>
          <a:p>
            <a:pPr marL="182880" indent="-182880">
              <a:buFont typeface="Arial" panose="020B0604020202020204"/>
              <a:buChar char="•"/>
            </a:pPr>
            <a:endParaRPr lang="en-US" i="1" dirty="0"/>
          </a:p>
          <a:p>
            <a:pPr marL="182880" indent="-182880">
              <a:buFont typeface="Arial" panose="020B0604020202020204"/>
              <a:buChar char="•"/>
            </a:pPr>
            <a:endParaRPr lang="en-US" i="1" dirty="0"/>
          </a:p>
          <a:p>
            <a:pPr marL="182880" indent="-182880">
              <a:buFont typeface="Arial" panose="020B0604020202020204"/>
              <a:buChar char="•"/>
            </a:pPr>
            <a:r>
              <a:rPr lang="en-US" dirty="0"/>
              <a:t>Cylindrical Capacitor:</a:t>
            </a:r>
            <a:endParaRPr lang="en-US" dirty="0"/>
          </a:p>
          <a:p>
            <a:pPr marL="182880" indent="-182880">
              <a:buFont typeface="Arial" panose="020B0604020202020204"/>
              <a:buChar char="•"/>
            </a:pPr>
            <a:endParaRPr lang="en-US" dirty="0"/>
          </a:p>
          <a:p>
            <a:br>
              <a:rPr lang="en-US" dirty="0"/>
            </a:br>
            <a:endParaRPr lang="en-US" dirty="0"/>
          </a:p>
          <a:p>
            <a:pPr marL="182880" indent="-182880">
              <a:buFont typeface="Arial" panose="020B0604020202020204"/>
              <a:buChar char="•"/>
            </a:pPr>
            <a:r>
              <a:rPr lang="en-US" dirty="0"/>
              <a:t>Spherical Capacitor:</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r>
              <a:rPr lang="en-US" dirty="0"/>
              <a:t>Isolated sphere:</a:t>
            </a:r>
            <a:endParaRPr lang="en-US" dirty="0"/>
          </a:p>
        </p:txBody>
      </p:sp>
      <p:sp>
        <p:nvSpPr>
          <p:cNvPr id="14" name="TextBox 13"/>
          <p:cNvSpPr txBox="1"/>
          <p:nvPr/>
        </p:nvSpPr>
        <p:spPr>
          <a:xfrm>
            <a:off x="3316140" y="2338296"/>
            <a:ext cx="971540" cy="338554"/>
          </a:xfrm>
          <a:prstGeom prst="rect">
            <a:avLst/>
          </a:prstGeom>
          <a:noFill/>
        </p:spPr>
        <p:txBody>
          <a:bodyPr wrap="none" rtlCol="0">
            <a:spAutoFit/>
          </a:bodyPr>
          <a:lstStyle/>
          <a:p>
            <a:r>
              <a:rPr lang="en-US" sz="1600" b="1" dirty="0"/>
              <a:t>Eq. 25-1</a:t>
            </a:r>
            <a:endParaRPr lang="en-US" sz="1600" b="1" dirty="0"/>
          </a:p>
        </p:txBody>
      </p:sp>
      <p:sp>
        <p:nvSpPr>
          <p:cNvPr id="17" name="TextBox 16"/>
          <p:cNvSpPr txBox="1"/>
          <p:nvPr/>
        </p:nvSpPr>
        <p:spPr>
          <a:xfrm>
            <a:off x="3364371" y="3481844"/>
            <a:ext cx="971540" cy="338554"/>
          </a:xfrm>
          <a:prstGeom prst="rect">
            <a:avLst/>
          </a:prstGeom>
          <a:noFill/>
        </p:spPr>
        <p:txBody>
          <a:bodyPr wrap="none" rtlCol="0">
            <a:spAutoFit/>
          </a:bodyPr>
          <a:lstStyle/>
          <a:p>
            <a:r>
              <a:rPr lang="en-US" sz="1600" b="1" dirty="0"/>
              <a:t>Eq. 25-9</a:t>
            </a:r>
            <a:endParaRPr lang="en-US" sz="1600" b="1" dirty="0"/>
          </a:p>
        </p:txBody>
      </p:sp>
      <p:sp>
        <p:nvSpPr>
          <p:cNvPr id="29" name="TextBox 28"/>
          <p:cNvSpPr txBox="1"/>
          <p:nvPr/>
        </p:nvSpPr>
        <p:spPr>
          <a:xfrm>
            <a:off x="3387373" y="4423968"/>
            <a:ext cx="1085654" cy="338554"/>
          </a:xfrm>
          <a:prstGeom prst="rect">
            <a:avLst/>
          </a:prstGeom>
          <a:noFill/>
        </p:spPr>
        <p:txBody>
          <a:bodyPr wrap="none" rtlCol="0">
            <a:spAutoFit/>
          </a:bodyPr>
          <a:lstStyle/>
          <a:p>
            <a:r>
              <a:rPr lang="en-US" sz="1600" b="1" dirty="0"/>
              <a:t>Eq. 25-14</a:t>
            </a:r>
            <a:endParaRPr lang="en-US" sz="1600" b="1" dirty="0"/>
          </a:p>
        </p:txBody>
      </p:sp>
      <p:sp>
        <p:nvSpPr>
          <p:cNvPr id="37" name="Rectangle 36"/>
          <p:cNvSpPr/>
          <p:nvPr/>
        </p:nvSpPr>
        <p:spPr>
          <a:xfrm>
            <a:off x="4750964" y="1343781"/>
            <a:ext cx="4023265" cy="2062103"/>
          </a:xfrm>
          <a:prstGeom prst="rect">
            <a:avLst/>
          </a:prstGeom>
        </p:spPr>
        <p:txBody>
          <a:bodyPr wrap="square">
            <a:spAutoFit/>
          </a:bodyPr>
          <a:lstStyle/>
          <a:p>
            <a:r>
              <a:rPr lang="en-US" sz="2000" b="1" dirty="0"/>
              <a:t>Capacitor in parallel and series</a:t>
            </a:r>
            <a:endParaRPr lang="en-US" sz="2000" b="1" dirty="0"/>
          </a:p>
          <a:p>
            <a:pPr marL="182880" indent="-182880">
              <a:buFont typeface="Arial" panose="020B0604020202020204"/>
              <a:buChar char="•"/>
            </a:pPr>
            <a:r>
              <a:rPr lang="en-US" dirty="0"/>
              <a:t>In parallel:</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r>
              <a:rPr lang="en-US" dirty="0"/>
              <a:t>In series</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38" name="TextBox 37"/>
          <p:cNvSpPr txBox="1"/>
          <p:nvPr/>
        </p:nvSpPr>
        <p:spPr>
          <a:xfrm>
            <a:off x="7626701" y="2069184"/>
            <a:ext cx="1085654" cy="338554"/>
          </a:xfrm>
          <a:prstGeom prst="rect">
            <a:avLst/>
          </a:prstGeom>
          <a:noFill/>
        </p:spPr>
        <p:txBody>
          <a:bodyPr wrap="none" rtlCol="0">
            <a:spAutoFit/>
          </a:bodyPr>
          <a:lstStyle/>
          <a:p>
            <a:r>
              <a:rPr lang="en-US" sz="1600" b="1" dirty="0"/>
              <a:t>Eq. 25-19</a:t>
            </a:r>
            <a:endParaRPr lang="en-US" sz="1600" b="1" dirty="0"/>
          </a:p>
        </p:txBody>
      </p:sp>
      <p:pic>
        <p:nvPicPr>
          <p:cNvPr id="23" name="Picture 22"/>
          <p:cNvPicPr>
            <a:picLocks noChangeAspect="1"/>
          </p:cNvPicPr>
          <p:nvPr/>
        </p:nvPicPr>
        <p:blipFill>
          <a:blip r:embed="rId1"/>
          <a:stretch>
            <a:fillRect/>
          </a:stretch>
        </p:blipFill>
        <p:spPr>
          <a:xfrm>
            <a:off x="1656978" y="2304772"/>
            <a:ext cx="800000" cy="406349"/>
          </a:xfrm>
          <a:prstGeom prst="rect">
            <a:avLst/>
          </a:prstGeom>
        </p:spPr>
      </p:pic>
      <p:pic>
        <p:nvPicPr>
          <p:cNvPr id="25" name="Picture 24"/>
          <p:cNvPicPr>
            <a:picLocks noChangeAspect="1"/>
          </p:cNvPicPr>
          <p:nvPr/>
        </p:nvPicPr>
        <p:blipFill>
          <a:blip r:embed="rId2"/>
          <a:stretch>
            <a:fillRect/>
          </a:stretch>
        </p:blipFill>
        <p:spPr>
          <a:xfrm>
            <a:off x="1656978" y="3456795"/>
            <a:ext cx="1003175" cy="533333"/>
          </a:xfrm>
          <a:prstGeom prst="rect">
            <a:avLst/>
          </a:prstGeom>
        </p:spPr>
      </p:pic>
      <p:pic>
        <p:nvPicPr>
          <p:cNvPr id="26" name="Picture 25"/>
          <p:cNvPicPr>
            <a:picLocks noChangeAspect="1"/>
          </p:cNvPicPr>
          <p:nvPr/>
        </p:nvPicPr>
        <p:blipFill>
          <a:blip r:embed="rId3"/>
          <a:stretch>
            <a:fillRect/>
          </a:stretch>
        </p:blipFill>
        <p:spPr>
          <a:xfrm>
            <a:off x="1514148" y="4326579"/>
            <a:ext cx="1625397" cy="533333"/>
          </a:xfrm>
          <a:prstGeom prst="rect">
            <a:avLst/>
          </a:prstGeom>
        </p:spPr>
      </p:pic>
      <p:pic>
        <p:nvPicPr>
          <p:cNvPr id="27" name="Picture 26"/>
          <p:cNvPicPr>
            <a:picLocks noChangeAspect="1"/>
          </p:cNvPicPr>
          <p:nvPr/>
        </p:nvPicPr>
        <p:blipFill>
          <a:blip r:embed="rId4"/>
          <a:stretch>
            <a:fillRect/>
          </a:stretch>
        </p:blipFill>
        <p:spPr>
          <a:xfrm>
            <a:off x="1514148" y="5379300"/>
            <a:ext cx="1625397" cy="533333"/>
          </a:xfrm>
          <a:prstGeom prst="rect">
            <a:avLst/>
          </a:prstGeom>
        </p:spPr>
      </p:pic>
      <p:sp>
        <p:nvSpPr>
          <p:cNvPr id="30" name="TextBox 29"/>
          <p:cNvSpPr txBox="1"/>
          <p:nvPr/>
        </p:nvSpPr>
        <p:spPr>
          <a:xfrm>
            <a:off x="3394091" y="5460089"/>
            <a:ext cx="1085654" cy="338554"/>
          </a:xfrm>
          <a:prstGeom prst="rect">
            <a:avLst/>
          </a:prstGeom>
          <a:noFill/>
        </p:spPr>
        <p:txBody>
          <a:bodyPr wrap="none" rtlCol="0">
            <a:spAutoFit/>
          </a:bodyPr>
          <a:lstStyle/>
          <a:p>
            <a:r>
              <a:rPr lang="en-US" sz="1600" b="1" dirty="0"/>
              <a:t>Eq. 25-17</a:t>
            </a:r>
            <a:endParaRPr lang="en-US" sz="1600" b="1" dirty="0"/>
          </a:p>
        </p:txBody>
      </p:sp>
      <p:pic>
        <p:nvPicPr>
          <p:cNvPr id="31" name="Picture 30"/>
          <p:cNvPicPr>
            <a:picLocks noChangeAspect="1"/>
          </p:cNvPicPr>
          <p:nvPr/>
        </p:nvPicPr>
        <p:blipFill>
          <a:blip r:embed="rId5"/>
          <a:stretch>
            <a:fillRect/>
          </a:stretch>
        </p:blipFill>
        <p:spPr>
          <a:xfrm>
            <a:off x="1656978" y="6286079"/>
            <a:ext cx="1142857" cy="317460"/>
          </a:xfrm>
          <a:prstGeom prst="rect">
            <a:avLst/>
          </a:prstGeom>
        </p:spPr>
      </p:pic>
      <p:sp>
        <p:nvSpPr>
          <p:cNvPr id="32" name="TextBox 31"/>
          <p:cNvSpPr txBox="1"/>
          <p:nvPr/>
        </p:nvSpPr>
        <p:spPr>
          <a:xfrm>
            <a:off x="3394091" y="6255249"/>
            <a:ext cx="1085654" cy="338554"/>
          </a:xfrm>
          <a:prstGeom prst="rect">
            <a:avLst/>
          </a:prstGeom>
          <a:noFill/>
        </p:spPr>
        <p:txBody>
          <a:bodyPr wrap="none" rtlCol="0">
            <a:spAutoFit/>
          </a:bodyPr>
          <a:lstStyle/>
          <a:p>
            <a:r>
              <a:rPr lang="en-US" sz="1600" b="1" dirty="0"/>
              <a:t>Eq. 25-18</a:t>
            </a:r>
            <a:endParaRPr lang="en-US" sz="1600" b="1" dirty="0"/>
          </a:p>
        </p:txBody>
      </p:sp>
      <p:pic>
        <p:nvPicPr>
          <p:cNvPr id="33" name="Picture 32"/>
          <p:cNvPicPr>
            <a:picLocks noChangeAspect="1"/>
          </p:cNvPicPr>
          <p:nvPr/>
        </p:nvPicPr>
        <p:blipFill>
          <a:blip r:embed="rId6"/>
          <a:stretch>
            <a:fillRect/>
          </a:stretch>
        </p:blipFill>
        <p:spPr>
          <a:xfrm>
            <a:off x="5556250" y="2035278"/>
            <a:ext cx="1079365" cy="495238"/>
          </a:xfrm>
          <a:prstGeom prst="rect">
            <a:avLst/>
          </a:prstGeom>
        </p:spPr>
      </p:pic>
      <p:pic>
        <p:nvPicPr>
          <p:cNvPr id="34" name="Picture 33"/>
          <p:cNvPicPr>
            <a:picLocks noChangeAspect="1"/>
          </p:cNvPicPr>
          <p:nvPr/>
        </p:nvPicPr>
        <p:blipFill>
          <a:blip r:embed="rId7"/>
          <a:stretch>
            <a:fillRect/>
          </a:stretch>
        </p:blipFill>
        <p:spPr>
          <a:xfrm>
            <a:off x="5649284" y="2883052"/>
            <a:ext cx="1079365" cy="495238"/>
          </a:xfrm>
          <a:prstGeom prst="rect">
            <a:avLst/>
          </a:prstGeom>
        </p:spPr>
      </p:pic>
      <p:sp>
        <p:nvSpPr>
          <p:cNvPr id="35" name="TextBox 34"/>
          <p:cNvSpPr txBox="1"/>
          <p:nvPr/>
        </p:nvSpPr>
        <p:spPr>
          <a:xfrm>
            <a:off x="7626701" y="2961394"/>
            <a:ext cx="1085654" cy="338554"/>
          </a:xfrm>
          <a:prstGeom prst="rect">
            <a:avLst/>
          </a:prstGeom>
          <a:noFill/>
        </p:spPr>
        <p:txBody>
          <a:bodyPr wrap="none" rtlCol="0">
            <a:spAutoFit/>
          </a:bodyPr>
          <a:lstStyle/>
          <a:p>
            <a:r>
              <a:rPr lang="en-US" sz="1600" b="1" dirty="0"/>
              <a:t>Eq. 25-20</a:t>
            </a:r>
            <a:endParaRPr lang="en-US" sz="1600" b="1" dirty="0"/>
          </a:p>
        </p:txBody>
      </p:sp>
      <p:sp>
        <p:nvSpPr>
          <p:cNvPr id="47" name="Rectangle 46"/>
          <p:cNvSpPr/>
          <p:nvPr/>
        </p:nvSpPr>
        <p:spPr>
          <a:xfrm>
            <a:off x="4767041" y="3688195"/>
            <a:ext cx="4023265" cy="2646878"/>
          </a:xfrm>
          <a:prstGeom prst="rect">
            <a:avLst/>
          </a:prstGeom>
        </p:spPr>
        <p:txBody>
          <a:bodyPr wrap="square">
            <a:spAutoFit/>
          </a:bodyPr>
          <a:lstStyle/>
          <a:p>
            <a:r>
              <a:rPr lang="en-US" sz="2000" b="1" dirty="0"/>
              <a:t>Potential Energy and Energy Density</a:t>
            </a:r>
            <a:endParaRPr lang="en-US" sz="2000" b="1" dirty="0"/>
          </a:p>
          <a:p>
            <a:pPr marL="182880" indent="-182880">
              <a:buFont typeface="Arial" panose="020B0604020202020204"/>
              <a:buChar char="•"/>
            </a:pPr>
            <a:r>
              <a:rPr lang="en-US" dirty="0"/>
              <a:t>Electric Potential Energy (U):</a:t>
            </a:r>
            <a:endParaRPr lang="en-US" dirty="0"/>
          </a:p>
          <a:p>
            <a:pPr marL="182880" indent="-182880">
              <a:buFont typeface="Arial" panose="020B0604020202020204"/>
              <a:buChar char="•"/>
            </a:pPr>
            <a:endParaRPr lang="en-US" dirty="0"/>
          </a:p>
          <a:p>
            <a:br>
              <a:rPr lang="en-US" dirty="0"/>
            </a:br>
            <a:endParaRPr lang="en-US" dirty="0"/>
          </a:p>
          <a:p>
            <a:pPr marL="182880" indent="-182880">
              <a:buFont typeface="Arial" panose="020B0604020202020204"/>
              <a:buChar char="•"/>
            </a:pPr>
            <a:r>
              <a:rPr lang="en-US" dirty="0"/>
              <a:t>Energy density (</a:t>
            </a:r>
            <a:r>
              <a:rPr lang="en-US" i="1" dirty="0" err="1"/>
              <a:t>u</a:t>
            </a:r>
            <a:r>
              <a:rPr lang="en-US" dirty="0"/>
              <a:t>)</a:t>
            </a:r>
            <a:endParaRPr lang="en-US" i="1"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pic>
        <p:nvPicPr>
          <p:cNvPr id="48" name="Picture 47"/>
          <p:cNvPicPr>
            <a:picLocks noChangeAspect="1"/>
          </p:cNvPicPr>
          <p:nvPr/>
        </p:nvPicPr>
        <p:blipFill>
          <a:blip r:embed="rId8"/>
          <a:stretch>
            <a:fillRect/>
          </a:stretch>
        </p:blipFill>
        <p:spPr>
          <a:xfrm>
            <a:off x="5555946" y="4597823"/>
            <a:ext cx="1473016" cy="596825"/>
          </a:xfrm>
          <a:prstGeom prst="rect">
            <a:avLst/>
          </a:prstGeom>
        </p:spPr>
      </p:pic>
      <p:sp>
        <p:nvSpPr>
          <p:cNvPr id="49" name="TextBox 48"/>
          <p:cNvSpPr txBox="1"/>
          <p:nvPr/>
        </p:nvSpPr>
        <p:spPr>
          <a:xfrm>
            <a:off x="7626701" y="4776933"/>
            <a:ext cx="1462059" cy="338554"/>
          </a:xfrm>
          <a:prstGeom prst="rect">
            <a:avLst/>
          </a:prstGeom>
          <a:noFill/>
        </p:spPr>
        <p:txBody>
          <a:bodyPr wrap="none" rtlCol="0">
            <a:spAutoFit/>
          </a:bodyPr>
          <a:lstStyle/>
          <a:p>
            <a:r>
              <a:rPr lang="en-US" sz="1600" b="1" dirty="0"/>
              <a:t>Eq. 25-21&amp;22</a:t>
            </a:r>
            <a:endParaRPr lang="en-US" sz="1600" b="1" dirty="0"/>
          </a:p>
        </p:txBody>
      </p:sp>
      <p:pic>
        <p:nvPicPr>
          <p:cNvPr id="50" name="Picture 49"/>
          <p:cNvPicPr>
            <a:picLocks noChangeAspect="1"/>
          </p:cNvPicPr>
          <p:nvPr/>
        </p:nvPicPr>
        <p:blipFill>
          <a:blip r:embed="rId9"/>
          <a:stretch>
            <a:fillRect/>
          </a:stretch>
        </p:blipFill>
        <p:spPr>
          <a:xfrm>
            <a:off x="5790866" y="5820884"/>
            <a:ext cx="1003175" cy="431746"/>
          </a:xfrm>
          <a:prstGeom prst="rect">
            <a:avLst/>
          </a:prstGeom>
        </p:spPr>
      </p:pic>
      <p:sp>
        <p:nvSpPr>
          <p:cNvPr id="51" name="TextBox 50"/>
          <p:cNvSpPr txBox="1"/>
          <p:nvPr/>
        </p:nvSpPr>
        <p:spPr>
          <a:xfrm>
            <a:off x="7704652" y="5867480"/>
            <a:ext cx="1085654" cy="338554"/>
          </a:xfrm>
          <a:prstGeom prst="rect">
            <a:avLst/>
          </a:prstGeom>
          <a:noFill/>
        </p:spPr>
        <p:txBody>
          <a:bodyPr wrap="none" rtlCol="0">
            <a:spAutoFit/>
          </a:bodyPr>
          <a:lstStyle/>
          <a:p>
            <a:r>
              <a:rPr lang="en-US" sz="1600" b="1" dirty="0"/>
              <a:t>Eq. 25-25</a:t>
            </a:r>
            <a:endParaRPr lang="en-US" sz="1600" b="1" dirty="0"/>
          </a:p>
        </p:txBody>
      </p:sp>
      <p:sp>
        <p:nvSpPr>
          <p:cNvPr id="36" name="Footer Placeholder 35"/>
          <p:cNvSpPr>
            <a:spLocks noGrp="1"/>
          </p:cNvSpPr>
          <p:nvPr>
            <p:ph type="ftr" idx="11"/>
          </p:nvPr>
        </p:nvSpPr>
        <p:spPr/>
        <p:txBody>
          <a:bodyPr/>
          <a:lstStyle/>
          <a:p>
            <a:r>
              <a:rPr lang="en-US" dirty="0"/>
              <a:t>© 2014 John Wiley &amp; Sons, Inc. All rights reserved.</a:t>
            </a:r>
            <a:endParaRPr 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a:t>
            </a:r>
            <a:r>
              <a:rPr lang="en-US" sz="2700" dirty="0">
                <a:solidFill>
                  <a:schemeClr val="bg1"/>
                </a:solidFill>
                <a:ea typeface="Calibri" panose="020F0502020204030204" pitchFamily="1" charset="0"/>
                <a:cs typeface="Calibri" panose="020F0502020204030204" pitchFamily="1" charset="0"/>
              </a:rPr>
              <a:t>  Summary</a:t>
            </a:r>
            <a:endParaRPr lang="en-US" sz="2700" dirty="0">
              <a:solidFill>
                <a:schemeClr val="bg1"/>
              </a:solidFill>
              <a:ea typeface="Calibri" panose="020F0502020204030204" pitchFamily="1" charset="0"/>
              <a:cs typeface="Calibri" panose="020F0502020204030204" pitchFamily="1" charset="0"/>
            </a:endParaRPr>
          </a:p>
        </p:txBody>
      </p:sp>
      <p:sp>
        <p:nvSpPr>
          <p:cNvPr id="10" name="Rectangle 9"/>
          <p:cNvSpPr/>
          <p:nvPr/>
        </p:nvSpPr>
        <p:spPr>
          <a:xfrm>
            <a:off x="456480" y="1496271"/>
            <a:ext cx="4023265" cy="2616101"/>
          </a:xfrm>
          <a:prstGeom prst="rect">
            <a:avLst/>
          </a:prstGeom>
        </p:spPr>
        <p:txBody>
          <a:bodyPr wrap="square">
            <a:spAutoFit/>
          </a:bodyPr>
          <a:lstStyle/>
          <a:p>
            <a:r>
              <a:rPr lang="en-US" sz="2000" b="1" dirty="0"/>
              <a:t>Capacitance with a Dielectric</a:t>
            </a:r>
            <a:endParaRPr lang="en-US" sz="2000" b="1" dirty="0"/>
          </a:p>
          <a:p>
            <a:pPr marL="182880" indent="-182880">
              <a:buFont typeface="Arial" panose="020B0604020202020204"/>
              <a:buChar char="•"/>
            </a:pPr>
            <a:r>
              <a:rPr lang="en-US" dirty="0"/>
              <a:t>If the space between the plates of a capacitor is completely filled with a dielectric material, the capacitance </a:t>
            </a:r>
            <a:r>
              <a:rPr lang="en-US" i="1" dirty="0"/>
              <a:t>C </a:t>
            </a:r>
            <a:r>
              <a:rPr lang="en-US" dirty="0"/>
              <a:t>is increased by a factor </a:t>
            </a:r>
            <a:r>
              <a:rPr lang="el-GR" i="1" dirty="0"/>
              <a:t>κ</a:t>
            </a:r>
            <a:r>
              <a:rPr lang="en-US" dirty="0"/>
              <a:t>, called the dielectric constant, which is characteristic of the material.</a:t>
            </a:r>
            <a:endParaRPr lang="en-US" dirty="0"/>
          </a:p>
          <a:p>
            <a:pPr marL="182880" indent="-182880"/>
            <a:endParaRPr lang="en-US" dirty="0"/>
          </a:p>
          <a:p>
            <a:pPr marL="182880" indent="-182880">
              <a:buFont typeface="Arial" panose="020B0604020202020204"/>
              <a:buChar char="•"/>
            </a:pPr>
            <a:endParaRPr lang="en-US" dirty="0"/>
          </a:p>
        </p:txBody>
      </p:sp>
      <p:sp>
        <p:nvSpPr>
          <p:cNvPr id="37" name="Rectangle 36"/>
          <p:cNvSpPr/>
          <p:nvPr/>
        </p:nvSpPr>
        <p:spPr>
          <a:xfrm>
            <a:off x="4750964" y="1500615"/>
            <a:ext cx="4023265" cy="1785104"/>
          </a:xfrm>
          <a:prstGeom prst="rect">
            <a:avLst/>
          </a:prstGeom>
        </p:spPr>
        <p:txBody>
          <a:bodyPr wrap="square">
            <a:spAutoFit/>
          </a:bodyPr>
          <a:lstStyle/>
          <a:p>
            <a:r>
              <a:rPr lang="en-US" sz="2000" b="1" dirty="0"/>
              <a:t>Gauss’ Law with a Dielectric</a:t>
            </a:r>
            <a:endParaRPr lang="en-US" sz="2000" b="1" dirty="0"/>
          </a:p>
          <a:p>
            <a:pPr marL="182880" indent="-182880">
              <a:buFont typeface="Arial" panose="020B0604020202020204"/>
              <a:buChar char="•"/>
            </a:pPr>
            <a:r>
              <a:rPr lang="en-US" dirty="0"/>
              <a:t>When a dielectric is present, Gauss’ law may be generalized to</a:t>
            </a: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a:p>
            <a:pPr marL="182880" indent="-182880">
              <a:buFont typeface="Arial" panose="020B0604020202020204"/>
              <a:buChar char="•"/>
            </a:pPr>
            <a:endParaRPr lang="en-US" dirty="0"/>
          </a:p>
        </p:txBody>
      </p:sp>
      <p:sp>
        <p:nvSpPr>
          <p:cNvPr id="38" name="TextBox 37"/>
          <p:cNvSpPr txBox="1"/>
          <p:nvPr/>
        </p:nvSpPr>
        <p:spPr>
          <a:xfrm>
            <a:off x="7626701" y="2582091"/>
            <a:ext cx="1085654" cy="338554"/>
          </a:xfrm>
          <a:prstGeom prst="rect">
            <a:avLst/>
          </a:prstGeom>
          <a:noFill/>
        </p:spPr>
        <p:txBody>
          <a:bodyPr wrap="none" rtlCol="0">
            <a:spAutoFit/>
          </a:bodyPr>
          <a:lstStyle/>
          <a:p>
            <a:r>
              <a:rPr lang="en-US" sz="1600" b="1" dirty="0"/>
              <a:t>Eq. 25-36</a:t>
            </a:r>
            <a:endParaRPr lang="en-US" sz="1600" b="1" dirty="0"/>
          </a:p>
        </p:txBody>
      </p:sp>
      <p:pic>
        <p:nvPicPr>
          <p:cNvPr id="36" name="Picture 35"/>
          <p:cNvPicPr>
            <a:picLocks noChangeAspect="1"/>
          </p:cNvPicPr>
          <p:nvPr/>
        </p:nvPicPr>
        <p:blipFill>
          <a:blip r:embed="rId1"/>
          <a:stretch>
            <a:fillRect/>
          </a:stretch>
        </p:blipFill>
        <p:spPr>
          <a:xfrm>
            <a:off x="5555946" y="2402012"/>
            <a:ext cx="1941587" cy="670476"/>
          </a:xfrm>
          <a:prstGeom prst="rect">
            <a:avLst/>
          </a:prstGeom>
        </p:spPr>
      </p:pic>
      <p:sp>
        <p:nvSpPr>
          <p:cNvPr id="7" name="Footer Placeholder 6"/>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25-1</a:t>
            </a:r>
            <a:r>
              <a:rPr lang="en-US" sz="2700" dirty="0">
                <a:solidFill>
                  <a:schemeClr val="bg1"/>
                </a:solidFill>
                <a:ea typeface="Calibri" panose="020F0502020204030204" pitchFamily="1" charset="0"/>
                <a:cs typeface="Calibri" panose="020F0502020204030204" pitchFamily="1" charset="0"/>
              </a:rPr>
              <a:t>  Capacitance</a:t>
            </a:r>
            <a:endParaRPr lang="en-US" sz="2700" dirty="0">
              <a:solidFill>
                <a:schemeClr val="bg1"/>
              </a:solidFill>
              <a:ea typeface="Calibri" panose="020F0502020204030204" pitchFamily="1" charset="0"/>
              <a:cs typeface="Calibri" panose="020F0502020204030204" pitchFamily="1" charset="0"/>
            </a:endParaRPr>
          </a:p>
        </p:txBody>
      </p:sp>
      <p:sp>
        <p:nvSpPr>
          <p:cNvPr id="10243" name="Rectangle 2"/>
          <p:cNvSpPr>
            <a:spLocks noGrp="1" noChangeArrowheads="1"/>
          </p:cNvSpPr>
          <p:nvPr>
            <p:ph sz="half" idx="1"/>
          </p:nvPr>
        </p:nvSpPr>
        <p:spPr>
          <a:xfrm>
            <a:off x="345070" y="1755913"/>
            <a:ext cx="4194038" cy="494979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25.01 </a:t>
            </a:r>
            <a:r>
              <a:rPr lang="en-US" sz="2200" dirty="0"/>
              <a:t>Sketch a schematic diagram of a circuit with a parallel-plate capacitor, a battery, and an open or closed switch. </a:t>
            </a:r>
            <a:endParaRPr lang="en-US" sz="2200" dirty="0"/>
          </a:p>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25.02 </a:t>
            </a:r>
            <a:r>
              <a:rPr lang="en-US" sz="2200" dirty="0"/>
              <a:t>In a circuit with a battery, an open switch, and an </a:t>
            </a:r>
            <a:br>
              <a:rPr lang="en-US" sz="2200" dirty="0"/>
            </a:br>
            <a:r>
              <a:rPr lang="en-US" sz="2200" dirty="0"/>
              <a:t>uncharged capacitor, explain what happens to the </a:t>
            </a:r>
            <a:br>
              <a:rPr lang="en-US" sz="2200" dirty="0"/>
            </a:br>
            <a:r>
              <a:rPr lang="en-US" sz="2200" dirty="0"/>
              <a:t>conduction electrons when </a:t>
            </a:r>
            <a:br>
              <a:rPr lang="en-US" sz="2200" dirty="0"/>
            </a:br>
            <a:r>
              <a:rPr lang="en-US" sz="2200" dirty="0"/>
              <a:t>the switch is closed.</a:t>
            </a:r>
            <a:endParaRPr lang="en-US" sz="2200" dirty="0"/>
          </a:p>
        </p:txBody>
      </p:sp>
      <p:sp>
        <p:nvSpPr>
          <p:cNvPr id="10244" name="Rectangle 3"/>
          <p:cNvSpPr>
            <a:spLocks noGrp="1" noChangeArrowheads="1"/>
          </p:cNvSpPr>
          <p:nvPr>
            <p:ph sz="half" idx="2"/>
          </p:nvPr>
        </p:nvSpPr>
        <p:spPr>
          <a:xfrm>
            <a:off x="4650518" y="1755913"/>
            <a:ext cx="4275190" cy="4531959"/>
          </a:xfrm>
        </p:spPr>
        <p:txBody>
          <a:bodyPr tIns="19267">
            <a:noAutofit/>
          </a:bodyPr>
          <a:lstStyle/>
          <a:p>
            <a:pPr marL="388620" indent="-294005">
              <a:buSzPct val="45000"/>
              <a:tabLst>
                <a:tab pos="388620" algn="l"/>
                <a:tab pos="490855" algn="l"/>
                <a:tab pos="905510" algn="l"/>
                <a:tab pos="1320165" algn="l"/>
                <a:tab pos="1734820" algn="l"/>
                <a:tab pos="2149475" algn="l"/>
                <a:tab pos="2564130" algn="l"/>
                <a:tab pos="2978785" algn="l"/>
                <a:tab pos="3394075" algn="l"/>
                <a:tab pos="3808730" algn="l"/>
                <a:tab pos="4223385" algn="l"/>
                <a:tab pos="4638040" algn="l"/>
                <a:tab pos="5052695" algn="l"/>
                <a:tab pos="5467350" algn="l"/>
                <a:tab pos="5882005" algn="l"/>
                <a:tab pos="6296660" algn="l"/>
                <a:tab pos="6711315" algn="l"/>
                <a:tab pos="7126605" algn="l"/>
                <a:tab pos="7541260" algn="l"/>
                <a:tab pos="7955915" algn="l"/>
                <a:tab pos="8370570" algn="l"/>
              </a:tabLst>
            </a:pPr>
            <a:r>
              <a:rPr lang="en-US" sz="2200" b="1" dirty="0"/>
              <a:t>25.03 </a:t>
            </a:r>
            <a:r>
              <a:rPr lang="en-US" sz="2200" dirty="0"/>
              <a:t>For a capacitor, apply the relationship between the magnitude of charge </a:t>
            </a:r>
            <a:r>
              <a:rPr lang="en-US" sz="2200" i="1" dirty="0" err="1"/>
              <a:t>q</a:t>
            </a:r>
            <a:r>
              <a:rPr lang="en-US" sz="2200" dirty="0"/>
              <a:t> on either plate (“the charge on the capacitor”), the potential difference V between the plates (“the potential across the capacitor”), and the capacitance C of the capacitor.</a:t>
            </a:r>
            <a:endParaRPr lang="en-US" sz="2200" i="1" dirty="0"/>
          </a:p>
        </p:txBody>
      </p:sp>
      <p:sp>
        <p:nvSpPr>
          <p:cNvPr id="10245" name="Text Box 4"/>
          <p:cNvSpPr txBox="1">
            <a:spLocks noChangeArrowheads="1"/>
          </p:cNvSpPr>
          <p:nvPr/>
        </p:nvSpPr>
        <p:spPr bwMode="auto">
          <a:xfrm>
            <a:off x="414720" y="1229391"/>
            <a:ext cx="8294400" cy="479571"/>
          </a:xfrm>
          <a:prstGeom prst="rect">
            <a:avLst/>
          </a:prstGeom>
          <a:noFill/>
          <a:ln w="9525">
            <a:noFill/>
            <a:round/>
          </a:ln>
        </p:spPr>
        <p:txBody>
          <a:bodyPr lIns="81639" tIns="60086" rIns="81639" bIns="40820"/>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Learning Objectives</a:t>
            </a:r>
            <a:endParaRPr lang="en-US" sz="2900" b="1" dirty="0">
              <a:solidFill>
                <a:srgbClr val="34566E"/>
              </a:solidFill>
            </a:endParaRPr>
          </a:p>
        </p:txBody>
      </p:sp>
      <p:sp>
        <p:nvSpPr>
          <p:cNvPr id="6" name="Footer Placeholder 5"/>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1"/>
          <a:stretch>
            <a:fillRect/>
          </a:stretch>
        </p:blipFill>
        <p:spPr>
          <a:xfrm>
            <a:off x="1348338" y="3008768"/>
            <a:ext cx="6447325" cy="2298011"/>
          </a:xfrm>
          <a:prstGeom prst="rect">
            <a:avLst/>
          </a:prstGeom>
        </p:spPr>
      </p:pic>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25-1</a:t>
            </a:r>
            <a:r>
              <a:rPr lang="en-US" sz="2700" dirty="0">
                <a:solidFill>
                  <a:schemeClr val="bg1"/>
                </a:solidFill>
                <a:ea typeface="Calibri" panose="020F0502020204030204" pitchFamily="1" charset="0"/>
                <a:cs typeface="Calibri" panose="020F0502020204030204" pitchFamily="1" charset="0"/>
              </a:rPr>
              <a:t>  Capacitance</a:t>
            </a:r>
            <a:endParaRPr lang="en-US" sz="2700" dirty="0">
              <a:solidFill>
                <a:schemeClr val="bg1"/>
              </a:solidFill>
              <a:ea typeface="Calibri" panose="020F0502020204030204" pitchFamily="1" charset="0"/>
              <a:cs typeface="Calibri" panose="020F0502020204030204" pitchFamily="1" charset="0"/>
            </a:endParaRPr>
          </a:p>
        </p:txBody>
      </p:sp>
      <p:sp>
        <p:nvSpPr>
          <p:cNvPr id="8" name="Rectangle 7"/>
          <p:cNvSpPr/>
          <p:nvPr/>
        </p:nvSpPr>
        <p:spPr>
          <a:xfrm>
            <a:off x="456480" y="1470765"/>
            <a:ext cx="8228161" cy="1477328"/>
          </a:xfrm>
          <a:prstGeom prst="rect">
            <a:avLst/>
          </a:prstGeom>
        </p:spPr>
        <p:txBody>
          <a:bodyPr wrap="square">
            <a:spAutoFit/>
          </a:bodyPr>
          <a:lstStyle/>
          <a:p>
            <a:r>
              <a:rPr lang="en-US" dirty="0"/>
              <a:t>A capacitor consists of two isolated conductors (the plates) with charges</a:t>
            </a:r>
            <a:r>
              <a:rPr lang="en-US" i="1" dirty="0"/>
              <a:t> +</a:t>
            </a:r>
            <a:r>
              <a:rPr lang="en-US" i="1" dirty="0" err="1"/>
              <a:t>q</a:t>
            </a:r>
            <a:r>
              <a:rPr lang="en-US" dirty="0"/>
              <a:t> and </a:t>
            </a:r>
            <a:r>
              <a:rPr lang="en-US" i="1" dirty="0"/>
              <a:t>-</a:t>
            </a:r>
            <a:r>
              <a:rPr lang="en-US" i="1" dirty="0" err="1"/>
              <a:t>q</a:t>
            </a:r>
            <a:r>
              <a:rPr lang="en-US" dirty="0"/>
              <a:t>. Its </a:t>
            </a:r>
            <a:r>
              <a:rPr lang="en-US" b="1" dirty="0"/>
              <a:t>capacitance </a:t>
            </a:r>
            <a:r>
              <a:rPr lang="en-US" i="1" dirty="0"/>
              <a:t>C </a:t>
            </a:r>
            <a:r>
              <a:rPr lang="en-US" dirty="0"/>
              <a:t>is defined from </a:t>
            </a:r>
            <a:endParaRPr lang="en-US" dirty="0"/>
          </a:p>
          <a:p>
            <a:endParaRPr lang="en-US" dirty="0"/>
          </a:p>
          <a:p>
            <a:endParaRPr lang="en-US" dirty="0"/>
          </a:p>
          <a:p>
            <a:r>
              <a:rPr lang="en-US" dirty="0"/>
              <a:t>where V is the potential difference between the plates.</a:t>
            </a:r>
            <a:endParaRPr lang="en-US" dirty="0"/>
          </a:p>
        </p:txBody>
      </p:sp>
      <p:pic>
        <p:nvPicPr>
          <p:cNvPr id="9" name="Picture 8"/>
          <p:cNvPicPr>
            <a:picLocks noChangeAspect="1"/>
          </p:cNvPicPr>
          <p:nvPr/>
        </p:nvPicPr>
        <p:blipFill>
          <a:blip r:embed="rId2"/>
          <a:stretch>
            <a:fillRect/>
          </a:stretch>
        </p:blipFill>
        <p:spPr>
          <a:xfrm>
            <a:off x="3513872" y="2181175"/>
            <a:ext cx="1892064" cy="330159"/>
          </a:xfrm>
          <a:prstGeom prst="rect">
            <a:avLst/>
          </a:prstGeom>
        </p:spPr>
      </p:pic>
      <p:sp>
        <p:nvSpPr>
          <p:cNvPr id="11" name="Rectangle 10"/>
          <p:cNvSpPr/>
          <p:nvPr/>
        </p:nvSpPr>
        <p:spPr>
          <a:xfrm>
            <a:off x="1120122" y="5332872"/>
            <a:ext cx="3342731" cy="1246495"/>
          </a:xfrm>
          <a:prstGeom prst="rect">
            <a:avLst/>
          </a:prstGeom>
        </p:spPr>
        <p:txBody>
          <a:bodyPr wrap="square">
            <a:spAutoFit/>
          </a:bodyPr>
          <a:lstStyle/>
          <a:p>
            <a:r>
              <a:rPr lang="en-US" sz="1500" dirty="0"/>
              <a:t>A parallel-plate capacitor, made up of two plates of area A separated by a distance </a:t>
            </a:r>
            <a:r>
              <a:rPr lang="en-US" sz="1500" i="1" dirty="0" err="1"/>
              <a:t>d</a:t>
            </a:r>
            <a:r>
              <a:rPr lang="en-US" sz="1500" dirty="0"/>
              <a:t>. The charges on the facing plate surfaces have the same magnitude </a:t>
            </a:r>
            <a:r>
              <a:rPr lang="en-US" sz="1500" i="1" dirty="0" err="1"/>
              <a:t>q</a:t>
            </a:r>
            <a:r>
              <a:rPr lang="en-US" sz="1500" dirty="0"/>
              <a:t> but opposite signs</a:t>
            </a:r>
            <a:endParaRPr lang="en-US" sz="1500" dirty="0"/>
          </a:p>
        </p:txBody>
      </p:sp>
      <p:sp>
        <p:nvSpPr>
          <p:cNvPr id="12" name="Rectangle 11"/>
          <p:cNvSpPr/>
          <p:nvPr/>
        </p:nvSpPr>
        <p:spPr>
          <a:xfrm>
            <a:off x="4669464" y="5332872"/>
            <a:ext cx="4256243" cy="1246495"/>
          </a:xfrm>
          <a:prstGeom prst="rect">
            <a:avLst/>
          </a:prstGeom>
        </p:spPr>
        <p:txBody>
          <a:bodyPr wrap="square">
            <a:spAutoFit/>
          </a:bodyPr>
          <a:lstStyle/>
          <a:p>
            <a:r>
              <a:rPr lang="en-US" sz="1500" dirty="0"/>
              <a:t> As the field lines show, the electric field due to the charged plates is uniform in the central region between the plates. The field is not uniform at the edges of the plates, as indicated by the “fringing” of the field lines there.</a:t>
            </a:r>
            <a:endParaRPr lang="en-US" sz="1500" dirty="0"/>
          </a:p>
        </p:txBody>
      </p:sp>
      <p:sp>
        <p:nvSpPr>
          <p:cNvPr id="10" name="Footer Placeholder 9"/>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1" y="273629"/>
            <a:ext cx="8228160" cy="888574"/>
          </a:xfrm>
        </p:spPr>
        <p:txBody>
          <a:bodyPr tIns="25471"/>
          <a:lstStyle/>
          <a:p>
            <a:pP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700" b="1" dirty="0">
                <a:solidFill>
                  <a:schemeClr val="bg1"/>
                </a:solidFill>
                <a:ea typeface="Calibri" panose="020F0502020204030204" pitchFamily="1" charset="0"/>
                <a:cs typeface="Calibri" panose="020F0502020204030204" pitchFamily="1" charset="0"/>
              </a:rPr>
              <a:t>25-1</a:t>
            </a:r>
            <a:r>
              <a:rPr lang="en-US" sz="2700" dirty="0">
                <a:solidFill>
                  <a:schemeClr val="bg1"/>
                </a:solidFill>
                <a:ea typeface="Calibri" panose="020F0502020204030204" pitchFamily="1" charset="0"/>
                <a:cs typeface="Calibri" panose="020F0502020204030204" pitchFamily="1" charset="0"/>
              </a:rPr>
              <a:t>  Capacitance</a:t>
            </a:r>
            <a:endParaRPr lang="en-US" sz="2700" dirty="0">
              <a:solidFill>
                <a:schemeClr val="bg1"/>
              </a:solidFill>
              <a:ea typeface="Calibri" panose="020F0502020204030204" pitchFamily="1" charset="0"/>
              <a:cs typeface="Calibri" panose="020F0502020204030204" pitchFamily="1" charset="0"/>
            </a:endParaRPr>
          </a:p>
        </p:txBody>
      </p:sp>
      <p:sp>
        <p:nvSpPr>
          <p:cNvPr id="8" name="Rectangle 7"/>
          <p:cNvSpPr/>
          <p:nvPr/>
        </p:nvSpPr>
        <p:spPr>
          <a:xfrm>
            <a:off x="456480" y="1863560"/>
            <a:ext cx="8228161" cy="923330"/>
          </a:xfrm>
          <a:prstGeom prst="rect">
            <a:avLst/>
          </a:prstGeom>
        </p:spPr>
        <p:txBody>
          <a:bodyPr wrap="square">
            <a:spAutoFit/>
          </a:bodyPr>
          <a:lstStyle/>
          <a:p>
            <a:r>
              <a:rPr lang="en-US" dirty="0"/>
              <a:t>When a circuit with a battery, an open switch, and an uncharged capacitor is completed by closing the switch, conduction electrons shift, leaving the capacitor plates with opposite charges.</a:t>
            </a:r>
            <a:endParaRPr lang="en-US" dirty="0"/>
          </a:p>
        </p:txBody>
      </p:sp>
      <p:sp>
        <p:nvSpPr>
          <p:cNvPr id="16" name="Rectangle 15"/>
          <p:cNvSpPr/>
          <p:nvPr/>
        </p:nvSpPr>
        <p:spPr>
          <a:xfrm>
            <a:off x="361852" y="4815711"/>
            <a:ext cx="8610508" cy="1754327"/>
          </a:xfrm>
          <a:prstGeom prst="rect">
            <a:avLst/>
          </a:prstGeom>
        </p:spPr>
        <p:txBody>
          <a:bodyPr wrap="square">
            <a:spAutoFit/>
          </a:bodyPr>
          <a:lstStyle/>
          <a:p>
            <a:r>
              <a:rPr lang="en-US" dirty="0"/>
              <a:t>In Fig. a, a battery B, a switch S, an uncharged capacitor C, and interconnecting wires form a circuit. The same circuit is shown in the schematic diagram of Fig. b, in which the symbols for a battery, a switch, and a capacitor represent those devices. The battery maintains potential difference V between its terminals. The terminal of higher potential is labeled + and is often called the positive terminal; the terminal of lower potential is labeled - and is often called the negative terminal.</a:t>
            </a:r>
            <a:endParaRPr lang="en-US" dirty="0"/>
          </a:p>
        </p:txBody>
      </p:sp>
      <p:sp>
        <p:nvSpPr>
          <p:cNvPr id="17" name="Text Box 4"/>
          <p:cNvSpPr txBox="1">
            <a:spLocks noChangeArrowheads="1"/>
          </p:cNvSpPr>
          <p:nvPr/>
        </p:nvSpPr>
        <p:spPr bwMode="auto">
          <a:xfrm>
            <a:off x="414720" y="1348564"/>
            <a:ext cx="8294400" cy="479571"/>
          </a:xfrm>
          <a:prstGeom prst="rect">
            <a:avLst/>
          </a:prstGeom>
          <a:noFill/>
          <a:ln w="9525">
            <a:noFill/>
            <a:round/>
          </a:ln>
        </p:spPr>
        <p:txBody>
          <a:bodyPr lIns="81639" tIns="60086" rIns="81639" bIns="40820"/>
          <a:lstStyle/>
          <a:p>
            <a:pPr algn="ctr">
              <a:tabLst>
                <a:tab pos="0" algn="l"/>
                <a:tab pos="414655" algn="l"/>
                <a:tab pos="829310" algn="l"/>
                <a:tab pos="1243965" algn="l"/>
                <a:tab pos="1658620" algn="l"/>
                <a:tab pos="2073275" algn="l"/>
                <a:tab pos="2487930" algn="l"/>
                <a:tab pos="2902585" algn="l"/>
                <a:tab pos="3317240" algn="l"/>
                <a:tab pos="3732530" algn="l"/>
                <a:tab pos="4147185" algn="l"/>
                <a:tab pos="4561840" algn="l"/>
                <a:tab pos="4976495" algn="l"/>
                <a:tab pos="5391150" algn="l"/>
                <a:tab pos="5805805" algn="l"/>
                <a:tab pos="6220460" algn="l"/>
                <a:tab pos="6635115" algn="l"/>
                <a:tab pos="7049770" algn="l"/>
                <a:tab pos="7465060" algn="l"/>
                <a:tab pos="7879715" algn="l"/>
                <a:tab pos="8294370" algn="l"/>
              </a:tabLst>
            </a:pPr>
            <a:r>
              <a:rPr lang="en-US" sz="2900" b="1" dirty="0">
                <a:solidFill>
                  <a:srgbClr val="34566E"/>
                </a:solidFill>
              </a:rPr>
              <a:t>Charging Capacitor</a:t>
            </a:r>
            <a:endParaRPr lang="en-US" sz="2900" b="1" dirty="0">
              <a:solidFill>
                <a:srgbClr val="34566E"/>
              </a:solidFill>
            </a:endParaRPr>
          </a:p>
        </p:txBody>
      </p:sp>
      <p:pic>
        <p:nvPicPr>
          <p:cNvPr id="11" name="Picture 10"/>
          <p:cNvPicPr>
            <a:picLocks noChangeAspect="1"/>
          </p:cNvPicPr>
          <p:nvPr/>
        </p:nvPicPr>
        <p:blipFill>
          <a:blip r:embed="rId1"/>
          <a:stretch>
            <a:fillRect/>
          </a:stretch>
        </p:blipFill>
        <p:spPr>
          <a:xfrm>
            <a:off x="5030327" y="2936782"/>
            <a:ext cx="2600292" cy="1896370"/>
          </a:xfrm>
          <a:prstGeom prst="rect">
            <a:avLst/>
          </a:prstGeom>
        </p:spPr>
      </p:pic>
      <p:pic>
        <p:nvPicPr>
          <p:cNvPr id="10" name="Picture 9"/>
          <p:cNvPicPr>
            <a:picLocks noChangeAspect="1"/>
          </p:cNvPicPr>
          <p:nvPr/>
        </p:nvPicPr>
        <p:blipFill>
          <a:blip r:embed="rId2"/>
          <a:stretch>
            <a:fillRect/>
          </a:stretch>
        </p:blipFill>
        <p:spPr>
          <a:xfrm>
            <a:off x="1481012" y="2836641"/>
            <a:ext cx="2205694" cy="2005818"/>
          </a:xfrm>
          <a:prstGeom prst="rect">
            <a:avLst/>
          </a:prstGeom>
        </p:spPr>
      </p:pic>
      <p:sp>
        <p:nvSpPr>
          <p:cNvPr id="9" name="Footer Placeholder 8"/>
          <p:cNvSpPr>
            <a:spLocks noGrp="1"/>
          </p:cNvSpPr>
          <p:nvPr>
            <p:ph type="ftr" idx="11"/>
          </p:nvPr>
        </p:nvSpPr>
        <p:spPr/>
        <p:txBody>
          <a:bodyPr/>
          <a:lstStyle/>
          <a:p>
            <a:r>
              <a:rPr lang="en-US"/>
              <a:t>© 2014 John Wiley &amp; Sons, Inc. All rights reserved.</a:t>
            </a:r>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US"/>
              <a:t>© 2014 John Wiley &amp; Sons, Inc. All rights reserved.</a:t>
            </a:r>
            <a:endParaRPr lang="en-US"/>
          </a:p>
        </p:txBody>
      </p:sp>
      <p:pic>
        <p:nvPicPr>
          <p:cNvPr id="7" name="Picture 6"/>
          <p:cNvPicPr>
            <a:picLocks noChangeAspect="1"/>
          </p:cNvPicPr>
          <p:nvPr/>
        </p:nvPicPr>
        <p:blipFill>
          <a:blip r:embed="rId1"/>
          <a:stretch>
            <a:fillRect/>
          </a:stretch>
        </p:blipFill>
        <p:spPr>
          <a:xfrm>
            <a:off x="111368" y="834170"/>
            <a:ext cx="8500465" cy="14049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25-2 CALCULATING THE CAPACITANCE</a:t>
            </a:r>
            <a:endParaRPr lang="en-US" dirty="0">
              <a:solidFill>
                <a:schemeClr val="bg1"/>
              </a:solidFill>
            </a:endParaRPr>
          </a:p>
        </p:txBody>
      </p:sp>
      <p:sp>
        <p:nvSpPr>
          <p:cNvPr id="4" name="Content Placeholder 3"/>
          <p:cNvSpPr>
            <a:spLocks noGrp="1"/>
          </p:cNvSpPr>
          <p:nvPr>
            <p:ph idx="1"/>
          </p:nvPr>
        </p:nvSpPr>
        <p:spPr/>
        <p:txBody>
          <a:bodyPr/>
          <a:lstStyle/>
          <a:p>
            <a:pPr marL="457200" indent="-457200">
              <a:buAutoNum type="arabicParenBoth"/>
            </a:pPr>
            <a:r>
              <a:rPr lang="en-US" dirty="0"/>
              <a:t>Assume a charge q on the plates;</a:t>
            </a:r>
            <a:endParaRPr lang="en-US" dirty="0"/>
          </a:p>
          <a:p>
            <a:pPr marL="457200" indent="-457200">
              <a:buAutoNum type="arabicParenBoth"/>
            </a:pPr>
            <a:r>
              <a:rPr lang="en-US" dirty="0"/>
              <a:t>Calculate the electric field between the plates in terms of this charge, using Gauss’ law</a:t>
            </a:r>
            <a:endParaRPr lang="en-US" dirty="0"/>
          </a:p>
          <a:p>
            <a:pPr marL="457200" indent="-457200">
              <a:buAutoNum type="arabicParenBoth"/>
            </a:pPr>
            <a:r>
              <a:rPr lang="en-US" dirty="0"/>
              <a:t>Calculate the potential difference V between the plates from </a:t>
            </a:r>
            <a:endParaRPr lang="en-US" dirty="0"/>
          </a:p>
          <a:p>
            <a:pPr marL="457200" indent="-457200">
              <a:buAutoNum type="arabicParenBoth"/>
            </a:pPr>
            <a:r>
              <a:rPr lang="en-US" dirty="0"/>
              <a:t>Calculate capacitance C</a:t>
            </a:r>
            <a:endParaRPr lang="en-US" dirty="0">
              <a:solidFill>
                <a:schemeClr val="tx1"/>
              </a:solidFill>
            </a:endParaRPr>
          </a:p>
        </p:txBody>
      </p:sp>
      <p:sp>
        <p:nvSpPr>
          <p:cNvPr id="2" name="Footer Placeholder 1"/>
          <p:cNvSpPr>
            <a:spLocks noGrp="1"/>
          </p:cNvSpPr>
          <p:nvPr>
            <p:ph type="ftr" idx="11"/>
          </p:nvPr>
        </p:nvSpPr>
        <p:spPr/>
        <p:txBody>
          <a:bodyPr/>
          <a:lstStyle/>
          <a:p>
            <a:r>
              <a:rPr lang="en-US"/>
              <a:t>© 2014 John Wiley &amp; Sons, Inc. All rights reserved.</a:t>
            </a:r>
            <a:endParaRPr lang="en-US"/>
          </a:p>
        </p:txBody>
      </p:sp>
      <p:pic>
        <p:nvPicPr>
          <p:cNvPr id="6" name="Picture 5"/>
          <p:cNvPicPr>
            <a:picLocks noChangeAspect="1"/>
          </p:cNvPicPr>
          <p:nvPr/>
        </p:nvPicPr>
        <p:blipFill>
          <a:blip r:embed="rId1"/>
          <a:stretch>
            <a:fillRect/>
          </a:stretch>
        </p:blipFill>
        <p:spPr>
          <a:xfrm>
            <a:off x="1770828" y="4053164"/>
            <a:ext cx="5321634" cy="25312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Parallel-Plate Capacitor</a:t>
            </a:r>
            <a:endParaRPr lang="en-US" dirty="0">
              <a:solidFill>
                <a:schemeClr val="bg1"/>
              </a:solidFill>
            </a:endParaRPr>
          </a:p>
        </p:txBody>
      </p:sp>
      <p:pic>
        <p:nvPicPr>
          <p:cNvPr id="5" name="Content Placeholder 4"/>
          <p:cNvPicPr>
            <a:picLocks noGrp="1" noChangeAspect="1"/>
          </p:cNvPicPr>
          <p:nvPr>
            <p:ph idx="1"/>
          </p:nvPr>
        </p:nvPicPr>
        <p:blipFill>
          <a:blip r:embed="rId1"/>
          <a:stretch>
            <a:fillRect/>
          </a:stretch>
        </p:blipFill>
        <p:spPr>
          <a:xfrm>
            <a:off x="1133967" y="1504181"/>
            <a:ext cx="5322269" cy="2530059"/>
          </a:xfrm>
          <a:prstGeom prst="rect">
            <a:avLst/>
          </a:prstGeom>
        </p:spPr>
      </p:pic>
      <p:sp>
        <p:nvSpPr>
          <p:cNvPr id="4" name="Footer Placeholder 3"/>
          <p:cNvSpPr>
            <a:spLocks noGrp="1"/>
          </p:cNvSpPr>
          <p:nvPr>
            <p:ph type="ftr" idx="11"/>
          </p:nvPr>
        </p:nvSpPr>
        <p:spPr/>
        <p:txBody>
          <a:bodyPr/>
          <a:lstStyle/>
          <a:p>
            <a:r>
              <a:rPr lang="en-US"/>
              <a:t>© 2014 John Wiley &amp; Sons, Inc. All rights reserved.</a:t>
            </a:r>
            <a:endParaRPr lang="en-US"/>
          </a:p>
        </p:txBody>
      </p:sp>
      <p:pic>
        <p:nvPicPr>
          <p:cNvPr id="7" name="Picture 6"/>
          <p:cNvPicPr>
            <a:picLocks noChangeAspect="1"/>
          </p:cNvPicPr>
          <p:nvPr/>
        </p:nvPicPr>
        <p:blipFill>
          <a:blip r:embed="rId2"/>
          <a:stretch>
            <a:fillRect/>
          </a:stretch>
        </p:blipFill>
        <p:spPr>
          <a:xfrm>
            <a:off x="1638060" y="4380539"/>
            <a:ext cx="5137078" cy="10952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Cylindrical Capacitor</a:t>
            </a:r>
            <a:endParaRPr lang="en-US" dirty="0">
              <a:solidFill>
                <a:schemeClr val="bg1"/>
              </a:solidFill>
            </a:endParaRPr>
          </a:p>
        </p:txBody>
      </p:sp>
      <p:pic>
        <p:nvPicPr>
          <p:cNvPr id="6" name="Content Placeholder 5"/>
          <p:cNvPicPr>
            <a:picLocks noGrp="1" noChangeAspect="1"/>
          </p:cNvPicPr>
          <p:nvPr>
            <p:ph idx="1"/>
          </p:nvPr>
        </p:nvPicPr>
        <p:blipFill>
          <a:blip r:embed="rId1"/>
          <a:stretch>
            <a:fillRect/>
          </a:stretch>
        </p:blipFill>
        <p:spPr>
          <a:xfrm>
            <a:off x="702041" y="1504218"/>
            <a:ext cx="3419475" cy="3514725"/>
          </a:xfrm>
        </p:spPr>
      </p:pic>
      <p:sp>
        <p:nvSpPr>
          <p:cNvPr id="4" name="Footer Placeholder 3"/>
          <p:cNvSpPr>
            <a:spLocks noGrp="1"/>
          </p:cNvSpPr>
          <p:nvPr>
            <p:ph type="ftr" idx="11"/>
          </p:nvPr>
        </p:nvSpPr>
        <p:spPr/>
        <p:txBody>
          <a:bodyPr/>
          <a:lstStyle/>
          <a:p>
            <a:r>
              <a:rPr lang="en-US"/>
              <a:t>© 2014 John Wiley &amp; Sons, Inc. All rights reserved.</a:t>
            </a:r>
            <a:endParaRPr lang="en-US"/>
          </a:p>
        </p:txBody>
      </p:sp>
      <p:pic>
        <p:nvPicPr>
          <p:cNvPr id="8" name="Picture 7"/>
          <p:cNvPicPr>
            <a:picLocks noChangeAspect="1"/>
          </p:cNvPicPr>
          <p:nvPr/>
        </p:nvPicPr>
        <p:blipFill>
          <a:blip r:embed="rId2"/>
          <a:stretch>
            <a:fillRect/>
          </a:stretch>
        </p:blipFill>
        <p:spPr>
          <a:xfrm>
            <a:off x="4709746" y="3162192"/>
            <a:ext cx="3166118" cy="10448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Spherical Capacitor</a:t>
            </a:r>
            <a:endParaRPr lang="en-US" dirty="0">
              <a:solidFill>
                <a:schemeClr val="bg1"/>
              </a:solidFill>
            </a:endParaRPr>
          </a:p>
        </p:txBody>
      </p:sp>
      <p:pic>
        <p:nvPicPr>
          <p:cNvPr id="6" name="Content Placeholder 5"/>
          <p:cNvPicPr>
            <a:picLocks noGrp="1" noChangeAspect="1"/>
          </p:cNvPicPr>
          <p:nvPr>
            <p:ph idx="1"/>
          </p:nvPr>
        </p:nvPicPr>
        <p:blipFill>
          <a:blip r:embed="rId1"/>
          <a:stretch>
            <a:fillRect/>
          </a:stretch>
        </p:blipFill>
        <p:spPr>
          <a:xfrm>
            <a:off x="601085" y="1440106"/>
            <a:ext cx="3295650" cy="3619500"/>
          </a:xfrm>
        </p:spPr>
      </p:pic>
      <p:sp>
        <p:nvSpPr>
          <p:cNvPr id="4" name="Footer Placeholder 3"/>
          <p:cNvSpPr>
            <a:spLocks noGrp="1"/>
          </p:cNvSpPr>
          <p:nvPr>
            <p:ph type="ftr" idx="11"/>
          </p:nvPr>
        </p:nvSpPr>
        <p:spPr/>
        <p:txBody>
          <a:bodyPr/>
          <a:lstStyle/>
          <a:p>
            <a:r>
              <a:rPr lang="en-US"/>
              <a:t>© 2014 John Wiley &amp; Sons, Inc. All rights reserved.</a:t>
            </a:r>
            <a:endParaRPr lang="en-US"/>
          </a:p>
        </p:txBody>
      </p:sp>
      <p:pic>
        <p:nvPicPr>
          <p:cNvPr id="8" name="Picture 7"/>
          <p:cNvPicPr>
            <a:picLocks noChangeAspect="1"/>
          </p:cNvPicPr>
          <p:nvPr/>
        </p:nvPicPr>
        <p:blipFill>
          <a:blip r:embed="rId2"/>
          <a:stretch>
            <a:fillRect/>
          </a:stretch>
        </p:blipFill>
        <p:spPr>
          <a:xfrm>
            <a:off x="3566438" y="2854427"/>
            <a:ext cx="5577562" cy="1149146"/>
          </a:xfrm>
          <a:prstGeom prst="rect">
            <a:avLst/>
          </a:prstGeom>
        </p:spPr>
      </p:pic>
    </p:spTree>
  </p:cSld>
  <p:clrMapOvr>
    <a:masterClrMapping/>
  </p:clrMapOvr>
</p:sld>
</file>

<file path=ppt/theme/theme1.xml><?xml version="1.0" encoding="utf-8"?>
<a:theme xmlns:a="http://schemas.openxmlformats.org/drawingml/2006/main" name="Chapter_2_sample_v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Micro Hei"/>
        <a:cs typeface="WenQuanYi Micro Hei"/>
      </a:majorFont>
      <a:minorFont>
        <a:latin typeface="Arial"/>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Chapter_16_v1.pptx</Template>
  <TotalTime>0</TotalTime>
  <Words>5554</Words>
  <Application>WPS Presentation</Application>
  <PresentationFormat>On-screen Show (4:3)</PresentationFormat>
  <Paragraphs>175</Paragraphs>
  <Slides>16</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WenQuanYi Micro Hei</vt:lpstr>
      <vt:lpstr>Segoe Print</vt:lpstr>
      <vt:lpstr>Calibri</vt:lpstr>
      <vt:lpstr>Calibri</vt:lpstr>
      <vt:lpstr>Arial</vt:lpstr>
      <vt:lpstr>Microsoft YaHei</vt:lpstr>
      <vt:lpstr>Arial Unicode MS</vt:lpstr>
      <vt:lpstr>Chapter_2_sample_v1</vt:lpstr>
      <vt:lpstr>Capacitance, Parallel Plate Capacitor, Cylindrical and Spherical Capacitor, Capacitor in Parallel and in series</vt:lpstr>
      <vt:lpstr>25-1  Capacitance</vt:lpstr>
      <vt:lpstr>25-1  Capacitance</vt:lpstr>
      <vt:lpstr>25-1  Capacitance</vt:lpstr>
      <vt:lpstr>PowerPoint 演示文稿</vt:lpstr>
      <vt:lpstr>25-2 CALCULATING THE CAPACITANCE</vt:lpstr>
      <vt:lpstr>A Parallel-Plate Capacitor</vt:lpstr>
      <vt:lpstr>A Cylindrical Capacitor</vt:lpstr>
      <vt:lpstr>A Spherical Capacitor</vt:lpstr>
      <vt:lpstr>PowerPoint 演示文稿</vt:lpstr>
      <vt:lpstr>25-3 Capacitors in Parallel and in Series</vt:lpstr>
      <vt:lpstr>25-3 Capacitors in Parallel and in Series</vt:lpstr>
      <vt:lpstr>25-3 Capacitors in Parallel and in Series</vt:lpstr>
      <vt:lpstr>25-3 Capacitors in Parallel and in Series</vt:lpstr>
      <vt:lpstr>25  Summary</vt:lpstr>
      <vt:lpstr>25  Summary</vt:lpstr>
    </vt:vector>
  </TitlesOfParts>
  <Company>Lehigh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Capacitance</dc:title>
  <dc:creator>Abhishesh Regmi</dc:creator>
  <cp:lastModifiedBy>rimsha.b</cp:lastModifiedBy>
  <cp:revision>16</cp:revision>
  <dcterms:created xsi:type="dcterms:W3CDTF">2013-03-07T22:23:00Z</dcterms:created>
  <dcterms:modified xsi:type="dcterms:W3CDTF">2022-11-18T04:16:57Z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0x0101002F6463EF5D872347A7BF5761BB9BB3CC</vt:lpwstr>
  </property>
  <property fmtid="{D5CDD505-2E9C-101B-9397-08002B2CF9AE}" pid="3" name="ICV">
    <vt:lpwstr>1666B18251E14EEDBCD83EAA34777FAA</vt:lpwstr>
  </property>
  <property fmtid="{D5CDD505-2E9C-101B-9397-08002B2CF9AE}" pid="4" name="KSOProductBuildVer">
    <vt:lpwstr>1033-11.2.0.11341</vt:lpwstr>
  </property>
</Properties>
</file>