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2" r:id="rId3"/>
    <p:sldId id="256" r:id="rId4"/>
    <p:sldId id="257" r:id="rId5"/>
    <p:sldId id="258" r:id="rId6"/>
    <p:sldId id="259" r:id="rId7"/>
    <p:sldId id="260" r:id="rId8"/>
    <p:sldId id="261" r:id="rId9"/>
    <p:sldId id="262" r:id="rId10"/>
    <p:sldId id="263" r:id="rId11"/>
    <p:sldId id="264" r:id="rId12"/>
    <p:sldId id="265" r:id="rId13"/>
    <p:sldId id="266" r:id="rId14"/>
    <p:sldId id="272" r:id="rId15"/>
    <p:sldId id="273" r:id="rId16"/>
    <p:sldId id="275" r:id="rId17"/>
    <p:sldId id="274" r:id="rId18"/>
    <p:sldId id="276" r:id="rId19"/>
    <p:sldId id="277" r:id="rId20"/>
    <p:sldId id="278" r:id="rId21"/>
    <p:sldId id="279" r:id="rId2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2" d="100"/>
          <a:sy n="82" d="100"/>
        </p:scale>
        <p:origin x="124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hyperlink" Target="http://edugen.wiley.com/edugen/courses/crs1650/reference/xlinks/halliday8019c16xlinks.xform?id=halliday8019c16-mdis-0075"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5.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hyperlink" Target="http://edugen.wiley.com/edugen/courses/crs1650/reference/xlinks/halliday8019c16xlinks.xform?id=halliday8019c16-mdis-0075" TargetMode="Externa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1.png"/><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image" Target="../media/image29.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image" Target="../media/image3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hyperlink" Target="http://edugen.wiley.com/edugen/courses/crs1650/reference/xlinks/halliday8019c16xlinks.xform?id=halliday8019c16-fig-004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ctrTitle"/>
          </p:nvPr>
        </p:nvSpPr>
        <p:spPr>
          <a:xfrm>
            <a:off x="685800" y="685800"/>
            <a:ext cx="7772400" cy="1219200"/>
          </a:xfrm>
        </p:spPr>
        <p:txBody>
          <a:bodyPr vert="horz" wrap="square" lIns="91440" tIns="45720" rIns="91440" bIns="45720" numCol="1" rtlCol="0" anchor="b" anchorCtr="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3600" b="0" i="1" u="none" strike="noStrike" kern="1200" cap="none" spc="0" normalizeH="0" baseline="0" noProof="0" dirty="0">
                <a:ln>
                  <a:noFill/>
                </a:ln>
                <a:solidFill>
                  <a:schemeClr val="tx2"/>
                </a:solidFill>
                <a:effectLst/>
                <a:uLnTx/>
                <a:uFillTx/>
                <a:latin typeface="+mj-lt"/>
                <a:ea typeface="+mj-ea"/>
                <a:cs typeface="+mj-cs"/>
              </a:rPr>
              <a:t>Types of Waves, Sinusoidal Waves, Wavelength and Frequency</a:t>
            </a:r>
            <a:endParaRPr kumimoji="0" lang="en-US" altLang="en-US" sz="3600" b="0" i="1" u="none" strike="noStrike" kern="1200" cap="none" spc="0" normalizeH="0" baseline="0" noProof="0" dirty="0">
              <a:ln>
                <a:noFill/>
              </a:ln>
              <a:solidFill>
                <a:schemeClr val="tx2"/>
              </a:solidFill>
              <a:effectLst/>
              <a:uLnTx/>
              <a:uFillTx/>
              <a:latin typeface="+mj-lt"/>
              <a:ea typeface="+mj-ea"/>
              <a:cs typeface="+mj-cs"/>
            </a:endParaRPr>
          </a:p>
        </p:txBody>
      </p:sp>
      <p:sp>
        <p:nvSpPr>
          <p:cNvPr id="2" name="TextBox 1"/>
          <p:cNvSpPr txBox="1"/>
          <p:nvPr/>
        </p:nvSpPr>
        <p:spPr>
          <a:xfrm>
            <a:off x="2638425" y="1957388"/>
            <a:ext cx="3635375" cy="49371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0" marR="0" lvl="0" indent="0" algn="ctr" defTabSz="414655" rtl="0" eaLnBrk="1" fontAlgn="auto" latinLnBrk="0" hangingPunct="1">
              <a:lnSpc>
                <a:spcPct val="93000"/>
              </a:lnSpc>
              <a:spcBef>
                <a:spcPts val="0"/>
              </a:spcBef>
              <a:spcAft>
                <a:spcPts val="0"/>
              </a:spcAft>
              <a:buClr>
                <a:srgbClr val="000000"/>
              </a:buClr>
              <a:buSzPct val="100000"/>
              <a:buFontTx/>
              <a:buNone/>
              <a:defRPr/>
            </a:pPr>
            <a:r>
              <a:rPr kumimoji="0" lang="en-US" altLang="en-US" sz="2800" b="1" i="0" u="none" strike="noStrike" kern="1200" cap="none" spc="0" normalizeH="0" baseline="0" noProof="0" dirty="0">
                <a:ln>
                  <a:noFill/>
                </a:ln>
                <a:solidFill>
                  <a:prstClr val="white"/>
                </a:solidFill>
                <a:effectLst/>
                <a:uLnTx/>
                <a:uFillTx/>
                <a:latin typeface="Calibri" panose="020F0502020204030204"/>
                <a:ea typeface="+mn-ea"/>
                <a:cs typeface="+mn-cs"/>
              </a:rPr>
              <a:t>Chapter 16:</a:t>
            </a:r>
            <a:r>
              <a:rPr kumimoji="0" lang="en-US" sz="2800" b="0" i="0" u="none" strike="noStrike" kern="1200" cap="none" spc="0" normalizeH="0" baseline="0" noProof="0" dirty="0">
                <a:ln>
                  <a:noFill/>
                </a:ln>
                <a:solidFill>
                  <a:schemeClr val="lt1"/>
                </a:solidFill>
                <a:effectLst/>
                <a:uLnTx/>
                <a:uFillTx/>
                <a:latin typeface="+mn-lt"/>
                <a:ea typeface="+mn-ea"/>
                <a:cs typeface="+mn-cs"/>
              </a:rPr>
              <a:t>Waves—I</a:t>
            </a:r>
            <a:endParaRPr kumimoji="0" lang="en-US" altLang="en-US"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53" name="Picture 3"/>
          <p:cNvPicPr>
            <a:picLocks noChangeAspect="1"/>
          </p:cNvPicPr>
          <p:nvPr/>
        </p:nvPicPr>
        <p:blipFill>
          <a:blip r:embed="rId1"/>
          <a:stretch>
            <a:fillRect/>
          </a:stretch>
        </p:blipFill>
        <p:spPr>
          <a:xfrm>
            <a:off x="503238" y="5233988"/>
            <a:ext cx="8137525" cy="938212"/>
          </a:xfrm>
          <a:prstGeom prst="rect">
            <a:avLst/>
          </a:prstGeom>
          <a:noFill/>
          <a:ln w="9525">
            <a:noFill/>
          </a:ln>
        </p:spPr>
      </p:pic>
      <p:pic>
        <p:nvPicPr>
          <p:cNvPr id="3" name="Picture 3"/>
          <p:cNvPicPr>
            <a:picLocks noChangeAspect="1"/>
          </p:cNvPicPr>
          <p:nvPr/>
        </p:nvPicPr>
        <p:blipFill>
          <a:blip r:embed="rId2"/>
          <a:stretch>
            <a:fillRect/>
          </a:stretch>
        </p:blipFill>
        <p:spPr>
          <a:xfrm>
            <a:off x="609600" y="2514600"/>
            <a:ext cx="8004810" cy="281559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ln/>
        </p:spPr>
        <p:txBody>
          <a:bodyPr vert="horz" wrap="square" lIns="91440" tIns="45720" rIns="91440" bIns="45720" anchor="ctr" anchorCtr="0"/>
          <a:p>
            <a:pPr eaLnBrk="1" hangingPunct="1"/>
            <a:r>
              <a:rPr lang="en-US" altLang="en-US" sz="3200" dirty="0"/>
              <a:t>The Speed of a Traveling Wave</a:t>
            </a:r>
            <a:endParaRPr lang="en-US" altLang="en-US" sz="3200" dirty="0"/>
          </a:p>
        </p:txBody>
      </p:sp>
      <p:pic>
        <p:nvPicPr>
          <p:cNvPr id="11267" name="Picture 18" descr="math010"/>
          <p:cNvPicPr>
            <a:picLocks noChangeAspect="1"/>
          </p:cNvPicPr>
          <p:nvPr>
            <p:ph sz="half" idx="1"/>
          </p:nvPr>
        </p:nvPicPr>
        <p:blipFill>
          <a:blip r:embed="rId1"/>
          <a:srcRect/>
          <a:stretch>
            <a:fillRect/>
          </a:stretch>
        </p:blipFill>
        <p:spPr>
          <a:xfrm>
            <a:off x="3810000" y="1524000"/>
            <a:ext cx="4800600" cy="431800"/>
          </a:xfrm>
          <a:ln/>
        </p:spPr>
      </p:pic>
      <p:pic>
        <p:nvPicPr>
          <p:cNvPr id="13333" name="Picture 21" descr="math043"/>
          <p:cNvPicPr>
            <a:picLocks noChangeAspect="1"/>
          </p:cNvPicPr>
          <p:nvPr>
            <p:ph sz="quarter" idx="2"/>
          </p:nvPr>
        </p:nvPicPr>
        <p:blipFill>
          <a:blip r:embed="rId2"/>
          <a:srcRect/>
          <a:stretch>
            <a:fillRect/>
          </a:stretch>
        </p:blipFill>
        <p:spPr>
          <a:xfrm>
            <a:off x="4114800" y="2209800"/>
            <a:ext cx="4200525" cy="365125"/>
          </a:xfrm>
          <a:ln/>
        </p:spPr>
      </p:pic>
      <p:pic>
        <p:nvPicPr>
          <p:cNvPr id="11269" name="Picture 5" descr="pixel"/>
          <p:cNvPicPr>
            <a:picLocks noChangeAspect="1"/>
          </p:cNvPicPr>
          <p:nvPr/>
        </p:nvPicPr>
        <p:blipFill>
          <a:blip r:embed="rId3"/>
          <a:stretch>
            <a:fillRect/>
          </a:stretch>
        </p:blipFill>
        <p:spPr>
          <a:xfrm>
            <a:off x="1841500" y="2392363"/>
            <a:ext cx="9525" cy="57150"/>
          </a:xfrm>
          <a:prstGeom prst="rect">
            <a:avLst/>
          </a:prstGeom>
          <a:noFill/>
          <a:ln w="9525">
            <a:noFill/>
          </a:ln>
        </p:spPr>
      </p:pic>
      <p:pic>
        <p:nvPicPr>
          <p:cNvPr id="11270" name="Picture 7" descr="nfg008"/>
          <p:cNvPicPr>
            <a:picLocks noChangeAspect="1"/>
          </p:cNvPicPr>
          <p:nvPr/>
        </p:nvPicPr>
        <p:blipFill>
          <a:blip r:embed="rId4"/>
          <a:stretch>
            <a:fillRect/>
          </a:stretch>
        </p:blipFill>
        <p:spPr>
          <a:xfrm>
            <a:off x="304800" y="2154238"/>
            <a:ext cx="3581400" cy="1957387"/>
          </a:xfrm>
          <a:prstGeom prst="rect">
            <a:avLst/>
          </a:prstGeom>
          <a:noFill/>
          <a:ln w="9525">
            <a:noFill/>
          </a:ln>
        </p:spPr>
      </p:pic>
      <p:pic>
        <p:nvPicPr>
          <p:cNvPr id="13336" name="Picture 24" descr="math045"/>
          <p:cNvPicPr>
            <a:picLocks noChangeAspect="1"/>
          </p:cNvPicPr>
          <p:nvPr>
            <p:ph sz="quarter" idx="3"/>
          </p:nvPr>
        </p:nvPicPr>
        <p:blipFill>
          <a:blip r:embed="rId5"/>
          <a:srcRect/>
          <a:stretch>
            <a:fillRect/>
          </a:stretch>
        </p:blipFill>
        <p:spPr>
          <a:xfrm>
            <a:off x="5029200" y="3124200"/>
            <a:ext cx="2133600" cy="665163"/>
          </a:xfrm>
          <a:ln/>
        </p:spPr>
      </p:pic>
      <p:sp>
        <p:nvSpPr>
          <p:cNvPr id="13338" name="Rectangle 26"/>
          <p:cNvSpPr/>
          <p:nvPr/>
        </p:nvSpPr>
        <p:spPr>
          <a:xfrm>
            <a:off x="3581400" y="4038600"/>
            <a:ext cx="4648200" cy="10064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dirty="0"/>
              <a:t>the wave speed as </a:t>
            </a:r>
            <a:br>
              <a:rPr lang="en-US" altLang="en-US" sz="2400" dirty="0"/>
            </a:br>
            <a:br>
              <a:rPr lang="en-US" altLang="en-US" sz="1800" dirty="0"/>
            </a:br>
            <a:endParaRPr lang="en-US" altLang="en-US" sz="1800" dirty="0"/>
          </a:p>
        </p:txBody>
      </p:sp>
      <p:pic>
        <p:nvPicPr>
          <p:cNvPr id="11273" name="Picture 28" descr="pixel"/>
          <p:cNvPicPr>
            <a:picLocks noChangeAspect="1"/>
          </p:cNvPicPr>
          <p:nvPr/>
        </p:nvPicPr>
        <p:blipFill>
          <a:blip r:embed="rId3"/>
          <a:stretch>
            <a:fillRect/>
          </a:stretch>
        </p:blipFill>
        <p:spPr>
          <a:xfrm>
            <a:off x="155575" y="3490913"/>
            <a:ext cx="9525" cy="57150"/>
          </a:xfrm>
          <a:prstGeom prst="rect">
            <a:avLst/>
          </a:prstGeom>
          <a:noFill/>
          <a:ln w="9525">
            <a:noFill/>
          </a:ln>
        </p:spPr>
      </p:pic>
      <p:pic>
        <p:nvPicPr>
          <p:cNvPr id="13342" name="Picture 30" descr="math048"/>
          <p:cNvPicPr>
            <a:picLocks noChangeAspect="1"/>
          </p:cNvPicPr>
          <p:nvPr/>
        </p:nvPicPr>
        <p:blipFill>
          <a:blip r:embed="rId6"/>
          <a:stretch>
            <a:fillRect/>
          </a:stretch>
        </p:blipFill>
        <p:spPr>
          <a:xfrm>
            <a:off x="3581400" y="5181600"/>
            <a:ext cx="5562600" cy="695325"/>
          </a:xfrm>
          <a:prstGeom prst="rect">
            <a:avLst/>
          </a:prstGeom>
          <a:solidFill>
            <a:srgbClr val="FFFF99"/>
          </a:solid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33"/>
                                        </p:tgtEl>
                                        <p:attrNameLst>
                                          <p:attrName>style.visibility</p:attrName>
                                        </p:attrNameLst>
                                      </p:cBhvr>
                                      <p:to>
                                        <p:strVal val="visible"/>
                                      </p:to>
                                    </p:set>
                                    <p:animEffect transition="in" filter="blinds(horizontal)">
                                      <p:cBhvr>
                                        <p:cTn id="7" dur="500"/>
                                        <p:tgtEl>
                                          <p:spTgt spid="133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36"/>
                                        </p:tgtEl>
                                        <p:attrNameLst>
                                          <p:attrName>style.visibility</p:attrName>
                                        </p:attrNameLst>
                                      </p:cBhvr>
                                      <p:to>
                                        <p:strVal val="visible"/>
                                      </p:to>
                                    </p:set>
                                    <p:animEffect transition="in" filter="blinds(horizontal)">
                                      <p:cBhvr>
                                        <p:cTn id="12" dur="500"/>
                                        <p:tgtEl>
                                          <p:spTgt spid="133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38"/>
                                        </p:tgtEl>
                                        <p:attrNameLst>
                                          <p:attrName>style.visibility</p:attrName>
                                        </p:attrNameLst>
                                      </p:cBhvr>
                                      <p:to>
                                        <p:strVal val="visible"/>
                                      </p:to>
                                    </p:set>
                                    <p:animEffect transition="in" filter="blinds(horizontal)">
                                      <p:cBhvr>
                                        <p:cTn id="17" dur="500"/>
                                        <p:tgtEl>
                                          <p:spTgt spid="13338"/>
                                        </p:tgtEl>
                                      </p:cBhvr>
                                    </p:animEffect>
                                  </p:childTnLst>
                                </p:cTn>
                              </p:par>
                              <p:par>
                                <p:cTn id="18" presetID="3" presetClass="entr" presetSubtype="10" fill="hold" nodeType="withEffect">
                                  <p:stCondLst>
                                    <p:cond delay="0"/>
                                  </p:stCondLst>
                                  <p:childTnLst>
                                    <p:set>
                                      <p:cBhvr>
                                        <p:cTn id="19" dur="1" fill="hold">
                                          <p:stCondLst>
                                            <p:cond delay="0"/>
                                          </p:stCondLst>
                                        </p:cTn>
                                        <p:tgtEl>
                                          <p:spTgt spid="13342"/>
                                        </p:tgtEl>
                                        <p:attrNameLst>
                                          <p:attrName>style.visibility</p:attrName>
                                        </p:attrNameLst>
                                      </p:cBhvr>
                                      <p:to>
                                        <p:strVal val="visible"/>
                                      </p:to>
                                    </p:set>
                                    <p:animEffect transition="in" filter="blinds(horizontal)">
                                      <p:cBhvr>
                                        <p:cTn id="20" dur="500"/>
                                        <p:tgtEl>
                                          <p:spTgt spid="13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ln/>
        </p:spPr>
        <p:txBody>
          <a:bodyPr vert="horz" wrap="square" lIns="91440" tIns="45720" rIns="91440" bIns="45720" anchor="ctr" anchorCtr="0"/>
          <a:p>
            <a:pPr eaLnBrk="1" hangingPunct="1"/>
            <a:r>
              <a:rPr lang="en-US" altLang="en-US" dirty="0"/>
              <a:t>Checkpoint </a:t>
            </a:r>
            <a:endParaRPr lang="en-US" altLang="en-US" dirty="0"/>
          </a:p>
        </p:txBody>
      </p:sp>
      <p:sp>
        <p:nvSpPr>
          <p:cNvPr id="12291" name="Rectangle 3"/>
          <p:cNvSpPr>
            <a:spLocks noGrp="1"/>
          </p:cNvSpPr>
          <p:nvPr>
            <p:ph type="body" sz="half" idx="1"/>
          </p:nvPr>
        </p:nvSpPr>
        <p:spPr>
          <a:xfrm>
            <a:off x="457200" y="1600200"/>
            <a:ext cx="8153400" cy="2514600"/>
          </a:xfrm>
          <a:ln/>
        </p:spPr>
        <p:txBody>
          <a:bodyPr vert="horz" wrap="square" lIns="91440" tIns="45720" rIns="91440" bIns="45720" anchor="t" anchorCtr="0"/>
          <a:p>
            <a:pPr eaLnBrk="1" hangingPunct="1">
              <a:buClrTx/>
              <a:buSzTx/>
              <a:buFontTx/>
            </a:pPr>
            <a:r>
              <a:rPr lang="en-US" altLang="en-US" sz="2800" dirty="0"/>
              <a:t>Here are the equations of three waves. Rank the waves according to their (a) wave speed and (b) maximum speed perpendicular to the wave’s direction of travel (the transverse speed), greatest first. </a:t>
            </a:r>
            <a:endParaRPr lang="en-US" altLang="en-US" sz="2800" dirty="0"/>
          </a:p>
        </p:txBody>
      </p:sp>
      <p:pic>
        <p:nvPicPr>
          <p:cNvPr id="12292" name="Picture 5" descr="math058"/>
          <p:cNvPicPr>
            <a:picLocks noChangeAspect="1"/>
          </p:cNvPicPr>
          <p:nvPr>
            <p:ph sz="half" idx="2"/>
          </p:nvPr>
        </p:nvPicPr>
        <p:blipFill>
          <a:blip r:embed="rId1"/>
          <a:srcRect/>
          <a:stretch>
            <a:fillRect/>
          </a:stretch>
        </p:blipFill>
        <p:spPr>
          <a:xfrm>
            <a:off x="1981200" y="4343400"/>
            <a:ext cx="3124200" cy="415925"/>
          </a:xfrm>
          <a:ln/>
        </p:spPr>
      </p:pic>
      <p:pic>
        <p:nvPicPr>
          <p:cNvPr id="12293" name="Picture 8" descr="math059"/>
          <p:cNvPicPr>
            <a:picLocks noChangeAspect="1"/>
          </p:cNvPicPr>
          <p:nvPr/>
        </p:nvPicPr>
        <p:blipFill>
          <a:blip r:embed="rId2"/>
          <a:stretch>
            <a:fillRect/>
          </a:stretch>
        </p:blipFill>
        <p:spPr>
          <a:xfrm>
            <a:off x="1981200" y="4953000"/>
            <a:ext cx="3200400" cy="457200"/>
          </a:xfrm>
          <a:prstGeom prst="rect">
            <a:avLst/>
          </a:prstGeom>
          <a:noFill/>
          <a:ln w="9525">
            <a:noFill/>
          </a:ln>
        </p:spPr>
      </p:pic>
      <p:pic>
        <p:nvPicPr>
          <p:cNvPr id="12294" name="Picture 9" descr="math060"/>
          <p:cNvPicPr>
            <a:picLocks noChangeAspect="1"/>
          </p:cNvPicPr>
          <p:nvPr/>
        </p:nvPicPr>
        <p:blipFill>
          <a:blip r:embed="rId3"/>
          <a:stretch>
            <a:fillRect/>
          </a:stretch>
        </p:blipFill>
        <p:spPr>
          <a:xfrm>
            <a:off x="1981200" y="5715000"/>
            <a:ext cx="3886200" cy="517525"/>
          </a:xfrm>
          <a:prstGeom prst="rect">
            <a:avLst/>
          </a:prstGeom>
          <a:noFill/>
          <a:ln w="9525">
            <a:noFill/>
          </a:ln>
        </p:spPr>
      </p:pic>
      <p:sp>
        <p:nvSpPr>
          <p:cNvPr id="12295" name="Rectangle 10"/>
          <p:cNvSpPr/>
          <p:nvPr/>
        </p:nvSpPr>
        <p:spPr>
          <a:xfrm>
            <a:off x="1066800" y="4419600"/>
            <a:ext cx="685800" cy="1917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dirty="0"/>
              <a:t>(1)</a:t>
            </a:r>
            <a:endParaRPr lang="en-US" altLang="en-US" sz="2400" dirty="0"/>
          </a:p>
          <a:p>
            <a:pPr marL="0" lvl="0" indent="0" eaLnBrk="1" hangingPunct="1">
              <a:spcBef>
                <a:spcPct val="0"/>
              </a:spcBef>
              <a:buNone/>
            </a:pPr>
            <a:endParaRPr lang="en-US" altLang="en-US" sz="2400" dirty="0"/>
          </a:p>
          <a:p>
            <a:pPr marL="0" lvl="0" indent="0" eaLnBrk="1" hangingPunct="1">
              <a:spcBef>
                <a:spcPct val="0"/>
              </a:spcBef>
              <a:buNone/>
            </a:pPr>
            <a:r>
              <a:rPr lang="en-US" altLang="en-US" sz="2400" dirty="0"/>
              <a:t> (2)  </a:t>
            </a:r>
            <a:endParaRPr lang="en-US" altLang="en-US" sz="2400" dirty="0"/>
          </a:p>
          <a:p>
            <a:pPr marL="0" lvl="0" indent="0" eaLnBrk="1" hangingPunct="1">
              <a:spcBef>
                <a:spcPct val="0"/>
              </a:spcBef>
              <a:buNone/>
            </a:pPr>
            <a:endParaRPr lang="en-US" altLang="en-US" sz="2400" dirty="0"/>
          </a:p>
          <a:p>
            <a:pPr marL="0" lvl="0" indent="0" eaLnBrk="1" hangingPunct="1">
              <a:spcBef>
                <a:spcPct val="0"/>
              </a:spcBef>
              <a:buNone/>
            </a:pPr>
            <a:r>
              <a:rPr lang="en-US" altLang="en-US" sz="2400" dirty="0"/>
              <a:t> (3) </a:t>
            </a: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ln/>
        </p:spPr>
        <p:txBody>
          <a:bodyPr vert="horz" wrap="square" lIns="91440" tIns="45720" rIns="91440" bIns="45720" anchor="ctr" anchorCtr="0"/>
          <a:p>
            <a:pPr eaLnBrk="1" hangingPunct="1"/>
            <a:r>
              <a:rPr lang="en-US" altLang="en-US" dirty="0"/>
              <a:t>Sample Problem </a:t>
            </a:r>
            <a:endParaRPr lang="en-US" altLang="en-US" dirty="0"/>
          </a:p>
        </p:txBody>
      </p:sp>
      <p:sp>
        <p:nvSpPr>
          <p:cNvPr id="13315" name="Rectangle 4"/>
          <p:cNvSpPr/>
          <p:nvPr/>
        </p:nvSpPr>
        <p:spPr>
          <a:xfrm>
            <a:off x="1447800" y="1784350"/>
            <a:ext cx="6542088"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dirty="0"/>
              <a:t>A wave traveling along a string is described by </a:t>
            </a:r>
            <a:endParaRPr lang="en-US" altLang="en-US" sz="2400" dirty="0"/>
          </a:p>
        </p:txBody>
      </p:sp>
      <p:sp>
        <p:nvSpPr>
          <p:cNvPr id="13316" name="Rectangle 26"/>
          <p:cNvSpPr/>
          <p:nvPr/>
        </p:nvSpPr>
        <p:spPr>
          <a:xfrm>
            <a:off x="1524000" y="2838450"/>
            <a:ext cx="5562600" cy="2647950"/>
          </a:xfrm>
          <a:prstGeom prst="rect">
            <a:avLst/>
          </a:prstGeom>
          <a:noFill/>
          <a:ln w="9525">
            <a:noFill/>
          </a:ln>
        </p:spPr>
        <p:txBody>
          <a:bodyPr anchor="ctr" anchorCtr="0">
            <a:spAutoFit/>
          </a:bodyPr>
          <a:p>
            <a:pPr marL="342900" indent="-342900" eaLnBrk="1" hangingPunct="1">
              <a:buNone/>
            </a:pPr>
            <a:r>
              <a:rPr lang="en-US" altLang="en-US" sz="2400" dirty="0">
                <a:latin typeface="Arial" panose="020B0604020202020204" pitchFamily="34" charset="0"/>
              </a:rPr>
              <a:t>in which the numerical constants are in SI units (0.00327 m,72.1 rad/m, and 2.72 rad/s).</a:t>
            </a:r>
            <a:br>
              <a:rPr lang="en-US" altLang="en-US" sz="2400" dirty="0">
                <a:latin typeface="Arial" panose="020B0604020202020204" pitchFamily="34" charset="0"/>
              </a:rPr>
            </a:br>
            <a:endParaRPr lang="en-US" altLang="en-US" sz="2400" dirty="0">
              <a:latin typeface="Arial" panose="020B0604020202020204" pitchFamily="34" charset="0"/>
            </a:endParaRPr>
          </a:p>
          <a:p>
            <a:pPr marL="342900" indent="-342900">
              <a:buAutoNum type="alphaLcParenBoth"/>
            </a:pPr>
            <a:r>
              <a:rPr lang="en-US" altLang="en-US" sz="2400" dirty="0">
                <a:latin typeface="Arial" panose="020B0604020202020204" pitchFamily="34" charset="0"/>
              </a:rPr>
              <a:t>What is the amplitude of this wave?</a:t>
            </a:r>
            <a:endParaRPr lang="en-US" altLang="en-US" sz="2400" dirty="0">
              <a:latin typeface="Arial" panose="020B0604020202020204" pitchFamily="34" charset="0"/>
            </a:endParaRPr>
          </a:p>
          <a:p>
            <a:pPr marL="342900" indent="-342900">
              <a:buAutoNum type="alphaLcParenBoth"/>
            </a:pPr>
            <a:r>
              <a:rPr lang="en-US" altLang="en-US" sz="2400" dirty="0">
                <a:latin typeface="Arial" panose="020B0604020202020204" pitchFamily="34" charset="0"/>
              </a:rPr>
              <a:t>What are the wavelength, period, and frequency of this wave? </a:t>
            </a:r>
            <a:endParaRPr lang="en-US" altLang="en-US" sz="2400" dirty="0">
              <a:latin typeface="Arial" panose="020B0604020202020204" pitchFamily="34" charset="0"/>
            </a:endParaRPr>
          </a:p>
        </p:txBody>
      </p:sp>
      <p:pic>
        <p:nvPicPr>
          <p:cNvPr id="13317" name="Picture 6" descr="pixel"/>
          <p:cNvPicPr>
            <a:picLocks noChangeAspect="1"/>
          </p:cNvPicPr>
          <p:nvPr/>
        </p:nvPicPr>
        <p:blipFill>
          <a:blip r:embed="rId1"/>
          <a:stretch>
            <a:fillRect/>
          </a:stretch>
        </p:blipFill>
        <p:spPr>
          <a:xfrm>
            <a:off x="155575" y="2376488"/>
            <a:ext cx="9525" cy="57150"/>
          </a:xfrm>
          <a:prstGeom prst="rect">
            <a:avLst/>
          </a:prstGeom>
          <a:noFill/>
          <a:ln w="9525">
            <a:noFill/>
          </a:ln>
        </p:spPr>
      </p:pic>
      <p:pic>
        <p:nvPicPr>
          <p:cNvPr id="13318" name="Picture 8" descr="math061"/>
          <p:cNvPicPr>
            <a:picLocks noChangeAspect="1"/>
          </p:cNvPicPr>
          <p:nvPr/>
        </p:nvPicPr>
        <p:blipFill>
          <a:blip r:embed="rId2"/>
          <a:stretch>
            <a:fillRect/>
          </a:stretch>
        </p:blipFill>
        <p:spPr>
          <a:xfrm>
            <a:off x="2133600" y="2362200"/>
            <a:ext cx="4876800" cy="322263"/>
          </a:xfrm>
          <a:prstGeom prst="rect">
            <a:avLst/>
          </a:prstGeom>
          <a:noFill/>
          <a:ln w="9525">
            <a:noFill/>
          </a:ln>
        </p:spPr>
      </p:pic>
      <p:pic>
        <p:nvPicPr>
          <p:cNvPr id="13319" name="Picture 11" descr="pixel"/>
          <p:cNvPicPr>
            <a:picLocks noChangeAspect="1"/>
          </p:cNvPicPr>
          <p:nvPr/>
        </p:nvPicPr>
        <p:blipFill>
          <a:blip r:embed="rId1"/>
          <a:stretch>
            <a:fillRect/>
          </a:stretch>
        </p:blipFill>
        <p:spPr>
          <a:xfrm>
            <a:off x="155575" y="3382963"/>
            <a:ext cx="9525" cy="5715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ctr" anchorCtr="0"/>
          <a:p>
            <a:pPr eaLnBrk="1" hangingPunct="1"/>
            <a:r>
              <a:rPr lang="en-US" altLang="en-US" sz="3200" dirty="0"/>
              <a:t>The Principle of Superposition for Waves</a:t>
            </a:r>
            <a:r>
              <a:rPr lang="en-US" altLang="en-US" sz="4000" dirty="0"/>
              <a:t> </a:t>
            </a:r>
            <a:endParaRPr lang="en-US" altLang="en-US" sz="4000" dirty="0"/>
          </a:p>
        </p:txBody>
      </p:sp>
      <p:sp>
        <p:nvSpPr>
          <p:cNvPr id="19459" name="Rectangle 3"/>
          <p:cNvSpPr>
            <a:spLocks noGrp="1"/>
          </p:cNvSpPr>
          <p:nvPr>
            <p:ph type="body" sz="half" idx="1"/>
          </p:nvPr>
        </p:nvSpPr>
        <p:spPr>
          <a:xfrm>
            <a:off x="457200" y="1600200"/>
            <a:ext cx="8001000" cy="2057400"/>
          </a:xfrm>
          <a:ln/>
        </p:spPr>
        <p:txBody>
          <a:bodyPr vert="horz" wrap="square" lIns="91440" tIns="45720" rIns="91440" bIns="45720" anchor="t" anchorCtr="0"/>
          <a:p>
            <a:pPr eaLnBrk="1" hangingPunct="1">
              <a:lnSpc>
                <a:spcPct val="90000"/>
              </a:lnSpc>
              <a:buClrTx/>
              <a:buSzTx/>
              <a:buFontTx/>
            </a:pPr>
            <a:r>
              <a:rPr lang="en-US" altLang="en-US" sz="2800" dirty="0"/>
              <a:t>Overlapping waves algebraically add to produce a </a:t>
            </a:r>
            <a:r>
              <a:rPr lang="en-US" altLang="en-US" sz="2800" b="1" dirty="0"/>
              <a:t>resultant wave</a:t>
            </a:r>
            <a:r>
              <a:rPr lang="en-US" altLang="en-US" sz="2800" dirty="0"/>
              <a:t> (or </a:t>
            </a:r>
            <a:r>
              <a:rPr lang="en-US" altLang="en-US" sz="2800" b="1" dirty="0"/>
              <a:t>net wave</a:t>
            </a:r>
            <a:r>
              <a:rPr lang="en-US" altLang="en-US" sz="2800" dirty="0"/>
              <a:t>). </a:t>
            </a:r>
            <a:endParaRPr lang="en-US" altLang="en-US" sz="2800" dirty="0"/>
          </a:p>
          <a:p>
            <a:pPr eaLnBrk="1" hangingPunct="1">
              <a:lnSpc>
                <a:spcPct val="90000"/>
              </a:lnSpc>
              <a:buClrTx/>
              <a:buSzTx/>
              <a:buFontTx/>
            </a:pPr>
            <a:r>
              <a:rPr lang="en-US" altLang="en-US" sz="2800" dirty="0"/>
              <a:t>Overlapping waves do not in any way alter the travel of each other. </a:t>
            </a:r>
            <a:endParaRPr lang="en-US" altLang="en-US" sz="2800" dirty="0"/>
          </a:p>
        </p:txBody>
      </p:sp>
      <p:graphicFrame>
        <p:nvGraphicFramePr>
          <p:cNvPr id="28685" name="Group 13"/>
          <p:cNvGraphicFramePr>
            <a:graphicFrameLocks noGrp="1"/>
          </p:cNvGraphicFramePr>
          <p:nvPr/>
        </p:nvGraphicFramePr>
        <p:xfrm>
          <a:off x="981075" y="582613"/>
          <a:ext cx="207963" cy="517525"/>
        </p:xfrm>
        <a:graphic>
          <a:graphicData uri="http://schemas.openxmlformats.org/drawingml/2006/table">
            <a:tbl>
              <a:tblPr/>
              <a:tblGrid>
                <a:gridCol w="208002"/>
              </a:tblGrid>
              <a:tr h="517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301" marR="91301" marT="45664" marB="45664"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8728" name="Group 56"/>
          <p:cNvGraphicFramePr>
            <a:graphicFrameLocks noGrp="1"/>
          </p:cNvGraphicFramePr>
          <p:nvPr/>
        </p:nvGraphicFramePr>
        <p:xfrm>
          <a:off x="981075" y="1100138"/>
          <a:ext cx="7183438" cy="5032375"/>
        </p:xfrm>
        <a:graphic>
          <a:graphicData uri="http://schemas.openxmlformats.org/drawingml/2006/table">
            <a:tbl>
              <a:tblPr/>
              <a:tblGrid>
                <a:gridCol w="501650"/>
                <a:gridCol w="6681788"/>
              </a:tblGrid>
              <a:tr h="5032375">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2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8719" name="Group 47"/>
          <p:cNvGraphicFramePr>
            <a:graphicFrameLocks noGrp="1"/>
          </p:cNvGraphicFramePr>
          <p:nvPr/>
        </p:nvGraphicFramePr>
        <p:xfrm>
          <a:off x="1482725" y="1109663"/>
          <a:ext cx="6672263" cy="5032375"/>
        </p:xfrm>
        <a:graphic>
          <a:graphicData uri="http://schemas.openxmlformats.org/drawingml/2006/table">
            <a:tbl>
              <a:tblPr/>
              <a:tblGrid>
                <a:gridCol w="6672263"/>
              </a:tblGrid>
              <a:tr h="36671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cap="flat">
                      <a:noFill/>
                    </a:lnR>
                    <a:lnT cap="flat">
                      <a:noFill/>
                    </a:lnT>
                    <a:lnB>
                      <a:noFill/>
                    </a:lnB>
                    <a:lnTlToBr>
                      <a:noFill/>
                    </a:lnTlToBr>
                    <a:lnBlToTr>
                      <a:noFill/>
                    </a:lnBlToTr>
                    <a:noFill/>
                  </a:tcPr>
                </a:tc>
              </a:tr>
              <a:tr h="466566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a:noFill/>
                    </a:lnT>
                    <a:lnB cap="flat">
                      <a:noFill/>
                    </a:lnB>
                    <a:lnTlToBr>
                      <a:noFill/>
                    </a:lnTlToBr>
                    <a:lnBlToTr>
                      <a:noFill/>
                    </a:lnBlToTr>
                    <a:noFill/>
                  </a:tcPr>
                </a:tc>
              </a:tr>
            </a:tbl>
          </a:graphicData>
        </a:graphic>
      </p:graphicFrame>
      <p:graphicFrame>
        <p:nvGraphicFramePr>
          <p:cNvPr id="28710" name="Group 38"/>
          <p:cNvGraphicFramePr>
            <a:graphicFrameLocks noGrp="1"/>
          </p:cNvGraphicFramePr>
          <p:nvPr/>
        </p:nvGraphicFramePr>
        <p:xfrm>
          <a:off x="1492250" y="1474788"/>
          <a:ext cx="6662738" cy="4665663"/>
        </p:xfrm>
        <a:graphic>
          <a:graphicData uri="http://schemas.openxmlformats.org/drawingml/2006/table">
            <a:tbl>
              <a:tblPr/>
              <a:tblGrid>
                <a:gridCol w="6662738"/>
              </a:tblGrid>
              <a:tr h="466566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8730" name="Group 58"/>
          <p:cNvGraphicFramePr>
            <a:graphicFrameLocks noGrp="1"/>
          </p:cNvGraphicFramePr>
          <p:nvPr/>
        </p:nvGraphicFramePr>
        <p:xfrm>
          <a:off x="-1905000" y="5334000"/>
          <a:ext cx="6662738" cy="4937125"/>
        </p:xfrm>
        <a:graphic>
          <a:graphicData uri="http://schemas.openxmlformats.org/drawingml/2006/table">
            <a:tbl>
              <a:tblPr/>
              <a:tblGrid>
                <a:gridCol w="6662738"/>
              </a:tblGrid>
              <a:tr h="36571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T="45714" marB="45714" anchor="ctr" horzOverflow="overflow">
                    <a:lnL cap="flat">
                      <a:noFill/>
                    </a:lnL>
                    <a:lnR cap="flat">
                      <a:noFill/>
                    </a:lnR>
                    <a:lnT cap="flat">
                      <a:noFill/>
                    </a:lnT>
                    <a:lnB>
                      <a:noFill/>
                    </a:lnB>
                    <a:lnTlToBr>
                      <a:noFill/>
                    </a:lnTlToBr>
                    <a:lnBlToTr>
                      <a:noFill/>
                    </a:lnBlToTr>
                    <a:noFill/>
                  </a:tcPr>
                </a:tc>
              </a:tr>
              <a:tr h="457141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276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T="45714" marB="45714" horzOverflow="overflow">
                    <a:lnL cap="flat">
                      <a:noFill/>
                    </a:lnL>
                    <a:lnR cap="flat">
                      <a:noFill/>
                    </a:lnR>
                    <a:lnT>
                      <a:noFill/>
                    </a:lnT>
                    <a:lnB cap="flat">
                      <a:noFill/>
                    </a:lnB>
                    <a:lnTlToBr>
                      <a:noFill/>
                    </a:lnTlToBr>
                    <a:lnBlToTr>
                      <a:noFill/>
                    </a:lnBlToTr>
                    <a:noFill/>
                  </a:tcPr>
                </a:tc>
              </a:tr>
            </a:tbl>
          </a:graphicData>
        </a:graphic>
      </p:graphicFrame>
      <p:pic>
        <p:nvPicPr>
          <p:cNvPr id="19473" name="Picture 15" descr="pixel"/>
          <p:cNvPicPr>
            <a:picLocks noChangeAspect="1"/>
          </p:cNvPicPr>
          <p:nvPr/>
        </p:nvPicPr>
        <p:blipFill>
          <a:blip r:embed="rId1"/>
          <a:stretch>
            <a:fillRect/>
          </a:stretch>
        </p:blipFill>
        <p:spPr>
          <a:xfrm>
            <a:off x="1136650" y="3478213"/>
            <a:ext cx="190500" cy="190500"/>
          </a:xfrm>
          <a:prstGeom prst="rect">
            <a:avLst/>
          </a:prstGeom>
          <a:noFill/>
          <a:ln w="9525">
            <a:noFill/>
          </a:ln>
        </p:spPr>
      </p:pic>
      <p:pic>
        <p:nvPicPr>
          <p:cNvPr id="19474" name="Picture 17" descr="pixel"/>
          <p:cNvPicPr>
            <a:picLocks noChangeAspect="1"/>
          </p:cNvPicPr>
          <p:nvPr/>
        </p:nvPicPr>
        <p:blipFill>
          <a:blip r:embed="rId1"/>
          <a:stretch>
            <a:fillRect/>
          </a:stretch>
        </p:blipFill>
        <p:spPr>
          <a:xfrm>
            <a:off x="1638300" y="1155700"/>
            <a:ext cx="9525" cy="57150"/>
          </a:xfrm>
          <a:prstGeom prst="rect">
            <a:avLst/>
          </a:prstGeom>
          <a:noFill/>
          <a:ln w="9525">
            <a:noFill/>
          </a:ln>
        </p:spPr>
      </p:pic>
      <p:pic>
        <p:nvPicPr>
          <p:cNvPr id="19475" name="Picture 19" descr="pixel"/>
          <p:cNvPicPr>
            <a:picLocks noChangeAspect="1"/>
          </p:cNvPicPr>
          <p:nvPr/>
        </p:nvPicPr>
        <p:blipFill>
          <a:blip r:embed="rId1"/>
          <a:stretch>
            <a:fillRect/>
          </a:stretch>
        </p:blipFill>
        <p:spPr>
          <a:xfrm>
            <a:off x="1657350" y="1530350"/>
            <a:ext cx="9525" cy="57150"/>
          </a:xfrm>
          <a:prstGeom prst="rect">
            <a:avLst/>
          </a:prstGeom>
          <a:noFill/>
          <a:ln w="9525">
            <a:noFill/>
          </a:ln>
        </p:spPr>
      </p:pic>
      <p:pic>
        <p:nvPicPr>
          <p:cNvPr id="19476" name="Picture 21" descr="tfg014"/>
          <p:cNvPicPr>
            <a:picLocks noChangeAspect="1"/>
          </p:cNvPicPr>
          <p:nvPr/>
        </p:nvPicPr>
        <p:blipFill>
          <a:blip r:embed="rId2"/>
          <a:stretch>
            <a:fillRect/>
          </a:stretch>
        </p:blipFill>
        <p:spPr>
          <a:xfrm>
            <a:off x="1066800" y="3400425"/>
            <a:ext cx="2020888" cy="3228975"/>
          </a:xfrm>
          <a:prstGeom prst="rect">
            <a:avLst/>
          </a:prstGeom>
          <a:noFill/>
          <a:ln w="9525">
            <a:noFill/>
          </a:ln>
        </p:spPr>
      </p:pic>
      <p:pic>
        <p:nvPicPr>
          <p:cNvPr id="19477" name="Picture 60" descr="math163"/>
          <p:cNvPicPr>
            <a:picLocks noChangeAspect="1"/>
          </p:cNvPicPr>
          <p:nvPr>
            <p:ph sz="half" idx="2"/>
          </p:nvPr>
        </p:nvPicPr>
        <p:blipFill>
          <a:blip r:embed="rId3"/>
          <a:srcRect/>
          <a:stretch>
            <a:fillRect/>
          </a:stretch>
        </p:blipFill>
        <p:spPr>
          <a:xfrm>
            <a:off x="3805238" y="4419600"/>
            <a:ext cx="5338762" cy="477838"/>
          </a:xfr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ln/>
        </p:spPr>
        <p:txBody>
          <a:bodyPr vert="horz" wrap="square" lIns="91440" tIns="45720" rIns="91440" bIns="45720" anchor="ctr" anchorCtr="0"/>
          <a:p>
            <a:pPr eaLnBrk="1" hangingPunct="1"/>
            <a:r>
              <a:rPr lang="en-US" altLang="en-US" dirty="0"/>
              <a:t>Standing Waves </a:t>
            </a:r>
            <a:endParaRPr lang="en-US" altLang="en-US" dirty="0"/>
          </a:p>
        </p:txBody>
      </p:sp>
      <p:sp>
        <p:nvSpPr>
          <p:cNvPr id="20483" name="Rectangle 3"/>
          <p:cNvSpPr>
            <a:spLocks noGrp="1"/>
          </p:cNvSpPr>
          <p:nvPr>
            <p:ph type="body" sz="half" idx="1"/>
          </p:nvPr>
        </p:nvSpPr>
        <p:spPr>
          <a:xfrm>
            <a:off x="304800" y="1371600"/>
            <a:ext cx="8305800" cy="2011363"/>
          </a:xfrm>
          <a:ln/>
        </p:spPr>
        <p:txBody>
          <a:bodyPr vert="horz" wrap="square" lIns="91440" tIns="45720" rIns="91440" bIns="45720" anchor="t" anchorCtr="0"/>
          <a:p>
            <a:pPr eaLnBrk="1" hangingPunct="1">
              <a:buClrTx/>
              <a:buSzTx/>
              <a:buFontTx/>
              <a:buNone/>
            </a:pPr>
            <a:r>
              <a:rPr lang="en-US" altLang="en-US" sz="2800" dirty="0"/>
              <a:t>   If two sinusoidal waves of the same amplitude and wavelength travel in </a:t>
            </a:r>
            <a:r>
              <a:rPr lang="en-US" altLang="en-US" sz="2800" i="1" dirty="0"/>
              <a:t>opposite</a:t>
            </a:r>
            <a:r>
              <a:rPr lang="en-US" altLang="en-US" sz="2800" dirty="0"/>
              <a:t> directions along a stretched string, their interference with each other produces a standing wave. </a:t>
            </a:r>
            <a:endParaRPr lang="en-US" altLang="en-US" sz="2800" dirty="0"/>
          </a:p>
        </p:txBody>
      </p:sp>
      <p:graphicFrame>
        <p:nvGraphicFramePr>
          <p:cNvPr id="30782" name="Group 62"/>
          <p:cNvGraphicFramePr>
            <a:graphicFrameLocks noGrp="1"/>
          </p:cNvGraphicFramePr>
          <p:nvPr/>
        </p:nvGraphicFramePr>
        <p:xfrm>
          <a:off x="0" y="-7318375"/>
          <a:ext cx="415925" cy="36912550"/>
        </p:xfrm>
        <a:graphic>
          <a:graphicData uri="http://schemas.openxmlformats.org/drawingml/2006/table">
            <a:tbl>
              <a:tblPr/>
              <a:tblGrid>
                <a:gridCol w="208002"/>
                <a:gridCol w="208002"/>
              </a:tblGrid>
              <a:tr h="366707">
                <a:tc gridSpan="2">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cap="flat">
                      <a:noFill/>
                    </a:lnR>
                    <a:lnT cap="flat">
                      <a:noFill/>
                    </a:lnT>
                    <a:lnB>
                      <a:noFill/>
                    </a:lnB>
                    <a:lnTlToBr>
                      <a:noFill/>
                    </a:lnTlToBr>
                    <a:lnBlToTr>
                      <a:noFill/>
                    </a:lnBlToTr>
                    <a:noFill/>
                  </a:tcPr>
                </a:tc>
                <a:tc hMerge="1">
                  <a:tcPr/>
                </a:tc>
              </a:tr>
              <a:tr h="36179137">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301" marR="91301" marT="45719" marB="45719" horzOverflow="overflow">
                    <a:lnL>
                      <a:noFill/>
                    </a:lnL>
                    <a:lnR cap="flat">
                      <a:noFill/>
                    </a:lnR>
                    <a:lnT>
                      <a:noFill/>
                    </a:lnT>
                    <a:lnB>
                      <a:noFill/>
                    </a:lnB>
                    <a:lnTlToBr>
                      <a:noFill/>
                    </a:lnTlToBr>
                    <a:lnBlToTr>
                      <a:noFill/>
                    </a:lnBlToTr>
                    <a:noFill/>
                  </a:tcPr>
                </a:tc>
              </a:tr>
              <a:tr h="366707">
                <a:tc gridSpan="2">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cap="flat">
                      <a:noFill/>
                    </a:lnR>
                    <a:lnT>
                      <a:noFill/>
                    </a:lnT>
                    <a:lnB cap="flat">
                      <a:noFill/>
                    </a:lnB>
                    <a:lnTlToBr>
                      <a:noFill/>
                    </a:lnTlToBr>
                    <a:lnBlToTr>
                      <a:noFill/>
                    </a:lnBlToTr>
                    <a:noFill/>
                  </a:tcPr>
                </a:tc>
                <a:tc hMerge="1">
                  <a:tcPr/>
                </a:tc>
              </a:tr>
            </a:tbl>
          </a:graphicData>
        </a:graphic>
      </p:graphicFrame>
      <p:sp>
        <p:nvSpPr>
          <p:cNvPr id="20489" name="Rectangle 63"/>
          <p:cNvSpPr/>
          <p:nvPr/>
        </p:nvSpPr>
        <p:spPr>
          <a:xfrm>
            <a:off x="0" y="30184725"/>
            <a:ext cx="5873750" cy="9159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1800" dirty="0"/>
              <a:t>Applying the trigonometric relation of Eq. </a:t>
            </a:r>
            <a:r>
              <a:rPr lang="en-US" altLang="en-US" sz="1800" dirty="0">
                <a:hlinkClick r:id="rId1"/>
              </a:rPr>
              <a:t>16-50</a:t>
            </a:r>
            <a:r>
              <a:rPr lang="en-US" altLang="en-US" sz="1800" dirty="0"/>
              <a:t> leads to </a:t>
            </a:r>
            <a:br>
              <a:rPr lang="en-US" altLang="en-US" sz="1800" dirty="0"/>
            </a:br>
            <a:br>
              <a:rPr lang="en-US" altLang="en-US" sz="1800" dirty="0"/>
            </a:br>
            <a:endParaRPr lang="en-US" altLang="en-US" sz="1800" dirty="0"/>
          </a:p>
        </p:txBody>
      </p:sp>
      <p:graphicFrame>
        <p:nvGraphicFramePr>
          <p:cNvPr id="30807" name="Group 87"/>
          <p:cNvGraphicFramePr>
            <a:graphicFrameLocks noGrp="1"/>
          </p:cNvGraphicFramePr>
          <p:nvPr/>
        </p:nvGraphicFramePr>
        <p:xfrm>
          <a:off x="0" y="31100713"/>
          <a:ext cx="2268538" cy="884238"/>
        </p:xfrm>
        <a:graphic>
          <a:graphicData uri="http://schemas.openxmlformats.org/drawingml/2006/table">
            <a:tbl>
              <a:tblPr/>
              <a:tblGrid>
                <a:gridCol w="2060287"/>
                <a:gridCol w="208254"/>
              </a:tblGrid>
              <a:tr h="366449">
                <a:tc gridSpan="2">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427" marR="91427" marT="45687" marB="45687" anchor="ctr" horzOverflow="overflow">
                    <a:lnL cap="flat">
                      <a:noFill/>
                    </a:lnL>
                    <a:lnR cap="flat">
                      <a:noFill/>
                    </a:lnR>
                    <a:lnT cap="flat">
                      <a:noFill/>
                    </a:lnT>
                    <a:lnB>
                      <a:noFill/>
                    </a:lnB>
                    <a:lnTlToBr>
                      <a:noFill/>
                    </a:lnTlToBr>
                    <a:lnBlToTr>
                      <a:noFill/>
                    </a:lnBlToTr>
                    <a:solidFill>
                      <a:srgbClr val="E4EDF6"/>
                    </a:solidFill>
                  </a:tcPr>
                </a:tc>
                <a:tc hMerge="1">
                  <a:tcPr/>
                </a:tc>
              </a:tr>
              <a:tr h="5177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27" marR="91427" marT="45687" marB="45687" horzOverflow="overflow">
                    <a:lnL cap="flat">
                      <a:noFill/>
                    </a:lnL>
                    <a:lnR>
                      <a:noFill/>
                    </a:lnR>
                    <a:lnT>
                      <a:noFill/>
                    </a:lnT>
                    <a:lnB cap="flat">
                      <a:noFill/>
                    </a:lnB>
                    <a:lnTlToBr>
                      <a:noFill/>
                    </a:lnTlToBr>
                    <a:lnBlToTr>
                      <a:noFill/>
                    </a:lnBlToTr>
                    <a:solidFill>
                      <a:srgbClr val="E4EDF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27" marR="91427" marT="45687" marB="45687" horzOverflow="overflow">
                    <a:lnL>
                      <a:noFill/>
                    </a:lnL>
                    <a:lnR cap="flat">
                      <a:noFill/>
                    </a:lnR>
                    <a:lnT>
                      <a:noFill/>
                    </a:lnT>
                    <a:lnB cap="flat">
                      <a:noFill/>
                    </a:lnB>
                    <a:lnTlToBr>
                      <a:noFill/>
                    </a:lnTlToBr>
                    <a:lnBlToTr>
                      <a:noFill/>
                    </a:lnBlToTr>
                    <a:noFill/>
                  </a:tcPr>
                </a:tc>
              </a:tr>
            </a:tbl>
          </a:graphicData>
        </a:graphic>
      </p:graphicFrame>
      <p:graphicFrame>
        <p:nvGraphicFramePr>
          <p:cNvPr id="30808" name="Group 88"/>
          <p:cNvGraphicFramePr>
            <a:graphicFrameLocks noGrp="1"/>
          </p:cNvGraphicFramePr>
          <p:nvPr/>
        </p:nvGraphicFramePr>
        <p:xfrm>
          <a:off x="9525" y="31542038"/>
          <a:ext cx="2051050" cy="639763"/>
        </p:xfrm>
        <a:graphic>
          <a:graphicData uri="http://schemas.openxmlformats.org/drawingml/2006/table">
            <a:tbl>
              <a:tblPr/>
              <a:tblGrid>
                <a:gridCol w="2051050"/>
              </a:tblGrid>
              <a:tr h="63976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cap="flat">
                      <a:noFill/>
                    </a:lnL>
                    <a:lnR cap="flat">
                      <a:noFill/>
                    </a:lnR>
                    <a:lnT cap="flat">
                      <a:noFill/>
                    </a:lnT>
                    <a:lnB cap="flat">
                      <a:noFill/>
                    </a:lnB>
                    <a:lnTlToBr>
                      <a:noFill/>
                    </a:lnTlToBr>
                    <a:lnBlToTr>
                      <a:noFill/>
                    </a:lnBlToTr>
                    <a:solidFill>
                      <a:srgbClr val="E4EDF6"/>
                    </a:solidFill>
                  </a:tcPr>
                </a:tc>
              </a:tr>
            </a:tbl>
          </a:graphicData>
        </a:graphic>
      </p:graphicFrame>
      <p:pic>
        <p:nvPicPr>
          <p:cNvPr id="20496" name="Picture 8" descr="pixel"/>
          <p:cNvPicPr>
            <a:picLocks noChangeAspect="1"/>
          </p:cNvPicPr>
          <p:nvPr/>
        </p:nvPicPr>
        <p:blipFill>
          <a:blip r:embed="rId2"/>
          <a:stretch>
            <a:fillRect/>
          </a:stretch>
        </p:blipFill>
        <p:spPr>
          <a:xfrm>
            <a:off x="155575" y="-24712612"/>
            <a:ext cx="9525" cy="57150"/>
          </a:xfrm>
          <a:prstGeom prst="rect">
            <a:avLst/>
          </a:prstGeom>
          <a:noFill/>
          <a:ln w="9525">
            <a:noFill/>
          </a:ln>
        </p:spPr>
      </p:pic>
      <p:pic>
        <p:nvPicPr>
          <p:cNvPr id="20497" name="Picture 22" descr="pixel"/>
          <p:cNvPicPr>
            <a:picLocks noChangeAspect="1"/>
          </p:cNvPicPr>
          <p:nvPr/>
        </p:nvPicPr>
        <p:blipFill>
          <a:blip r:embed="rId2"/>
          <a:stretch>
            <a:fillRect/>
          </a:stretch>
        </p:blipFill>
        <p:spPr>
          <a:xfrm>
            <a:off x="155575" y="-23979187"/>
            <a:ext cx="9525" cy="57150"/>
          </a:xfrm>
          <a:prstGeom prst="rect">
            <a:avLst/>
          </a:prstGeom>
          <a:noFill/>
          <a:ln w="9525">
            <a:noFill/>
          </a:ln>
        </p:spPr>
      </p:pic>
      <p:pic>
        <p:nvPicPr>
          <p:cNvPr id="20498" name="Picture 27" descr="pixel"/>
          <p:cNvPicPr>
            <a:picLocks noChangeAspect="1"/>
          </p:cNvPicPr>
          <p:nvPr/>
        </p:nvPicPr>
        <p:blipFill>
          <a:blip r:embed="rId2"/>
          <a:stretch>
            <a:fillRect/>
          </a:stretch>
        </p:blipFill>
        <p:spPr>
          <a:xfrm>
            <a:off x="155575" y="-8005762"/>
            <a:ext cx="9525" cy="57150"/>
          </a:xfrm>
          <a:prstGeom prst="rect">
            <a:avLst/>
          </a:prstGeom>
          <a:noFill/>
          <a:ln w="9525">
            <a:noFill/>
          </a:ln>
        </p:spPr>
      </p:pic>
      <p:pic>
        <p:nvPicPr>
          <p:cNvPr id="20499" name="Picture 44" descr="pixel"/>
          <p:cNvPicPr>
            <a:picLocks noChangeAspect="1"/>
          </p:cNvPicPr>
          <p:nvPr/>
        </p:nvPicPr>
        <p:blipFill>
          <a:blip r:embed="rId2"/>
          <a:stretch>
            <a:fillRect/>
          </a:stretch>
        </p:blipFill>
        <p:spPr>
          <a:xfrm>
            <a:off x="155575" y="-7272337"/>
            <a:ext cx="9525" cy="57150"/>
          </a:xfrm>
          <a:prstGeom prst="rect">
            <a:avLst/>
          </a:prstGeom>
          <a:noFill/>
          <a:ln w="9525">
            <a:noFill/>
          </a:ln>
        </p:spPr>
      </p:pic>
      <p:pic>
        <p:nvPicPr>
          <p:cNvPr id="20500" name="Picture 48" descr="pixel"/>
          <p:cNvPicPr>
            <a:picLocks noChangeAspect="1"/>
          </p:cNvPicPr>
          <p:nvPr/>
        </p:nvPicPr>
        <p:blipFill>
          <a:blip r:embed="rId2"/>
          <a:stretch>
            <a:fillRect/>
          </a:stretch>
        </p:blipFill>
        <p:spPr>
          <a:xfrm>
            <a:off x="155575" y="29864050"/>
            <a:ext cx="9525" cy="57150"/>
          </a:xfrm>
          <a:prstGeom prst="rect">
            <a:avLst/>
          </a:prstGeom>
          <a:noFill/>
          <a:ln w="9525">
            <a:noFill/>
          </a:ln>
        </p:spPr>
      </p:pic>
      <p:pic>
        <p:nvPicPr>
          <p:cNvPr id="20501" name="Picture 65" descr="pixel"/>
          <p:cNvPicPr>
            <a:picLocks noChangeAspect="1"/>
          </p:cNvPicPr>
          <p:nvPr/>
        </p:nvPicPr>
        <p:blipFill>
          <a:blip r:embed="rId2"/>
          <a:stretch>
            <a:fillRect/>
          </a:stretch>
        </p:blipFill>
        <p:spPr>
          <a:xfrm>
            <a:off x="155575" y="31146750"/>
            <a:ext cx="9525" cy="57150"/>
          </a:xfrm>
          <a:prstGeom prst="rect">
            <a:avLst/>
          </a:prstGeom>
          <a:noFill/>
          <a:ln w="9525">
            <a:noFill/>
          </a:ln>
        </p:spPr>
      </p:pic>
      <p:pic>
        <p:nvPicPr>
          <p:cNvPr id="20502" name="Picture 67" descr="math210"/>
          <p:cNvPicPr>
            <a:picLocks noChangeAspect="1"/>
          </p:cNvPicPr>
          <p:nvPr/>
        </p:nvPicPr>
        <p:blipFill>
          <a:blip r:embed="rId3"/>
          <a:stretch>
            <a:fillRect/>
          </a:stretch>
        </p:blipFill>
        <p:spPr>
          <a:xfrm>
            <a:off x="165100" y="31446788"/>
            <a:ext cx="1828800" cy="171450"/>
          </a:xfrm>
          <a:prstGeom prst="rect">
            <a:avLst/>
          </a:prstGeom>
          <a:noFill/>
          <a:ln w="9525">
            <a:noFill/>
          </a:ln>
        </p:spPr>
      </p:pic>
      <p:graphicFrame>
        <p:nvGraphicFramePr>
          <p:cNvPr id="30867" name="Group 147"/>
          <p:cNvGraphicFramePr>
            <a:graphicFrameLocks noGrp="1"/>
          </p:cNvGraphicFramePr>
          <p:nvPr/>
        </p:nvGraphicFramePr>
        <p:xfrm>
          <a:off x="0" y="-7318375"/>
          <a:ext cx="415925" cy="36912550"/>
        </p:xfrm>
        <a:graphic>
          <a:graphicData uri="http://schemas.openxmlformats.org/drawingml/2006/table">
            <a:tbl>
              <a:tblPr/>
              <a:tblGrid>
                <a:gridCol w="208002"/>
                <a:gridCol w="208002"/>
              </a:tblGrid>
              <a:tr h="366707">
                <a:tc gridSpan="2">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cap="flat">
                      <a:noFill/>
                    </a:lnR>
                    <a:lnT cap="flat">
                      <a:noFill/>
                    </a:lnT>
                    <a:lnB>
                      <a:noFill/>
                    </a:lnB>
                    <a:lnTlToBr>
                      <a:noFill/>
                    </a:lnTlToBr>
                    <a:lnBlToTr>
                      <a:noFill/>
                    </a:lnBlToTr>
                    <a:noFill/>
                  </a:tcPr>
                </a:tc>
                <a:tc hMerge="1">
                  <a:tcPr/>
                </a:tc>
              </a:tr>
              <a:tr h="36179137">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301" marR="91301" marT="45719" marB="45719" horzOverflow="overflow">
                    <a:lnL>
                      <a:noFill/>
                    </a:lnL>
                    <a:lnR cap="flat">
                      <a:noFill/>
                    </a:lnR>
                    <a:lnT>
                      <a:noFill/>
                    </a:lnT>
                    <a:lnB>
                      <a:noFill/>
                    </a:lnB>
                    <a:lnTlToBr>
                      <a:noFill/>
                    </a:lnTlToBr>
                    <a:lnBlToTr>
                      <a:noFill/>
                    </a:lnBlToTr>
                    <a:noFill/>
                  </a:tcPr>
                </a:tc>
              </a:tr>
              <a:tr h="366707">
                <a:tc gridSpan="2">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cap="flat">
                      <a:noFill/>
                    </a:lnR>
                    <a:lnT>
                      <a:noFill/>
                    </a:lnT>
                    <a:lnB cap="flat">
                      <a:noFill/>
                    </a:lnB>
                    <a:lnTlToBr>
                      <a:noFill/>
                    </a:lnTlToBr>
                    <a:lnBlToTr>
                      <a:noFill/>
                    </a:lnBlToTr>
                    <a:noFill/>
                  </a:tcPr>
                </a:tc>
                <a:tc hMerge="1">
                  <a:tcPr/>
                </a:tc>
              </a:tr>
            </a:tbl>
          </a:graphicData>
        </a:graphic>
      </p:graphicFrame>
      <p:sp>
        <p:nvSpPr>
          <p:cNvPr id="20508" name="Rectangle 148"/>
          <p:cNvSpPr/>
          <p:nvPr/>
        </p:nvSpPr>
        <p:spPr>
          <a:xfrm>
            <a:off x="0" y="30184725"/>
            <a:ext cx="5873750" cy="9159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1800" dirty="0"/>
              <a:t>Applying the trigonometric relation of Eq. </a:t>
            </a:r>
            <a:r>
              <a:rPr lang="en-US" altLang="en-US" sz="1800" dirty="0">
                <a:hlinkClick r:id="rId1"/>
              </a:rPr>
              <a:t>16-50</a:t>
            </a:r>
            <a:r>
              <a:rPr lang="en-US" altLang="en-US" sz="1800" dirty="0"/>
              <a:t> leads to </a:t>
            </a:r>
            <a:br>
              <a:rPr lang="en-US" altLang="en-US" sz="1800" dirty="0"/>
            </a:br>
            <a:br>
              <a:rPr lang="en-US" altLang="en-US" sz="1800" dirty="0"/>
            </a:br>
            <a:endParaRPr lang="en-US" altLang="en-US" sz="1800" dirty="0"/>
          </a:p>
        </p:txBody>
      </p:sp>
      <p:graphicFrame>
        <p:nvGraphicFramePr>
          <p:cNvPr id="30892" name="Group 172"/>
          <p:cNvGraphicFramePr>
            <a:graphicFrameLocks noGrp="1"/>
          </p:cNvGraphicFramePr>
          <p:nvPr/>
        </p:nvGraphicFramePr>
        <p:xfrm>
          <a:off x="0" y="31100713"/>
          <a:ext cx="2268538" cy="884238"/>
        </p:xfrm>
        <a:graphic>
          <a:graphicData uri="http://schemas.openxmlformats.org/drawingml/2006/table">
            <a:tbl>
              <a:tblPr/>
              <a:tblGrid>
                <a:gridCol w="2060287"/>
                <a:gridCol w="208254"/>
              </a:tblGrid>
              <a:tr h="366449">
                <a:tc gridSpan="2">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427" marR="91427" marT="45687" marB="45687" anchor="ctr" horzOverflow="overflow">
                    <a:lnL cap="flat">
                      <a:noFill/>
                    </a:lnL>
                    <a:lnR cap="flat">
                      <a:noFill/>
                    </a:lnR>
                    <a:lnT cap="flat">
                      <a:noFill/>
                    </a:lnT>
                    <a:lnB>
                      <a:noFill/>
                    </a:lnB>
                    <a:lnTlToBr>
                      <a:noFill/>
                    </a:lnTlToBr>
                    <a:lnBlToTr>
                      <a:noFill/>
                    </a:lnBlToTr>
                    <a:solidFill>
                      <a:srgbClr val="E4EDF6"/>
                    </a:solidFill>
                  </a:tcPr>
                </a:tc>
                <a:tc hMerge="1">
                  <a:tcPr/>
                </a:tc>
              </a:tr>
              <a:tr h="5177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27" marR="91427" marT="45687" marB="45687" horzOverflow="overflow">
                    <a:lnL cap="flat">
                      <a:noFill/>
                    </a:lnL>
                    <a:lnR>
                      <a:noFill/>
                    </a:lnR>
                    <a:lnT>
                      <a:noFill/>
                    </a:lnT>
                    <a:lnB cap="flat">
                      <a:noFill/>
                    </a:lnB>
                    <a:lnTlToBr>
                      <a:noFill/>
                    </a:lnTlToBr>
                    <a:lnBlToTr>
                      <a:noFill/>
                    </a:lnBlToTr>
                    <a:solidFill>
                      <a:srgbClr val="E4EDF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27" marR="91427" marT="45687" marB="45687" horzOverflow="overflow">
                    <a:lnL>
                      <a:noFill/>
                    </a:lnL>
                    <a:lnR cap="flat">
                      <a:noFill/>
                    </a:lnR>
                    <a:lnT>
                      <a:noFill/>
                    </a:lnT>
                    <a:lnB cap="flat">
                      <a:noFill/>
                    </a:lnB>
                    <a:lnTlToBr>
                      <a:noFill/>
                    </a:lnTlToBr>
                    <a:lnBlToTr>
                      <a:noFill/>
                    </a:lnBlToTr>
                    <a:noFill/>
                  </a:tcPr>
                </a:tc>
              </a:tr>
            </a:tbl>
          </a:graphicData>
        </a:graphic>
      </p:graphicFrame>
      <p:graphicFrame>
        <p:nvGraphicFramePr>
          <p:cNvPr id="30893" name="Group 173"/>
          <p:cNvGraphicFramePr>
            <a:graphicFrameLocks noGrp="1"/>
          </p:cNvGraphicFramePr>
          <p:nvPr/>
        </p:nvGraphicFramePr>
        <p:xfrm>
          <a:off x="9525" y="31542038"/>
          <a:ext cx="2051050" cy="639763"/>
        </p:xfrm>
        <a:graphic>
          <a:graphicData uri="http://schemas.openxmlformats.org/drawingml/2006/table">
            <a:tbl>
              <a:tblPr/>
              <a:tblGrid>
                <a:gridCol w="2051050"/>
              </a:tblGrid>
              <a:tr h="63976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cap="flat">
                      <a:noFill/>
                    </a:lnL>
                    <a:lnR cap="flat">
                      <a:noFill/>
                    </a:lnR>
                    <a:lnT cap="flat">
                      <a:noFill/>
                    </a:lnT>
                    <a:lnB cap="flat">
                      <a:noFill/>
                    </a:lnB>
                    <a:lnTlToBr>
                      <a:noFill/>
                    </a:lnTlToBr>
                    <a:lnBlToTr>
                      <a:noFill/>
                    </a:lnBlToTr>
                    <a:solidFill>
                      <a:srgbClr val="E4EDF6"/>
                    </a:solidFill>
                  </a:tcPr>
                </a:tc>
              </a:tr>
            </a:tbl>
          </a:graphicData>
        </a:graphic>
      </p:graphicFrame>
      <p:pic>
        <p:nvPicPr>
          <p:cNvPr id="20515" name="Picture 93" descr="pixel"/>
          <p:cNvPicPr>
            <a:picLocks noChangeAspect="1"/>
          </p:cNvPicPr>
          <p:nvPr/>
        </p:nvPicPr>
        <p:blipFill>
          <a:blip r:embed="rId2"/>
          <a:stretch>
            <a:fillRect/>
          </a:stretch>
        </p:blipFill>
        <p:spPr>
          <a:xfrm>
            <a:off x="155575" y="-24712612"/>
            <a:ext cx="9525" cy="57150"/>
          </a:xfrm>
          <a:prstGeom prst="rect">
            <a:avLst/>
          </a:prstGeom>
          <a:noFill/>
          <a:ln w="9525">
            <a:noFill/>
          </a:ln>
        </p:spPr>
      </p:pic>
      <p:pic>
        <p:nvPicPr>
          <p:cNvPr id="20516" name="Picture 107" descr="pixel"/>
          <p:cNvPicPr>
            <a:picLocks noChangeAspect="1"/>
          </p:cNvPicPr>
          <p:nvPr/>
        </p:nvPicPr>
        <p:blipFill>
          <a:blip r:embed="rId2"/>
          <a:stretch>
            <a:fillRect/>
          </a:stretch>
        </p:blipFill>
        <p:spPr>
          <a:xfrm>
            <a:off x="155575" y="-23979187"/>
            <a:ext cx="9525" cy="57150"/>
          </a:xfrm>
          <a:prstGeom prst="rect">
            <a:avLst/>
          </a:prstGeom>
          <a:noFill/>
          <a:ln w="9525">
            <a:noFill/>
          </a:ln>
        </p:spPr>
      </p:pic>
      <p:pic>
        <p:nvPicPr>
          <p:cNvPr id="20517" name="Picture 112" descr="pixel"/>
          <p:cNvPicPr>
            <a:picLocks noChangeAspect="1"/>
          </p:cNvPicPr>
          <p:nvPr/>
        </p:nvPicPr>
        <p:blipFill>
          <a:blip r:embed="rId2"/>
          <a:stretch>
            <a:fillRect/>
          </a:stretch>
        </p:blipFill>
        <p:spPr>
          <a:xfrm>
            <a:off x="155575" y="-8005762"/>
            <a:ext cx="9525" cy="57150"/>
          </a:xfrm>
          <a:prstGeom prst="rect">
            <a:avLst/>
          </a:prstGeom>
          <a:noFill/>
          <a:ln w="9525">
            <a:noFill/>
          </a:ln>
        </p:spPr>
      </p:pic>
      <p:pic>
        <p:nvPicPr>
          <p:cNvPr id="20518" name="Picture 129" descr="pixel"/>
          <p:cNvPicPr>
            <a:picLocks noChangeAspect="1"/>
          </p:cNvPicPr>
          <p:nvPr/>
        </p:nvPicPr>
        <p:blipFill>
          <a:blip r:embed="rId2"/>
          <a:stretch>
            <a:fillRect/>
          </a:stretch>
        </p:blipFill>
        <p:spPr>
          <a:xfrm>
            <a:off x="155575" y="-7272337"/>
            <a:ext cx="9525" cy="57150"/>
          </a:xfrm>
          <a:prstGeom prst="rect">
            <a:avLst/>
          </a:prstGeom>
          <a:noFill/>
          <a:ln w="9525">
            <a:noFill/>
          </a:ln>
        </p:spPr>
      </p:pic>
      <p:pic>
        <p:nvPicPr>
          <p:cNvPr id="20519" name="Picture 133" descr="pixel"/>
          <p:cNvPicPr>
            <a:picLocks noChangeAspect="1"/>
          </p:cNvPicPr>
          <p:nvPr/>
        </p:nvPicPr>
        <p:blipFill>
          <a:blip r:embed="rId2"/>
          <a:stretch>
            <a:fillRect/>
          </a:stretch>
        </p:blipFill>
        <p:spPr>
          <a:xfrm>
            <a:off x="155575" y="29864050"/>
            <a:ext cx="9525" cy="57150"/>
          </a:xfrm>
          <a:prstGeom prst="rect">
            <a:avLst/>
          </a:prstGeom>
          <a:noFill/>
          <a:ln w="9525">
            <a:noFill/>
          </a:ln>
        </p:spPr>
      </p:pic>
      <p:pic>
        <p:nvPicPr>
          <p:cNvPr id="20520" name="Picture 150" descr="pixel"/>
          <p:cNvPicPr>
            <a:picLocks noChangeAspect="1"/>
          </p:cNvPicPr>
          <p:nvPr/>
        </p:nvPicPr>
        <p:blipFill>
          <a:blip r:embed="rId2"/>
          <a:stretch>
            <a:fillRect/>
          </a:stretch>
        </p:blipFill>
        <p:spPr>
          <a:xfrm>
            <a:off x="155575" y="31146750"/>
            <a:ext cx="9525" cy="57150"/>
          </a:xfrm>
          <a:prstGeom prst="rect">
            <a:avLst/>
          </a:prstGeom>
          <a:noFill/>
          <a:ln w="9525">
            <a:noFill/>
          </a:ln>
        </p:spPr>
      </p:pic>
      <p:pic>
        <p:nvPicPr>
          <p:cNvPr id="20521" name="Picture 152" descr="math210"/>
          <p:cNvPicPr>
            <a:picLocks noChangeAspect="1"/>
          </p:cNvPicPr>
          <p:nvPr/>
        </p:nvPicPr>
        <p:blipFill>
          <a:blip r:embed="rId3"/>
          <a:stretch>
            <a:fillRect/>
          </a:stretch>
        </p:blipFill>
        <p:spPr>
          <a:xfrm>
            <a:off x="165100" y="31446788"/>
            <a:ext cx="1828800" cy="171450"/>
          </a:xfrm>
          <a:prstGeom prst="rect">
            <a:avLst/>
          </a:prstGeom>
          <a:noFill/>
          <a:ln w="9525">
            <a:noFill/>
          </a:ln>
        </p:spPr>
      </p:pic>
      <p:graphicFrame>
        <p:nvGraphicFramePr>
          <p:cNvPr id="30934" name="Group 214"/>
          <p:cNvGraphicFramePr>
            <a:graphicFrameLocks noGrp="1"/>
          </p:cNvGraphicFramePr>
          <p:nvPr/>
        </p:nvGraphicFramePr>
        <p:xfrm>
          <a:off x="2441575" y="-6075362"/>
          <a:ext cx="415925" cy="18441988"/>
        </p:xfrm>
        <a:graphic>
          <a:graphicData uri="http://schemas.openxmlformats.org/drawingml/2006/table">
            <a:tbl>
              <a:tblPr/>
              <a:tblGrid>
                <a:gridCol w="208002"/>
                <a:gridCol w="208002"/>
              </a:tblGrid>
              <a:tr h="1807526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L="91301" marR="91301" marT="45722" marB="45722" anchor="ctr"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301" marR="91301" marT="45722" marB="45722" horzOverflow="overflow">
                    <a:lnL>
                      <a:noFill/>
                    </a:lnL>
                    <a:lnR cap="flat">
                      <a:noFill/>
                    </a:lnR>
                    <a:lnT cap="flat">
                      <a:noFill/>
                    </a:lnT>
                    <a:lnB>
                      <a:noFill/>
                    </a:lnB>
                    <a:lnTlToBr>
                      <a:noFill/>
                    </a:lnTlToBr>
                    <a:lnBlToTr>
                      <a:noFill/>
                    </a:lnBlToTr>
                    <a:noFill/>
                  </a:tcPr>
                </a:tc>
              </a:tr>
              <a:tr h="366726">
                <a:tc gridSpan="2">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301" marR="91301" marT="45722" marB="45722" anchor="ctr" horzOverflow="overflow">
                    <a:lnL cap="flat">
                      <a:noFill/>
                    </a:lnL>
                    <a:lnR cap="flat">
                      <a:noFill/>
                    </a:lnR>
                    <a:lnT>
                      <a:noFill/>
                    </a:lnT>
                    <a:lnB cap="flat">
                      <a:noFill/>
                    </a:lnB>
                    <a:lnTlToBr>
                      <a:noFill/>
                    </a:lnTlToBr>
                    <a:lnBlToTr>
                      <a:noFill/>
                    </a:lnBlToTr>
                    <a:noFill/>
                  </a:tcPr>
                </a:tc>
                <a:tc hMerge="1">
                  <a:tcPr/>
                </a:tc>
              </a:tr>
            </a:tbl>
          </a:graphicData>
        </a:graphic>
      </p:graphicFrame>
      <p:pic>
        <p:nvPicPr>
          <p:cNvPr id="20526" name="Picture 183" descr="pixel"/>
          <p:cNvPicPr>
            <a:picLocks noChangeAspect="1"/>
          </p:cNvPicPr>
          <p:nvPr/>
        </p:nvPicPr>
        <p:blipFill>
          <a:blip r:embed="rId2"/>
          <a:stretch>
            <a:fillRect/>
          </a:stretch>
        </p:blipFill>
        <p:spPr>
          <a:xfrm>
            <a:off x="2597150" y="12614275"/>
            <a:ext cx="9525" cy="57150"/>
          </a:xfrm>
          <a:prstGeom prst="rect">
            <a:avLst/>
          </a:prstGeom>
          <a:noFill/>
          <a:ln w="9525">
            <a:noFill/>
          </a:ln>
        </p:spPr>
      </p:pic>
      <p:pic>
        <p:nvPicPr>
          <p:cNvPr id="20527" name="Picture 199" descr="pixel"/>
          <p:cNvPicPr>
            <a:picLocks noChangeAspect="1"/>
          </p:cNvPicPr>
          <p:nvPr/>
        </p:nvPicPr>
        <p:blipFill>
          <a:blip r:embed="rId2"/>
          <a:stretch>
            <a:fillRect/>
          </a:stretch>
        </p:blipFill>
        <p:spPr>
          <a:xfrm>
            <a:off x="2597150" y="12614275"/>
            <a:ext cx="9525" cy="57150"/>
          </a:xfrm>
          <a:prstGeom prst="rect">
            <a:avLst/>
          </a:prstGeom>
          <a:noFill/>
          <a:ln w="9525">
            <a:noFill/>
          </a:ln>
        </p:spPr>
      </p:pic>
      <p:graphicFrame>
        <p:nvGraphicFramePr>
          <p:cNvPr id="30961" name="Group 241"/>
          <p:cNvGraphicFramePr>
            <a:graphicFrameLocks noGrp="1"/>
          </p:cNvGraphicFramePr>
          <p:nvPr/>
        </p:nvGraphicFramePr>
        <p:xfrm>
          <a:off x="9525" y="2246313"/>
          <a:ext cx="9124950" cy="2882900"/>
        </p:xfrm>
        <a:graphic>
          <a:graphicData uri="http://schemas.openxmlformats.org/drawingml/2006/table">
            <a:tbl>
              <a:tblPr/>
              <a:tblGrid>
                <a:gridCol w="9124950"/>
              </a:tblGrid>
              <a:tr h="28829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30972" name="Group 252"/>
          <p:cNvGraphicFramePr>
            <a:graphicFrameLocks noGrp="1"/>
          </p:cNvGraphicFramePr>
          <p:nvPr/>
        </p:nvGraphicFramePr>
        <p:xfrm>
          <a:off x="19050" y="2255838"/>
          <a:ext cx="9124950" cy="2879725"/>
        </p:xfrm>
        <a:graphic>
          <a:graphicData uri="http://schemas.openxmlformats.org/drawingml/2006/table">
            <a:tbl>
              <a:tblPr/>
              <a:tblGrid>
                <a:gridCol w="9124950"/>
              </a:tblGrid>
              <a:tr h="36567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T="45710" marB="45710" anchor="ctr" horzOverflow="overflow">
                    <a:lnL cap="flat">
                      <a:noFill/>
                    </a:lnL>
                    <a:lnR cap="flat">
                      <a:noFill/>
                    </a:lnR>
                    <a:lnT cap="flat">
                      <a:noFill/>
                    </a:lnT>
                    <a:lnB>
                      <a:noFill/>
                    </a:lnB>
                    <a:lnTlToBr>
                      <a:noFill/>
                    </a:lnTlToBr>
                    <a:lnBlToTr>
                      <a:noFill/>
                    </a:lnBlToTr>
                    <a:noFill/>
                  </a:tcPr>
                </a:tc>
              </a:tr>
              <a:tr h="251404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41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T="45710" marB="45710" horzOverflow="overflow">
                    <a:lnL cap="flat">
                      <a:noFill/>
                    </a:lnL>
                    <a:lnR cap="flat">
                      <a:noFill/>
                    </a:lnR>
                    <a:lnT>
                      <a:noFill/>
                    </a:lnT>
                    <a:lnB cap="flat">
                      <a:noFill/>
                    </a:lnB>
                    <a:lnTlToBr>
                      <a:noFill/>
                    </a:lnTlToBr>
                    <a:lnBlToTr>
                      <a:noFill/>
                    </a:lnBlToTr>
                    <a:noFill/>
                  </a:tcPr>
                </a:tc>
              </a:tr>
            </a:tbl>
          </a:graphicData>
        </a:graphic>
      </p:graphicFrame>
      <p:pic>
        <p:nvPicPr>
          <p:cNvPr id="20533" name="Picture 222" descr="pixel"/>
          <p:cNvPicPr>
            <a:picLocks noChangeAspect="1"/>
          </p:cNvPicPr>
          <p:nvPr/>
        </p:nvPicPr>
        <p:blipFill>
          <a:blip r:embed="rId2"/>
          <a:stretch>
            <a:fillRect/>
          </a:stretch>
        </p:blipFill>
        <p:spPr>
          <a:xfrm>
            <a:off x="174625" y="2300288"/>
            <a:ext cx="9525" cy="57150"/>
          </a:xfrm>
          <a:prstGeom prst="rect">
            <a:avLst/>
          </a:prstGeom>
          <a:noFill/>
          <a:ln w="9525">
            <a:noFill/>
          </a:ln>
        </p:spPr>
      </p:pic>
      <p:pic>
        <p:nvPicPr>
          <p:cNvPr id="20534" name="Picture 224" descr="tfg019"/>
          <p:cNvPicPr>
            <a:picLocks noChangeAspect="1"/>
          </p:cNvPicPr>
          <p:nvPr/>
        </p:nvPicPr>
        <p:blipFill>
          <a:blip r:embed="rId4"/>
          <a:stretch>
            <a:fillRect/>
          </a:stretch>
        </p:blipFill>
        <p:spPr>
          <a:xfrm>
            <a:off x="381000" y="3581400"/>
            <a:ext cx="8305800" cy="2601913"/>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11"/>
          <p:cNvSpPr>
            <a:spLocks noGrp="1"/>
          </p:cNvSpPr>
          <p:nvPr>
            <p:ph type="title"/>
          </p:nvPr>
        </p:nvSpPr>
        <p:spPr>
          <a:xfrm>
            <a:off x="457200" y="274638"/>
            <a:ext cx="8382000" cy="334962"/>
          </a:xfrm>
          <a:ln/>
        </p:spPr>
        <p:txBody>
          <a:bodyPr vert="horz" wrap="square" lIns="91440" tIns="45720" rIns="91440" bIns="45720" anchor="ctr" anchorCtr="0"/>
          <a:p>
            <a:pPr eaLnBrk="1" hangingPunct="1"/>
            <a:r>
              <a:rPr lang="en-US" altLang="en-US" sz="4000" dirty="0"/>
              <a:t>Feature of Standing Wave</a:t>
            </a:r>
            <a:endParaRPr lang="en-US" altLang="en-US" sz="4000" dirty="0"/>
          </a:p>
        </p:txBody>
      </p:sp>
      <p:graphicFrame>
        <p:nvGraphicFramePr>
          <p:cNvPr id="35863" name="Group 23"/>
          <p:cNvGraphicFramePr>
            <a:graphicFrameLocks noGrp="1"/>
          </p:cNvGraphicFramePr>
          <p:nvPr>
            <p:ph idx="1"/>
          </p:nvPr>
        </p:nvGraphicFramePr>
        <p:xfrm>
          <a:off x="4191000" y="1371600"/>
          <a:ext cx="4572000" cy="4429125"/>
        </p:xfrm>
        <a:graphic>
          <a:graphicData uri="http://schemas.openxmlformats.org/drawingml/2006/table">
            <a:tbl>
              <a:tblPr/>
              <a:tblGrid>
                <a:gridCol w="4572000"/>
              </a:tblGrid>
              <a:tr h="36195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tx1"/>
                          </a:solidFill>
                          <a:effectLst/>
                          <a:latin typeface="Arial" panose="020B0604020202020204" pitchFamily="34" charset="0"/>
                        </a:rPr>
                        <a:t>The nodes</a:t>
                      </a:r>
                      <a:r>
                        <a:rPr kumimoji="0" lang="en-US" altLang="en-US" sz="2800" b="0" i="0" u="none" strike="noStrike" cap="none" normalizeH="0" baseline="0">
                          <a:ln>
                            <a:noFill/>
                          </a:ln>
                          <a:solidFill>
                            <a:schemeClr val="tx1"/>
                          </a:solidFill>
                          <a:effectLst/>
                          <a:latin typeface="Arial" panose="020B0604020202020204" pitchFamily="34" charset="0"/>
                        </a:rPr>
                        <a:t>, are places along the string where the string never moves. </a:t>
                      </a:r>
                      <a:endParaRPr kumimoji="0" lang="en-US" altLang="en-US" sz="2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tx1"/>
                          </a:solidFill>
                          <a:effectLst/>
                          <a:latin typeface="Arial" panose="020B0604020202020204" pitchFamily="34" charset="0"/>
                        </a:rPr>
                        <a:t>antinodes</a:t>
                      </a:r>
                      <a:r>
                        <a:rPr kumimoji="0" lang="en-US" altLang="en-US" sz="2800" b="0" i="0" u="none" strike="noStrike" cap="none" normalizeH="0" baseline="0">
                          <a:ln>
                            <a:noFill/>
                          </a:ln>
                          <a:solidFill>
                            <a:schemeClr val="tx1"/>
                          </a:solidFill>
                          <a:effectLst/>
                          <a:latin typeface="Arial" panose="020B0604020202020204" pitchFamily="34" charset="0"/>
                        </a:rPr>
                        <a:t> are halfway between adjacent nodes where the amplitude of the resultant wave is a maximum. </a:t>
                      </a:r>
                      <a:endParaRPr kumimoji="0" lang="en-US" altLang="en-US" sz="2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cap="flat">
                      <a:noFill/>
                    </a:lnR>
                    <a:lnT cap="flat">
                      <a:noFill/>
                    </a:lnT>
                    <a:lnB>
                      <a:noFill/>
                    </a:lnB>
                    <a:lnTlToBr>
                      <a:noFill/>
                    </a:lnTlToBr>
                    <a:lnBlToTr>
                      <a:noFill/>
                    </a:lnBlToTr>
                    <a:noFill/>
                  </a:tcPr>
                </a:tc>
              </a:tr>
              <a:tr h="8096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a:noFill/>
                    </a:lnT>
                    <a:lnB cap="flat">
                      <a:noFill/>
                    </a:lnB>
                    <a:lnTlToBr>
                      <a:noFill/>
                    </a:lnTlToBr>
                    <a:lnBlToTr>
                      <a:noFill/>
                    </a:lnBlToTr>
                    <a:noFill/>
                  </a:tcPr>
                </a:tc>
              </a:tr>
            </a:tbl>
          </a:graphicData>
        </a:graphic>
      </p:graphicFrame>
      <p:pic>
        <p:nvPicPr>
          <p:cNvPr id="21510" name="Picture 26" descr="pixel"/>
          <p:cNvPicPr>
            <a:picLocks noChangeAspect="1"/>
          </p:cNvPicPr>
          <p:nvPr/>
        </p:nvPicPr>
        <p:blipFill>
          <a:blip r:embed="rId1"/>
          <a:stretch>
            <a:fillRect/>
          </a:stretch>
        </p:blipFill>
        <p:spPr>
          <a:xfrm>
            <a:off x="155575" y="3389313"/>
            <a:ext cx="190500" cy="190500"/>
          </a:xfrm>
          <a:prstGeom prst="rect">
            <a:avLst/>
          </a:prstGeom>
          <a:noFill/>
          <a:ln w="9525">
            <a:noFill/>
          </a:ln>
        </p:spPr>
      </p:pic>
      <p:pic>
        <p:nvPicPr>
          <p:cNvPr id="21511" name="Picture 28" descr="pixel"/>
          <p:cNvPicPr>
            <a:picLocks noChangeAspect="1"/>
          </p:cNvPicPr>
          <p:nvPr/>
        </p:nvPicPr>
        <p:blipFill>
          <a:blip r:embed="rId1"/>
          <a:stretch>
            <a:fillRect/>
          </a:stretch>
        </p:blipFill>
        <p:spPr>
          <a:xfrm>
            <a:off x="1887538" y="860425"/>
            <a:ext cx="9525" cy="57150"/>
          </a:xfrm>
          <a:prstGeom prst="rect">
            <a:avLst/>
          </a:prstGeom>
          <a:noFill/>
          <a:ln w="9525">
            <a:noFill/>
          </a:ln>
        </p:spPr>
      </p:pic>
      <p:pic>
        <p:nvPicPr>
          <p:cNvPr id="21512" name="Picture 30" descr="pixel"/>
          <p:cNvPicPr>
            <a:picLocks noChangeAspect="1"/>
          </p:cNvPicPr>
          <p:nvPr/>
        </p:nvPicPr>
        <p:blipFill>
          <a:blip r:embed="rId1"/>
          <a:stretch>
            <a:fillRect/>
          </a:stretch>
        </p:blipFill>
        <p:spPr>
          <a:xfrm>
            <a:off x="1906588" y="1235075"/>
            <a:ext cx="9525" cy="57150"/>
          </a:xfrm>
          <a:prstGeom prst="rect">
            <a:avLst/>
          </a:prstGeom>
          <a:noFill/>
          <a:ln w="9525">
            <a:noFill/>
          </a:ln>
        </p:spPr>
      </p:pic>
      <p:pic>
        <p:nvPicPr>
          <p:cNvPr id="21513" name="Picture 32" descr="tfg022"/>
          <p:cNvPicPr>
            <a:picLocks noChangeAspect="1"/>
          </p:cNvPicPr>
          <p:nvPr/>
        </p:nvPicPr>
        <p:blipFill>
          <a:blip r:embed="rId2"/>
          <a:stretch>
            <a:fillRect/>
          </a:stretch>
        </p:blipFill>
        <p:spPr>
          <a:xfrm>
            <a:off x="457200" y="1200150"/>
            <a:ext cx="3076575" cy="48196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1440" tIns="45720" rIns="91440" bIns="45720" anchor="ctr" anchorCtr="0"/>
          <a:p>
            <a:pPr eaLnBrk="1" hangingPunct="1"/>
            <a:r>
              <a:rPr lang="en-US" altLang="en-US" dirty="0"/>
              <a:t>Standing Waves </a:t>
            </a:r>
            <a:endParaRPr lang="en-US" altLang="en-US" dirty="0"/>
          </a:p>
        </p:txBody>
      </p:sp>
      <p:graphicFrame>
        <p:nvGraphicFramePr>
          <p:cNvPr id="34820" name="Group 4"/>
          <p:cNvGraphicFramePr>
            <a:graphicFrameLocks noGrp="1"/>
          </p:cNvGraphicFramePr>
          <p:nvPr/>
        </p:nvGraphicFramePr>
        <p:xfrm>
          <a:off x="0" y="-7318375"/>
          <a:ext cx="415925" cy="36912550"/>
        </p:xfrm>
        <a:graphic>
          <a:graphicData uri="http://schemas.openxmlformats.org/drawingml/2006/table">
            <a:tbl>
              <a:tblPr/>
              <a:tblGrid>
                <a:gridCol w="208002"/>
                <a:gridCol w="208002"/>
              </a:tblGrid>
              <a:tr h="366707">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cap="flat">
                      <a:noFill/>
                    </a:lnR>
                    <a:lnT cap="flat">
                      <a:noFill/>
                    </a:lnT>
                    <a:lnB>
                      <a:noFill/>
                    </a:lnB>
                    <a:lnTlToBr>
                      <a:noFill/>
                    </a:lnTlToBr>
                    <a:lnBlToTr>
                      <a:noFill/>
                    </a:lnBlToTr>
                    <a:noFill/>
                  </a:tcPr>
                </a:tc>
                <a:tc hMerge="1">
                  <a:tcPr/>
                </a:tc>
              </a:tr>
              <a:tr h="3617913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301" marR="91301" marT="45719" marB="45719" horzOverflow="overflow">
                    <a:lnL>
                      <a:noFill/>
                    </a:lnL>
                    <a:lnR cap="flat">
                      <a:noFill/>
                    </a:lnR>
                    <a:lnT>
                      <a:noFill/>
                    </a:lnT>
                    <a:lnB>
                      <a:noFill/>
                    </a:lnB>
                    <a:lnTlToBr>
                      <a:noFill/>
                    </a:lnTlToBr>
                    <a:lnBlToTr>
                      <a:noFill/>
                    </a:lnBlToTr>
                    <a:noFill/>
                  </a:tcPr>
                </a:tc>
              </a:tr>
              <a:tr h="366707">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cap="flat">
                      <a:noFill/>
                    </a:lnR>
                    <a:lnT>
                      <a:noFill/>
                    </a:lnT>
                    <a:lnB cap="flat">
                      <a:noFill/>
                    </a:lnB>
                    <a:lnTlToBr>
                      <a:noFill/>
                    </a:lnTlToBr>
                    <a:lnBlToTr>
                      <a:noFill/>
                    </a:lnBlToTr>
                    <a:noFill/>
                  </a:tcPr>
                </a:tc>
                <a:tc hMerge="1">
                  <a:tcPr/>
                </a:tc>
              </a:tr>
            </a:tbl>
          </a:graphicData>
        </a:graphic>
      </p:graphicFrame>
      <p:sp>
        <p:nvSpPr>
          <p:cNvPr id="22536" name="Rectangle 13"/>
          <p:cNvSpPr/>
          <p:nvPr/>
        </p:nvSpPr>
        <p:spPr>
          <a:xfrm>
            <a:off x="0" y="30184725"/>
            <a:ext cx="5873750" cy="9159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1800" dirty="0"/>
              <a:t>Applying the trigonometric relation of Eq. </a:t>
            </a:r>
            <a:r>
              <a:rPr lang="en-US" altLang="en-US" sz="1800" dirty="0">
                <a:hlinkClick r:id="rId1"/>
              </a:rPr>
              <a:t>16-50</a:t>
            </a:r>
            <a:r>
              <a:rPr lang="en-US" altLang="en-US" sz="1800" dirty="0"/>
              <a:t> leads to </a:t>
            </a:r>
            <a:br>
              <a:rPr lang="en-US" altLang="en-US" sz="1800" dirty="0"/>
            </a:br>
            <a:br>
              <a:rPr lang="en-US" altLang="en-US" sz="1800" dirty="0"/>
            </a:br>
            <a:endParaRPr lang="en-US" altLang="en-US" sz="1800" dirty="0"/>
          </a:p>
        </p:txBody>
      </p:sp>
      <p:graphicFrame>
        <p:nvGraphicFramePr>
          <p:cNvPr id="34830" name="Group 14"/>
          <p:cNvGraphicFramePr>
            <a:graphicFrameLocks noGrp="1"/>
          </p:cNvGraphicFramePr>
          <p:nvPr/>
        </p:nvGraphicFramePr>
        <p:xfrm>
          <a:off x="0" y="31100713"/>
          <a:ext cx="2268538" cy="884238"/>
        </p:xfrm>
        <a:graphic>
          <a:graphicData uri="http://schemas.openxmlformats.org/drawingml/2006/table">
            <a:tbl>
              <a:tblPr/>
              <a:tblGrid>
                <a:gridCol w="2060287"/>
                <a:gridCol w="208254"/>
              </a:tblGrid>
              <a:tr h="366449">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427" marR="91427" marT="45687" marB="45687" anchor="ctr" horzOverflow="overflow">
                    <a:lnL cap="flat">
                      <a:noFill/>
                    </a:lnL>
                    <a:lnR cap="flat">
                      <a:noFill/>
                    </a:lnR>
                    <a:lnT cap="flat">
                      <a:noFill/>
                    </a:lnT>
                    <a:lnB>
                      <a:noFill/>
                    </a:lnB>
                    <a:lnTlToBr>
                      <a:noFill/>
                    </a:lnTlToBr>
                    <a:lnBlToTr>
                      <a:noFill/>
                    </a:lnBlToTr>
                    <a:solidFill>
                      <a:srgbClr val="E4EDF6"/>
                    </a:solidFill>
                  </a:tcPr>
                </a:tc>
                <a:tc hMerge="1">
                  <a:tcPr/>
                </a:tc>
              </a:tr>
              <a:tr h="5177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27" marR="91427" marT="45687" marB="45687" horzOverflow="overflow">
                    <a:lnL cap="flat">
                      <a:noFill/>
                    </a:lnL>
                    <a:lnR>
                      <a:noFill/>
                    </a:lnR>
                    <a:lnT>
                      <a:noFill/>
                    </a:lnT>
                    <a:lnB cap="flat">
                      <a:noFill/>
                    </a:lnB>
                    <a:lnTlToBr>
                      <a:noFill/>
                    </a:lnTlToBr>
                    <a:lnBlToTr>
                      <a:noFill/>
                    </a:lnBlToTr>
                    <a:solidFill>
                      <a:srgbClr val="E4EDF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27" marR="91427" marT="45687" marB="45687" horzOverflow="overflow">
                    <a:lnL>
                      <a:noFill/>
                    </a:lnL>
                    <a:lnR cap="flat">
                      <a:noFill/>
                    </a:lnR>
                    <a:lnT>
                      <a:noFill/>
                    </a:lnT>
                    <a:lnB cap="flat">
                      <a:noFill/>
                    </a:lnB>
                    <a:lnTlToBr>
                      <a:noFill/>
                    </a:lnTlToBr>
                    <a:lnBlToTr>
                      <a:noFill/>
                    </a:lnBlToTr>
                    <a:noFill/>
                  </a:tcPr>
                </a:tc>
              </a:tr>
            </a:tbl>
          </a:graphicData>
        </a:graphic>
      </p:graphicFrame>
      <p:graphicFrame>
        <p:nvGraphicFramePr>
          <p:cNvPr id="34838" name="Group 22"/>
          <p:cNvGraphicFramePr>
            <a:graphicFrameLocks noGrp="1"/>
          </p:cNvGraphicFramePr>
          <p:nvPr/>
        </p:nvGraphicFramePr>
        <p:xfrm>
          <a:off x="9525" y="31542038"/>
          <a:ext cx="2051050" cy="639763"/>
        </p:xfrm>
        <a:graphic>
          <a:graphicData uri="http://schemas.openxmlformats.org/drawingml/2006/table">
            <a:tbl>
              <a:tblPr/>
              <a:tblGrid>
                <a:gridCol w="2051050"/>
              </a:tblGrid>
              <a:tr h="63976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cap="flat">
                      <a:noFill/>
                    </a:lnL>
                    <a:lnR cap="flat">
                      <a:noFill/>
                    </a:lnR>
                    <a:lnT cap="flat">
                      <a:noFill/>
                    </a:lnT>
                    <a:lnB cap="flat">
                      <a:noFill/>
                    </a:lnB>
                    <a:lnTlToBr>
                      <a:noFill/>
                    </a:lnTlToBr>
                    <a:lnBlToTr>
                      <a:noFill/>
                    </a:lnBlToTr>
                    <a:solidFill>
                      <a:srgbClr val="E4EDF6"/>
                    </a:solidFill>
                  </a:tcPr>
                </a:tc>
              </a:tr>
            </a:tbl>
          </a:graphicData>
        </a:graphic>
      </p:graphicFrame>
      <p:pic>
        <p:nvPicPr>
          <p:cNvPr id="22543" name="Picture 28" descr="pixel"/>
          <p:cNvPicPr>
            <a:picLocks noChangeAspect="1"/>
          </p:cNvPicPr>
          <p:nvPr/>
        </p:nvPicPr>
        <p:blipFill>
          <a:blip r:embed="rId2"/>
          <a:stretch>
            <a:fillRect/>
          </a:stretch>
        </p:blipFill>
        <p:spPr>
          <a:xfrm>
            <a:off x="155575" y="-24712612"/>
            <a:ext cx="9525" cy="57150"/>
          </a:xfrm>
          <a:prstGeom prst="rect">
            <a:avLst/>
          </a:prstGeom>
          <a:noFill/>
          <a:ln w="9525">
            <a:noFill/>
          </a:ln>
        </p:spPr>
      </p:pic>
      <p:pic>
        <p:nvPicPr>
          <p:cNvPr id="22544" name="Picture 29" descr="pixel"/>
          <p:cNvPicPr>
            <a:picLocks noChangeAspect="1"/>
          </p:cNvPicPr>
          <p:nvPr/>
        </p:nvPicPr>
        <p:blipFill>
          <a:blip r:embed="rId2"/>
          <a:stretch>
            <a:fillRect/>
          </a:stretch>
        </p:blipFill>
        <p:spPr>
          <a:xfrm>
            <a:off x="155575" y="-23979187"/>
            <a:ext cx="9525" cy="57150"/>
          </a:xfrm>
          <a:prstGeom prst="rect">
            <a:avLst/>
          </a:prstGeom>
          <a:noFill/>
          <a:ln w="9525">
            <a:noFill/>
          </a:ln>
        </p:spPr>
      </p:pic>
      <p:pic>
        <p:nvPicPr>
          <p:cNvPr id="22545" name="Picture 30" descr="pixel"/>
          <p:cNvPicPr>
            <a:picLocks noChangeAspect="1"/>
          </p:cNvPicPr>
          <p:nvPr/>
        </p:nvPicPr>
        <p:blipFill>
          <a:blip r:embed="rId2"/>
          <a:stretch>
            <a:fillRect/>
          </a:stretch>
        </p:blipFill>
        <p:spPr>
          <a:xfrm>
            <a:off x="155575" y="-8005762"/>
            <a:ext cx="9525" cy="57150"/>
          </a:xfrm>
          <a:prstGeom prst="rect">
            <a:avLst/>
          </a:prstGeom>
          <a:noFill/>
          <a:ln w="9525">
            <a:noFill/>
          </a:ln>
        </p:spPr>
      </p:pic>
      <p:pic>
        <p:nvPicPr>
          <p:cNvPr id="22546" name="Picture 31" descr="pixel"/>
          <p:cNvPicPr>
            <a:picLocks noChangeAspect="1"/>
          </p:cNvPicPr>
          <p:nvPr/>
        </p:nvPicPr>
        <p:blipFill>
          <a:blip r:embed="rId2"/>
          <a:stretch>
            <a:fillRect/>
          </a:stretch>
        </p:blipFill>
        <p:spPr>
          <a:xfrm>
            <a:off x="155575" y="-7272337"/>
            <a:ext cx="9525" cy="57150"/>
          </a:xfrm>
          <a:prstGeom prst="rect">
            <a:avLst/>
          </a:prstGeom>
          <a:noFill/>
          <a:ln w="9525">
            <a:noFill/>
          </a:ln>
        </p:spPr>
      </p:pic>
      <p:pic>
        <p:nvPicPr>
          <p:cNvPr id="22547" name="Picture 32" descr="pixel"/>
          <p:cNvPicPr>
            <a:picLocks noChangeAspect="1"/>
          </p:cNvPicPr>
          <p:nvPr/>
        </p:nvPicPr>
        <p:blipFill>
          <a:blip r:embed="rId2"/>
          <a:stretch>
            <a:fillRect/>
          </a:stretch>
        </p:blipFill>
        <p:spPr>
          <a:xfrm>
            <a:off x="155575" y="29864050"/>
            <a:ext cx="9525" cy="57150"/>
          </a:xfrm>
          <a:prstGeom prst="rect">
            <a:avLst/>
          </a:prstGeom>
          <a:noFill/>
          <a:ln w="9525">
            <a:noFill/>
          </a:ln>
        </p:spPr>
      </p:pic>
      <p:pic>
        <p:nvPicPr>
          <p:cNvPr id="22548" name="Picture 33" descr="pixel"/>
          <p:cNvPicPr>
            <a:picLocks noChangeAspect="1"/>
          </p:cNvPicPr>
          <p:nvPr/>
        </p:nvPicPr>
        <p:blipFill>
          <a:blip r:embed="rId2"/>
          <a:stretch>
            <a:fillRect/>
          </a:stretch>
        </p:blipFill>
        <p:spPr>
          <a:xfrm>
            <a:off x="155575" y="31146750"/>
            <a:ext cx="9525" cy="57150"/>
          </a:xfrm>
          <a:prstGeom prst="rect">
            <a:avLst/>
          </a:prstGeom>
          <a:noFill/>
          <a:ln w="9525">
            <a:noFill/>
          </a:ln>
        </p:spPr>
      </p:pic>
      <p:pic>
        <p:nvPicPr>
          <p:cNvPr id="22549" name="Picture 34" descr="math210"/>
          <p:cNvPicPr>
            <a:picLocks noChangeAspect="1"/>
          </p:cNvPicPr>
          <p:nvPr/>
        </p:nvPicPr>
        <p:blipFill>
          <a:blip r:embed="rId3"/>
          <a:stretch>
            <a:fillRect/>
          </a:stretch>
        </p:blipFill>
        <p:spPr>
          <a:xfrm>
            <a:off x="165100" y="31446788"/>
            <a:ext cx="1828800" cy="171450"/>
          </a:xfrm>
          <a:prstGeom prst="rect">
            <a:avLst/>
          </a:prstGeom>
          <a:noFill/>
          <a:ln w="9525">
            <a:noFill/>
          </a:ln>
        </p:spPr>
      </p:pic>
      <p:graphicFrame>
        <p:nvGraphicFramePr>
          <p:cNvPr id="34851" name="Group 35"/>
          <p:cNvGraphicFramePr>
            <a:graphicFrameLocks noGrp="1"/>
          </p:cNvGraphicFramePr>
          <p:nvPr/>
        </p:nvGraphicFramePr>
        <p:xfrm>
          <a:off x="0" y="-7318375"/>
          <a:ext cx="415925" cy="36912550"/>
        </p:xfrm>
        <a:graphic>
          <a:graphicData uri="http://schemas.openxmlformats.org/drawingml/2006/table">
            <a:tbl>
              <a:tblPr/>
              <a:tblGrid>
                <a:gridCol w="208002"/>
                <a:gridCol w="208002"/>
              </a:tblGrid>
              <a:tr h="366707">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cap="flat">
                      <a:noFill/>
                    </a:lnR>
                    <a:lnT cap="flat">
                      <a:noFill/>
                    </a:lnT>
                    <a:lnB>
                      <a:noFill/>
                    </a:lnB>
                    <a:lnTlToBr>
                      <a:noFill/>
                    </a:lnTlToBr>
                    <a:lnBlToTr>
                      <a:noFill/>
                    </a:lnBlToTr>
                    <a:noFill/>
                  </a:tcPr>
                </a:tc>
                <a:tc hMerge="1">
                  <a:tcPr/>
                </a:tc>
              </a:tr>
              <a:tr h="3617913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301" marR="91301" marT="45719" marB="45719" horzOverflow="overflow">
                    <a:lnL>
                      <a:noFill/>
                    </a:lnL>
                    <a:lnR cap="flat">
                      <a:noFill/>
                    </a:lnR>
                    <a:lnT>
                      <a:noFill/>
                    </a:lnT>
                    <a:lnB>
                      <a:noFill/>
                    </a:lnB>
                    <a:lnTlToBr>
                      <a:noFill/>
                    </a:lnTlToBr>
                    <a:lnBlToTr>
                      <a:noFill/>
                    </a:lnBlToTr>
                    <a:noFill/>
                  </a:tcPr>
                </a:tc>
              </a:tr>
              <a:tr h="366707">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301" marR="91301" marT="45719" marB="45719" anchor="ctr" horzOverflow="overflow">
                    <a:lnL cap="flat">
                      <a:noFill/>
                    </a:lnL>
                    <a:lnR cap="flat">
                      <a:noFill/>
                    </a:lnR>
                    <a:lnT>
                      <a:noFill/>
                    </a:lnT>
                    <a:lnB cap="flat">
                      <a:noFill/>
                    </a:lnB>
                    <a:lnTlToBr>
                      <a:noFill/>
                    </a:lnTlToBr>
                    <a:lnBlToTr>
                      <a:noFill/>
                    </a:lnBlToTr>
                    <a:noFill/>
                  </a:tcPr>
                </a:tc>
                <a:tc hMerge="1">
                  <a:tcPr/>
                </a:tc>
              </a:tr>
            </a:tbl>
          </a:graphicData>
        </a:graphic>
      </p:graphicFrame>
      <p:sp>
        <p:nvSpPr>
          <p:cNvPr id="22555" name="Rectangle 44"/>
          <p:cNvSpPr/>
          <p:nvPr/>
        </p:nvSpPr>
        <p:spPr>
          <a:xfrm>
            <a:off x="0" y="30184725"/>
            <a:ext cx="5873750" cy="9159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1800" dirty="0"/>
              <a:t>Applying the trigonometric relation of Eq. </a:t>
            </a:r>
            <a:r>
              <a:rPr lang="en-US" altLang="en-US" sz="1800" dirty="0">
                <a:hlinkClick r:id="rId1"/>
              </a:rPr>
              <a:t>16-50</a:t>
            </a:r>
            <a:r>
              <a:rPr lang="en-US" altLang="en-US" sz="1800" dirty="0"/>
              <a:t> leads to </a:t>
            </a:r>
            <a:br>
              <a:rPr lang="en-US" altLang="en-US" sz="1800" dirty="0"/>
            </a:br>
            <a:br>
              <a:rPr lang="en-US" altLang="en-US" sz="1800" dirty="0"/>
            </a:br>
            <a:endParaRPr lang="en-US" altLang="en-US" sz="1800" dirty="0"/>
          </a:p>
        </p:txBody>
      </p:sp>
      <p:graphicFrame>
        <p:nvGraphicFramePr>
          <p:cNvPr id="34861" name="Group 45"/>
          <p:cNvGraphicFramePr>
            <a:graphicFrameLocks noGrp="1"/>
          </p:cNvGraphicFramePr>
          <p:nvPr/>
        </p:nvGraphicFramePr>
        <p:xfrm>
          <a:off x="0" y="31100713"/>
          <a:ext cx="2268538" cy="884238"/>
        </p:xfrm>
        <a:graphic>
          <a:graphicData uri="http://schemas.openxmlformats.org/drawingml/2006/table">
            <a:tbl>
              <a:tblPr/>
              <a:tblGrid>
                <a:gridCol w="2060287"/>
                <a:gridCol w="208254"/>
              </a:tblGrid>
              <a:tr h="366449">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427" marR="91427" marT="45687" marB="45687" anchor="ctr" horzOverflow="overflow">
                    <a:lnL cap="flat">
                      <a:noFill/>
                    </a:lnL>
                    <a:lnR cap="flat">
                      <a:noFill/>
                    </a:lnR>
                    <a:lnT cap="flat">
                      <a:noFill/>
                    </a:lnT>
                    <a:lnB>
                      <a:noFill/>
                    </a:lnB>
                    <a:lnTlToBr>
                      <a:noFill/>
                    </a:lnTlToBr>
                    <a:lnBlToTr>
                      <a:noFill/>
                    </a:lnBlToTr>
                    <a:solidFill>
                      <a:srgbClr val="E4EDF6"/>
                    </a:solidFill>
                  </a:tcPr>
                </a:tc>
                <a:tc hMerge="1">
                  <a:tcPr/>
                </a:tc>
              </a:tr>
              <a:tr h="5177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27" marR="91427" marT="45687" marB="45687" horzOverflow="overflow">
                    <a:lnL cap="flat">
                      <a:noFill/>
                    </a:lnL>
                    <a:lnR>
                      <a:noFill/>
                    </a:lnR>
                    <a:lnT>
                      <a:noFill/>
                    </a:lnT>
                    <a:lnB cap="flat">
                      <a:noFill/>
                    </a:lnB>
                    <a:lnTlToBr>
                      <a:noFill/>
                    </a:lnTlToBr>
                    <a:lnBlToTr>
                      <a:noFill/>
                    </a:lnBlToTr>
                    <a:solidFill>
                      <a:srgbClr val="E4EDF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27" marR="91427" marT="45687" marB="45687" horzOverflow="overflow">
                    <a:lnL>
                      <a:noFill/>
                    </a:lnL>
                    <a:lnR cap="flat">
                      <a:noFill/>
                    </a:lnR>
                    <a:lnT>
                      <a:noFill/>
                    </a:lnT>
                    <a:lnB cap="flat">
                      <a:noFill/>
                    </a:lnB>
                    <a:lnTlToBr>
                      <a:noFill/>
                    </a:lnTlToBr>
                    <a:lnBlToTr>
                      <a:noFill/>
                    </a:lnBlToTr>
                    <a:noFill/>
                  </a:tcPr>
                </a:tc>
              </a:tr>
            </a:tbl>
          </a:graphicData>
        </a:graphic>
      </p:graphicFrame>
      <p:graphicFrame>
        <p:nvGraphicFramePr>
          <p:cNvPr id="34869" name="Group 53"/>
          <p:cNvGraphicFramePr>
            <a:graphicFrameLocks noGrp="1"/>
          </p:cNvGraphicFramePr>
          <p:nvPr/>
        </p:nvGraphicFramePr>
        <p:xfrm>
          <a:off x="9525" y="31542038"/>
          <a:ext cx="2051050" cy="639763"/>
        </p:xfrm>
        <a:graphic>
          <a:graphicData uri="http://schemas.openxmlformats.org/drawingml/2006/table">
            <a:tbl>
              <a:tblPr/>
              <a:tblGrid>
                <a:gridCol w="2051050"/>
              </a:tblGrid>
              <a:tr h="63976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cap="flat">
                      <a:noFill/>
                    </a:lnL>
                    <a:lnR cap="flat">
                      <a:noFill/>
                    </a:lnR>
                    <a:lnT cap="flat">
                      <a:noFill/>
                    </a:lnT>
                    <a:lnB cap="flat">
                      <a:noFill/>
                    </a:lnB>
                    <a:lnTlToBr>
                      <a:noFill/>
                    </a:lnTlToBr>
                    <a:lnBlToTr>
                      <a:noFill/>
                    </a:lnBlToTr>
                    <a:solidFill>
                      <a:srgbClr val="E4EDF6"/>
                    </a:solidFill>
                  </a:tcPr>
                </a:tc>
              </a:tr>
            </a:tbl>
          </a:graphicData>
        </a:graphic>
      </p:graphicFrame>
      <p:pic>
        <p:nvPicPr>
          <p:cNvPr id="22562" name="Picture 59" descr="math207"/>
          <p:cNvPicPr>
            <a:picLocks noChangeAspect="1"/>
          </p:cNvPicPr>
          <p:nvPr/>
        </p:nvPicPr>
        <p:blipFill>
          <a:blip r:embed="rId4"/>
          <a:stretch>
            <a:fillRect/>
          </a:stretch>
        </p:blipFill>
        <p:spPr>
          <a:xfrm>
            <a:off x="609600" y="1687513"/>
            <a:ext cx="3429000" cy="328612"/>
          </a:xfrm>
          <a:prstGeom prst="rect">
            <a:avLst/>
          </a:prstGeom>
          <a:noFill/>
          <a:ln w="9525">
            <a:noFill/>
          </a:ln>
        </p:spPr>
      </p:pic>
      <p:pic>
        <p:nvPicPr>
          <p:cNvPr id="22563" name="Picture 60" descr="pixel"/>
          <p:cNvPicPr>
            <a:picLocks noChangeAspect="1"/>
          </p:cNvPicPr>
          <p:nvPr/>
        </p:nvPicPr>
        <p:blipFill>
          <a:blip r:embed="rId2"/>
          <a:stretch>
            <a:fillRect/>
          </a:stretch>
        </p:blipFill>
        <p:spPr>
          <a:xfrm>
            <a:off x="155575" y="-24712612"/>
            <a:ext cx="9525" cy="57150"/>
          </a:xfrm>
          <a:prstGeom prst="rect">
            <a:avLst/>
          </a:prstGeom>
          <a:noFill/>
          <a:ln w="9525">
            <a:noFill/>
          </a:ln>
        </p:spPr>
      </p:pic>
      <p:pic>
        <p:nvPicPr>
          <p:cNvPr id="22564" name="Picture 61" descr="pixel"/>
          <p:cNvPicPr>
            <a:picLocks noChangeAspect="1"/>
          </p:cNvPicPr>
          <p:nvPr/>
        </p:nvPicPr>
        <p:blipFill>
          <a:blip r:embed="rId2"/>
          <a:stretch>
            <a:fillRect/>
          </a:stretch>
        </p:blipFill>
        <p:spPr>
          <a:xfrm>
            <a:off x="155575" y="-23979187"/>
            <a:ext cx="9525" cy="57150"/>
          </a:xfrm>
          <a:prstGeom prst="rect">
            <a:avLst/>
          </a:prstGeom>
          <a:noFill/>
          <a:ln w="9525">
            <a:noFill/>
          </a:ln>
        </p:spPr>
      </p:pic>
      <p:pic>
        <p:nvPicPr>
          <p:cNvPr id="22565" name="Picture 62" descr="math208"/>
          <p:cNvPicPr>
            <a:picLocks noChangeAspect="1"/>
          </p:cNvPicPr>
          <p:nvPr/>
        </p:nvPicPr>
        <p:blipFill>
          <a:blip r:embed="rId5"/>
          <a:stretch>
            <a:fillRect/>
          </a:stretch>
        </p:blipFill>
        <p:spPr>
          <a:xfrm>
            <a:off x="4876800" y="1660525"/>
            <a:ext cx="3581400" cy="319088"/>
          </a:xfrm>
          <a:prstGeom prst="rect">
            <a:avLst/>
          </a:prstGeom>
          <a:noFill/>
          <a:ln w="9525">
            <a:noFill/>
          </a:ln>
        </p:spPr>
      </p:pic>
      <p:pic>
        <p:nvPicPr>
          <p:cNvPr id="22566" name="Picture 63" descr="pixel"/>
          <p:cNvPicPr>
            <a:picLocks noChangeAspect="1"/>
          </p:cNvPicPr>
          <p:nvPr/>
        </p:nvPicPr>
        <p:blipFill>
          <a:blip r:embed="rId2"/>
          <a:stretch>
            <a:fillRect/>
          </a:stretch>
        </p:blipFill>
        <p:spPr>
          <a:xfrm>
            <a:off x="155575" y="-8005762"/>
            <a:ext cx="9525" cy="57150"/>
          </a:xfrm>
          <a:prstGeom prst="rect">
            <a:avLst/>
          </a:prstGeom>
          <a:noFill/>
          <a:ln w="9525">
            <a:noFill/>
          </a:ln>
        </p:spPr>
      </p:pic>
      <p:pic>
        <p:nvPicPr>
          <p:cNvPr id="22567" name="Picture 64" descr="pixel"/>
          <p:cNvPicPr>
            <a:picLocks noChangeAspect="1"/>
          </p:cNvPicPr>
          <p:nvPr/>
        </p:nvPicPr>
        <p:blipFill>
          <a:blip r:embed="rId2"/>
          <a:stretch>
            <a:fillRect/>
          </a:stretch>
        </p:blipFill>
        <p:spPr>
          <a:xfrm>
            <a:off x="155575" y="-7272337"/>
            <a:ext cx="9525" cy="57150"/>
          </a:xfrm>
          <a:prstGeom prst="rect">
            <a:avLst/>
          </a:prstGeom>
          <a:noFill/>
          <a:ln w="9525">
            <a:noFill/>
          </a:ln>
        </p:spPr>
      </p:pic>
      <p:pic>
        <p:nvPicPr>
          <p:cNvPr id="22568" name="Picture 65" descr="math209"/>
          <p:cNvPicPr>
            <a:picLocks noChangeAspect="1"/>
          </p:cNvPicPr>
          <p:nvPr/>
        </p:nvPicPr>
        <p:blipFill>
          <a:blip r:embed="rId6"/>
          <a:stretch>
            <a:fillRect/>
          </a:stretch>
        </p:blipFill>
        <p:spPr>
          <a:xfrm>
            <a:off x="685800" y="2362200"/>
            <a:ext cx="7620000" cy="312738"/>
          </a:xfrm>
          <a:prstGeom prst="rect">
            <a:avLst/>
          </a:prstGeom>
          <a:noFill/>
          <a:ln w="9525">
            <a:noFill/>
          </a:ln>
        </p:spPr>
      </p:pic>
      <p:pic>
        <p:nvPicPr>
          <p:cNvPr id="22569" name="Picture 66" descr="pixel"/>
          <p:cNvPicPr>
            <a:picLocks noChangeAspect="1"/>
          </p:cNvPicPr>
          <p:nvPr/>
        </p:nvPicPr>
        <p:blipFill>
          <a:blip r:embed="rId2"/>
          <a:stretch>
            <a:fillRect/>
          </a:stretch>
        </p:blipFill>
        <p:spPr>
          <a:xfrm>
            <a:off x="155575" y="29864050"/>
            <a:ext cx="9525" cy="57150"/>
          </a:xfrm>
          <a:prstGeom prst="rect">
            <a:avLst/>
          </a:prstGeom>
          <a:noFill/>
          <a:ln w="9525">
            <a:noFill/>
          </a:ln>
        </p:spPr>
      </p:pic>
      <p:pic>
        <p:nvPicPr>
          <p:cNvPr id="22570" name="Picture 67" descr="pixel"/>
          <p:cNvPicPr>
            <a:picLocks noChangeAspect="1"/>
          </p:cNvPicPr>
          <p:nvPr/>
        </p:nvPicPr>
        <p:blipFill>
          <a:blip r:embed="rId2"/>
          <a:stretch>
            <a:fillRect/>
          </a:stretch>
        </p:blipFill>
        <p:spPr>
          <a:xfrm>
            <a:off x="155575" y="31146750"/>
            <a:ext cx="9525" cy="57150"/>
          </a:xfrm>
          <a:prstGeom prst="rect">
            <a:avLst/>
          </a:prstGeom>
          <a:noFill/>
          <a:ln w="9525">
            <a:noFill/>
          </a:ln>
        </p:spPr>
      </p:pic>
      <p:pic>
        <p:nvPicPr>
          <p:cNvPr id="22571" name="Picture 68" descr="math210"/>
          <p:cNvPicPr>
            <a:picLocks noChangeAspect="1"/>
          </p:cNvPicPr>
          <p:nvPr/>
        </p:nvPicPr>
        <p:blipFill>
          <a:blip r:embed="rId3"/>
          <a:stretch>
            <a:fillRect/>
          </a:stretch>
        </p:blipFill>
        <p:spPr>
          <a:xfrm>
            <a:off x="165100" y="31446788"/>
            <a:ext cx="1828800" cy="171450"/>
          </a:xfrm>
          <a:prstGeom prst="rect">
            <a:avLst/>
          </a:prstGeom>
          <a:noFill/>
          <a:ln w="9525">
            <a:noFill/>
          </a:ln>
        </p:spPr>
      </p:pic>
      <p:graphicFrame>
        <p:nvGraphicFramePr>
          <p:cNvPr id="34885" name="Group 69"/>
          <p:cNvGraphicFramePr>
            <a:graphicFrameLocks noGrp="1"/>
          </p:cNvGraphicFramePr>
          <p:nvPr/>
        </p:nvGraphicFramePr>
        <p:xfrm>
          <a:off x="2441575" y="-6075362"/>
          <a:ext cx="415925" cy="18441988"/>
        </p:xfrm>
        <a:graphic>
          <a:graphicData uri="http://schemas.openxmlformats.org/drawingml/2006/table">
            <a:tbl>
              <a:tblPr/>
              <a:tblGrid>
                <a:gridCol w="208002"/>
                <a:gridCol w="208002"/>
              </a:tblGrid>
              <a:tr h="1807526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L="91301" marR="91301" marT="45722" marB="45722" anchor="ctr"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301" marR="91301" marT="45722" marB="45722" horzOverflow="overflow">
                    <a:lnL>
                      <a:noFill/>
                    </a:lnL>
                    <a:lnR cap="flat">
                      <a:noFill/>
                    </a:lnR>
                    <a:lnT cap="flat">
                      <a:noFill/>
                    </a:lnT>
                    <a:lnB>
                      <a:noFill/>
                    </a:lnB>
                    <a:lnTlToBr>
                      <a:noFill/>
                    </a:lnTlToBr>
                    <a:lnBlToTr>
                      <a:noFill/>
                    </a:lnBlToTr>
                    <a:noFill/>
                  </a:tcPr>
                </a:tc>
              </a:tr>
              <a:tr h="366726">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L="91301" marR="91301" marT="45722" marB="45722" anchor="ctr" horzOverflow="overflow">
                    <a:lnL cap="flat">
                      <a:noFill/>
                    </a:lnL>
                    <a:lnR cap="flat">
                      <a:noFill/>
                    </a:lnR>
                    <a:lnT>
                      <a:noFill/>
                    </a:lnT>
                    <a:lnB cap="flat">
                      <a:noFill/>
                    </a:lnB>
                    <a:lnTlToBr>
                      <a:noFill/>
                    </a:lnTlToBr>
                    <a:lnBlToTr>
                      <a:noFill/>
                    </a:lnBlToTr>
                    <a:noFill/>
                  </a:tcPr>
                </a:tc>
                <a:tc hMerge="1">
                  <a:tcPr/>
                </a:tc>
              </a:tr>
            </a:tbl>
          </a:graphicData>
        </a:graphic>
      </p:graphicFrame>
      <p:pic>
        <p:nvPicPr>
          <p:cNvPr id="22576" name="Picture 77" descr="pixel"/>
          <p:cNvPicPr>
            <a:picLocks noChangeAspect="1"/>
          </p:cNvPicPr>
          <p:nvPr/>
        </p:nvPicPr>
        <p:blipFill>
          <a:blip r:embed="rId2"/>
          <a:stretch>
            <a:fillRect/>
          </a:stretch>
        </p:blipFill>
        <p:spPr>
          <a:xfrm>
            <a:off x="2597150" y="12614275"/>
            <a:ext cx="9525" cy="57150"/>
          </a:xfrm>
          <a:prstGeom prst="rect">
            <a:avLst/>
          </a:prstGeom>
          <a:noFill/>
          <a:ln w="9525">
            <a:noFill/>
          </a:ln>
        </p:spPr>
      </p:pic>
      <p:pic>
        <p:nvPicPr>
          <p:cNvPr id="22577" name="Picture 78" descr="pixel"/>
          <p:cNvPicPr>
            <a:picLocks noChangeAspect="1"/>
          </p:cNvPicPr>
          <p:nvPr/>
        </p:nvPicPr>
        <p:blipFill>
          <a:blip r:embed="rId2"/>
          <a:stretch>
            <a:fillRect/>
          </a:stretch>
        </p:blipFill>
        <p:spPr>
          <a:xfrm>
            <a:off x="2597150" y="12614275"/>
            <a:ext cx="9525" cy="57150"/>
          </a:xfrm>
          <a:prstGeom prst="rect">
            <a:avLst/>
          </a:prstGeom>
          <a:noFill/>
          <a:ln w="9525">
            <a:noFill/>
          </a:ln>
        </p:spPr>
      </p:pic>
      <p:pic>
        <p:nvPicPr>
          <p:cNvPr id="22578" name="Picture 79" descr="math210"/>
          <p:cNvPicPr>
            <a:picLocks noChangeAspect="1"/>
          </p:cNvPicPr>
          <p:nvPr>
            <p:ph sz="half" idx="2"/>
          </p:nvPr>
        </p:nvPicPr>
        <p:blipFill>
          <a:blip r:embed="rId3"/>
          <a:srcRect/>
          <a:stretch>
            <a:fillRect/>
          </a:stretch>
        </p:blipFill>
        <p:spPr>
          <a:xfrm>
            <a:off x="1600200" y="2895600"/>
            <a:ext cx="5105400" cy="479425"/>
          </a:xfrm>
          <a:solidFill>
            <a:srgbClr val="FFFF99">
              <a:alpha val="100000"/>
            </a:srgbClr>
          </a:solidFill>
          <a:ln/>
        </p:spPr>
      </p:pic>
      <p:sp>
        <p:nvSpPr>
          <p:cNvPr id="22579" name="Rectangle 81"/>
          <p:cNvSpPr/>
          <p:nvPr/>
        </p:nvSpPr>
        <p:spPr>
          <a:xfrm>
            <a:off x="990600" y="3962400"/>
            <a:ext cx="7391400" cy="15525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dirty="0"/>
              <a:t>In a traveling sinusoidal wave, the amplitude of the wave is the same for all string elements. That is not true for a standing wave, in which the amplitude </a:t>
            </a:r>
            <a:r>
              <a:rPr lang="en-US" altLang="en-US" sz="2400" i="1" dirty="0"/>
              <a:t>varies with position</a:t>
            </a:r>
            <a:r>
              <a:rPr lang="en-US" altLang="en-US" sz="2400" dirty="0"/>
              <a:t>. </a:t>
            </a:r>
            <a:endParaRPr lang="en-US"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Picture 5" descr="tfg020"/>
          <p:cNvPicPr>
            <a:picLocks noChangeAspect="1"/>
          </p:cNvPicPr>
          <p:nvPr>
            <p:ph sz="half" idx="1"/>
          </p:nvPr>
        </p:nvPicPr>
        <p:blipFill>
          <a:blip r:embed="rId1"/>
          <a:srcRect/>
          <a:stretch>
            <a:fillRect/>
          </a:stretch>
        </p:blipFill>
        <p:spPr>
          <a:xfrm>
            <a:off x="2362200" y="609600"/>
            <a:ext cx="4548188" cy="2470150"/>
          </a:xfrm>
          <a:ln/>
        </p:spPr>
      </p:pic>
      <p:pic>
        <p:nvPicPr>
          <p:cNvPr id="23555" name="Picture 9" descr="math214"/>
          <p:cNvPicPr>
            <a:picLocks noChangeAspect="1"/>
          </p:cNvPicPr>
          <p:nvPr>
            <p:ph sz="half" idx="2"/>
          </p:nvPr>
        </p:nvPicPr>
        <p:blipFill>
          <a:blip r:embed="rId2"/>
          <a:srcRect/>
          <a:stretch>
            <a:fillRect/>
          </a:stretch>
        </p:blipFill>
        <p:spPr>
          <a:xfrm>
            <a:off x="2209800" y="3657600"/>
            <a:ext cx="5791200" cy="657225"/>
          </a:xfrm>
          <a:ln/>
        </p:spPr>
      </p:pic>
      <p:pic>
        <p:nvPicPr>
          <p:cNvPr id="23556" name="Picture 14" descr="pixel"/>
          <p:cNvPicPr>
            <a:picLocks noChangeAspect="1"/>
          </p:cNvPicPr>
          <p:nvPr/>
        </p:nvPicPr>
        <p:blipFill>
          <a:blip r:embed="rId3"/>
          <a:stretch>
            <a:fillRect/>
          </a:stretch>
        </p:blipFill>
        <p:spPr>
          <a:xfrm>
            <a:off x="155575" y="3148013"/>
            <a:ext cx="9525" cy="57150"/>
          </a:xfrm>
          <a:prstGeom prst="rect">
            <a:avLst/>
          </a:prstGeom>
          <a:noFill/>
          <a:ln w="9525">
            <a:noFill/>
          </a:ln>
        </p:spPr>
      </p:pic>
      <p:pic>
        <p:nvPicPr>
          <p:cNvPr id="23557" name="Picture 16" descr="math218"/>
          <p:cNvPicPr>
            <a:picLocks noChangeAspect="1"/>
          </p:cNvPicPr>
          <p:nvPr/>
        </p:nvPicPr>
        <p:blipFill>
          <a:blip r:embed="rId4"/>
          <a:stretch>
            <a:fillRect/>
          </a:stretch>
        </p:blipFill>
        <p:spPr>
          <a:xfrm>
            <a:off x="1752600" y="5108575"/>
            <a:ext cx="7086600" cy="747713"/>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ln/>
        </p:spPr>
        <p:txBody>
          <a:bodyPr vert="horz" wrap="square" lIns="91440" tIns="45720" rIns="91440" bIns="45720" anchor="ctr" anchorCtr="0"/>
          <a:p>
            <a:pPr eaLnBrk="1" hangingPunct="1"/>
            <a:r>
              <a:rPr lang="en-US" altLang="en-US" dirty="0"/>
              <a:t>Checkpoint 5 </a:t>
            </a:r>
            <a:endParaRPr lang="en-US" altLang="en-US" dirty="0"/>
          </a:p>
        </p:txBody>
      </p:sp>
      <p:sp>
        <p:nvSpPr>
          <p:cNvPr id="24579" name="Rectangle 3"/>
          <p:cNvSpPr>
            <a:spLocks noGrp="1"/>
          </p:cNvSpPr>
          <p:nvPr>
            <p:ph idx="1"/>
          </p:nvPr>
        </p:nvSpPr>
        <p:spPr>
          <a:xfrm>
            <a:off x="457200" y="1600200"/>
            <a:ext cx="8229600" cy="2590800"/>
          </a:xfrm>
          <a:ln/>
        </p:spPr>
        <p:txBody>
          <a:bodyPr vert="horz" wrap="square" lIns="91440" tIns="45720" rIns="91440" bIns="45720" anchor="t" anchorCtr="0"/>
          <a:p>
            <a:pPr eaLnBrk="1" hangingPunct="1">
              <a:lnSpc>
                <a:spcPct val="80000"/>
              </a:lnSpc>
            </a:pPr>
            <a:r>
              <a:rPr lang="en-US" altLang="en-US" sz="2800" dirty="0"/>
              <a:t>Two waves with the same amplitude and wavelength interfere in three different situations to produce resultant waves with the following equations. In which situation are the two combining waves traveling (a) toward positive </a:t>
            </a:r>
            <a:r>
              <a:rPr lang="en-US" altLang="en-US" sz="2800" i="1" dirty="0"/>
              <a:t>x</a:t>
            </a:r>
            <a:r>
              <a:rPr lang="en-US" altLang="en-US" sz="2800" dirty="0"/>
              <a:t>, (b) toward negative </a:t>
            </a:r>
            <a:r>
              <a:rPr lang="en-US" altLang="en-US" sz="2800" i="1" dirty="0"/>
              <a:t>x</a:t>
            </a:r>
            <a:r>
              <a:rPr lang="en-US" altLang="en-US" sz="2800" dirty="0"/>
              <a:t>, and (c) in opposite directions? </a:t>
            </a:r>
            <a:endParaRPr lang="en-US" altLang="en-US" sz="2800" dirty="0"/>
          </a:p>
        </p:txBody>
      </p:sp>
      <p:graphicFrame>
        <p:nvGraphicFramePr>
          <p:cNvPr id="41005" name="Group 45"/>
          <p:cNvGraphicFramePr>
            <a:graphicFrameLocks noGrp="1"/>
          </p:cNvGraphicFramePr>
          <p:nvPr/>
        </p:nvGraphicFramePr>
        <p:xfrm>
          <a:off x="3370263" y="-8081962"/>
          <a:ext cx="725488" cy="23021925"/>
        </p:xfrm>
        <a:graphic>
          <a:graphicData uri="http://schemas.openxmlformats.org/drawingml/2006/table">
            <a:tbl>
              <a:tblPr/>
              <a:tblGrid>
                <a:gridCol w="208200"/>
                <a:gridCol w="517298"/>
              </a:tblGrid>
              <a:tr h="2302192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00" marR="91400" anchor="ctr" horzOverflow="overflow">
                    <a:lnL cap="flat">
                      <a:noFill/>
                    </a:lnL>
                    <a:lnR>
                      <a:noFill/>
                    </a:lnR>
                    <a:lnT cap="fla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00" marR="91400" horzOverflow="overflow">
                    <a:lnL>
                      <a:noFill/>
                    </a:lnL>
                    <a:lnR cap="flat">
                      <a:noFill/>
                    </a:lnR>
                    <a:lnT cap="flat">
                      <a:noFill/>
                    </a:lnT>
                    <a:lnB cap="flat">
                      <a:noFill/>
                    </a:lnB>
                    <a:lnTlToBr>
                      <a:noFill/>
                    </a:lnTlToBr>
                    <a:lnBlToTr>
                      <a:noFill/>
                    </a:lnBlToTr>
                    <a:noFill/>
                  </a:tcPr>
                </a:tc>
              </a:tr>
            </a:tbl>
          </a:graphicData>
        </a:graphic>
      </p:graphicFrame>
      <p:pic>
        <p:nvPicPr>
          <p:cNvPr id="24583" name="Picture 7" descr="math219"/>
          <p:cNvPicPr>
            <a:picLocks noChangeAspect="1"/>
          </p:cNvPicPr>
          <p:nvPr/>
        </p:nvPicPr>
        <p:blipFill>
          <a:blip r:embed="rId1"/>
          <a:stretch>
            <a:fillRect/>
          </a:stretch>
        </p:blipFill>
        <p:spPr>
          <a:xfrm>
            <a:off x="2362200" y="5715000"/>
            <a:ext cx="4191000" cy="595313"/>
          </a:xfrm>
          <a:prstGeom prst="rect">
            <a:avLst/>
          </a:prstGeom>
          <a:noFill/>
          <a:ln w="9525">
            <a:noFill/>
          </a:ln>
        </p:spPr>
      </p:pic>
      <p:pic>
        <p:nvPicPr>
          <p:cNvPr id="24584" name="Picture 9" descr="pixel"/>
          <p:cNvPicPr>
            <a:picLocks noChangeAspect="1"/>
          </p:cNvPicPr>
          <p:nvPr/>
        </p:nvPicPr>
        <p:blipFill>
          <a:blip r:embed="rId2"/>
          <a:stretch>
            <a:fillRect/>
          </a:stretch>
        </p:blipFill>
        <p:spPr>
          <a:xfrm>
            <a:off x="3708400" y="-603250"/>
            <a:ext cx="9525" cy="47625"/>
          </a:xfrm>
          <a:prstGeom prst="rect">
            <a:avLst/>
          </a:prstGeom>
          <a:noFill/>
          <a:ln w="9525">
            <a:noFill/>
          </a:ln>
        </p:spPr>
      </p:pic>
      <p:pic>
        <p:nvPicPr>
          <p:cNvPr id="24585" name="Picture 12" descr="math220"/>
          <p:cNvPicPr>
            <a:picLocks noChangeAspect="1"/>
          </p:cNvPicPr>
          <p:nvPr/>
        </p:nvPicPr>
        <p:blipFill>
          <a:blip r:embed="rId3"/>
          <a:stretch>
            <a:fillRect/>
          </a:stretch>
        </p:blipFill>
        <p:spPr>
          <a:xfrm>
            <a:off x="2438400" y="5029200"/>
            <a:ext cx="4648200" cy="595313"/>
          </a:xfrm>
          <a:prstGeom prst="rect">
            <a:avLst/>
          </a:prstGeom>
          <a:noFill/>
          <a:ln w="9525">
            <a:noFill/>
          </a:ln>
        </p:spPr>
      </p:pic>
      <p:pic>
        <p:nvPicPr>
          <p:cNvPr id="24586" name="Picture 14" descr="pixel"/>
          <p:cNvPicPr>
            <a:picLocks noChangeAspect="1"/>
          </p:cNvPicPr>
          <p:nvPr/>
        </p:nvPicPr>
        <p:blipFill>
          <a:blip r:embed="rId2"/>
          <a:stretch>
            <a:fillRect/>
          </a:stretch>
        </p:blipFill>
        <p:spPr>
          <a:xfrm>
            <a:off x="3708400" y="7735888"/>
            <a:ext cx="9525" cy="47625"/>
          </a:xfrm>
          <a:prstGeom prst="rect">
            <a:avLst/>
          </a:prstGeom>
          <a:noFill/>
          <a:ln w="9525">
            <a:noFill/>
          </a:ln>
        </p:spPr>
      </p:pic>
      <p:pic>
        <p:nvPicPr>
          <p:cNvPr id="24587" name="Picture 17" descr="math221"/>
          <p:cNvPicPr>
            <a:picLocks noChangeAspect="1"/>
          </p:cNvPicPr>
          <p:nvPr/>
        </p:nvPicPr>
        <p:blipFill>
          <a:blip r:embed="rId4"/>
          <a:stretch>
            <a:fillRect/>
          </a:stretch>
        </p:blipFill>
        <p:spPr>
          <a:xfrm>
            <a:off x="2438400" y="4419600"/>
            <a:ext cx="3886200" cy="547688"/>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ln/>
        </p:spPr>
        <p:txBody>
          <a:bodyPr vert="horz" wrap="square" lIns="91440" tIns="45720" rIns="91440" bIns="45720" anchor="ctr" anchorCtr="0"/>
          <a:p>
            <a:pPr eaLnBrk="1" hangingPunct="1"/>
            <a:r>
              <a:rPr lang="en-US" altLang="en-US" sz="4000" dirty="0"/>
              <a:t>Standing Waves and Resonance </a:t>
            </a:r>
            <a:endParaRPr lang="en-US" altLang="en-US" sz="4000" dirty="0"/>
          </a:p>
        </p:txBody>
      </p:sp>
      <p:sp>
        <p:nvSpPr>
          <p:cNvPr id="25603" name="Rectangle 3"/>
          <p:cNvSpPr>
            <a:spLocks noGrp="1"/>
          </p:cNvSpPr>
          <p:nvPr>
            <p:ph idx="1"/>
          </p:nvPr>
        </p:nvSpPr>
        <p:spPr>
          <a:xfrm>
            <a:off x="3810000" y="1600200"/>
            <a:ext cx="4876800" cy="4191000"/>
          </a:xfrm>
          <a:ln/>
        </p:spPr>
        <p:txBody>
          <a:bodyPr vert="horz" wrap="square" lIns="91440" tIns="45720" rIns="91440" bIns="45720" anchor="t" anchorCtr="0"/>
          <a:p>
            <a:pPr eaLnBrk="1" hangingPunct="1">
              <a:lnSpc>
                <a:spcPct val="90000"/>
              </a:lnSpc>
            </a:pPr>
            <a:r>
              <a:rPr lang="en-US" altLang="en-US" sz="2800" dirty="0"/>
              <a:t>For certain frequencies, the interference produces a standing wave pattern (or </a:t>
            </a:r>
            <a:r>
              <a:rPr lang="en-US" altLang="en-US" sz="2800" b="1" dirty="0"/>
              <a:t>oscillation mode)</a:t>
            </a:r>
            <a:r>
              <a:rPr lang="en-US" altLang="en-US" sz="2800" dirty="0"/>
              <a:t> Such a standing wave is said to be produced at </a:t>
            </a:r>
            <a:r>
              <a:rPr lang="en-US" altLang="en-US" sz="2800" b="1" dirty="0"/>
              <a:t>resonance</a:t>
            </a:r>
            <a:r>
              <a:rPr lang="en-US" altLang="en-US" sz="2800" dirty="0"/>
              <a:t>, and the string is said to </a:t>
            </a:r>
            <a:r>
              <a:rPr lang="en-US" altLang="en-US" sz="2800" i="1" dirty="0"/>
              <a:t>resonate</a:t>
            </a:r>
            <a:r>
              <a:rPr lang="en-US" altLang="en-US" sz="2800" dirty="0"/>
              <a:t> at these certain frequencies, called </a:t>
            </a:r>
            <a:r>
              <a:rPr lang="en-US" altLang="en-US" sz="2800" b="1" dirty="0"/>
              <a:t>resonant frequencies</a:t>
            </a:r>
            <a:r>
              <a:rPr lang="en-US" altLang="en-US" sz="2800" dirty="0"/>
              <a:t>. </a:t>
            </a:r>
            <a:endParaRPr lang="en-US" altLang="en-US" sz="2800" dirty="0"/>
          </a:p>
        </p:txBody>
      </p:sp>
      <p:graphicFrame>
        <p:nvGraphicFramePr>
          <p:cNvPr id="42032" name="Group 48"/>
          <p:cNvGraphicFramePr>
            <a:graphicFrameLocks noGrp="1"/>
          </p:cNvGraphicFramePr>
          <p:nvPr/>
        </p:nvGraphicFramePr>
        <p:xfrm>
          <a:off x="0" y="1519238"/>
          <a:ext cx="9144000" cy="4071938"/>
        </p:xfrm>
        <a:graphic>
          <a:graphicData uri="http://schemas.openxmlformats.org/drawingml/2006/table">
            <a:tbl>
              <a:tblPr/>
              <a:tblGrid>
                <a:gridCol w="3382963"/>
                <a:gridCol w="5761037"/>
              </a:tblGrid>
              <a:tr h="407193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2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42023" name="Group 39"/>
          <p:cNvGraphicFramePr>
            <a:graphicFrameLocks noGrp="1"/>
          </p:cNvGraphicFramePr>
          <p:nvPr/>
        </p:nvGraphicFramePr>
        <p:xfrm>
          <a:off x="3382963" y="1528763"/>
          <a:ext cx="5751513" cy="4071938"/>
        </p:xfrm>
        <a:graphic>
          <a:graphicData uri="http://schemas.openxmlformats.org/drawingml/2006/table">
            <a:tbl>
              <a:tblPr/>
              <a:tblGrid>
                <a:gridCol w="5751512"/>
              </a:tblGrid>
              <a:tr h="3667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cap="flat">
                      <a:noFill/>
                    </a:lnR>
                    <a:lnT cap="flat">
                      <a:noFill/>
                    </a:lnT>
                    <a:lnB>
                      <a:noFill/>
                    </a:lnB>
                    <a:lnTlToBr>
                      <a:noFill/>
                    </a:lnTlToBr>
                    <a:lnBlToTr>
                      <a:noFill/>
                    </a:lnBlToTr>
                    <a:noFill/>
                  </a:tcPr>
                </a:tc>
              </a:tr>
              <a:tr h="370522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a:noFill/>
                    </a:lnT>
                    <a:lnB cap="flat">
                      <a:noFill/>
                    </a:lnB>
                    <a:lnTlToBr>
                      <a:noFill/>
                    </a:lnTlToBr>
                    <a:lnBlToTr>
                      <a:noFill/>
                    </a:lnBlToTr>
                    <a:noFill/>
                  </a:tcPr>
                </a:tc>
              </a:tr>
            </a:tbl>
          </a:graphicData>
        </a:graphic>
      </p:graphicFrame>
      <p:graphicFrame>
        <p:nvGraphicFramePr>
          <p:cNvPr id="42014" name="Group 30"/>
          <p:cNvGraphicFramePr>
            <a:graphicFrameLocks noGrp="1"/>
          </p:cNvGraphicFramePr>
          <p:nvPr/>
        </p:nvGraphicFramePr>
        <p:xfrm>
          <a:off x="3392488" y="1893888"/>
          <a:ext cx="5741988" cy="3705225"/>
        </p:xfrm>
        <a:graphic>
          <a:graphicData uri="http://schemas.openxmlformats.org/drawingml/2006/table">
            <a:tbl>
              <a:tblPr/>
              <a:tblGrid>
                <a:gridCol w="5741987"/>
              </a:tblGrid>
              <a:tr h="3705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42033" name="Group 49"/>
          <p:cNvGraphicFramePr>
            <a:graphicFrameLocks noGrp="1"/>
          </p:cNvGraphicFramePr>
          <p:nvPr/>
        </p:nvGraphicFramePr>
        <p:xfrm>
          <a:off x="3402013" y="1903413"/>
          <a:ext cx="5741988" cy="3978275"/>
        </p:xfrm>
        <a:graphic>
          <a:graphicData uri="http://schemas.openxmlformats.org/drawingml/2006/table">
            <a:tbl>
              <a:tblPr/>
              <a:tblGrid>
                <a:gridCol w="5741987"/>
              </a:tblGrid>
              <a:tr h="36581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cap="flat">
                      <a:noFill/>
                    </a:lnL>
                    <a:lnR cap="flat">
                      <a:noFill/>
                    </a:lnR>
                    <a:lnT cap="flat">
                      <a:noFill/>
                    </a:lnT>
                    <a:lnB>
                      <a:noFill/>
                    </a:lnB>
                    <a:lnTlToBr>
                      <a:noFill/>
                    </a:lnTlToBr>
                    <a:lnBlToTr>
                      <a:noFill/>
                    </a:lnBlToTr>
                    <a:noFill/>
                  </a:tcPr>
                </a:tc>
              </a:tr>
              <a:tr h="361245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213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T="45727" marB="45727" horzOverflow="overflow">
                    <a:lnL cap="flat">
                      <a:noFill/>
                    </a:lnL>
                    <a:lnR cap="flat">
                      <a:noFill/>
                    </a:lnR>
                    <a:lnT>
                      <a:noFill/>
                    </a:lnT>
                    <a:lnB cap="flat">
                      <a:noFill/>
                    </a:lnB>
                    <a:lnTlToBr>
                      <a:noFill/>
                    </a:lnTlToBr>
                    <a:lnBlToTr>
                      <a:noFill/>
                    </a:lnBlToTr>
                    <a:noFill/>
                  </a:tcPr>
                </a:tc>
              </a:tr>
            </a:tbl>
          </a:graphicData>
        </a:graphic>
      </p:graphicFrame>
      <p:pic>
        <p:nvPicPr>
          <p:cNvPr id="25615" name="Picture 7" descr="pixel"/>
          <p:cNvPicPr>
            <a:picLocks noChangeAspect="1"/>
          </p:cNvPicPr>
          <p:nvPr/>
        </p:nvPicPr>
        <p:blipFill>
          <a:blip r:embed="rId1"/>
          <a:stretch>
            <a:fillRect/>
          </a:stretch>
        </p:blipFill>
        <p:spPr>
          <a:xfrm>
            <a:off x="155575" y="3417888"/>
            <a:ext cx="190500" cy="190500"/>
          </a:xfrm>
          <a:prstGeom prst="rect">
            <a:avLst/>
          </a:prstGeom>
          <a:noFill/>
          <a:ln w="9525">
            <a:noFill/>
          </a:ln>
        </p:spPr>
      </p:pic>
      <p:pic>
        <p:nvPicPr>
          <p:cNvPr id="25616" name="Picture 9" descr="pixel"/>
          <p:cNvPicPr>
            <a:picLocks noChangeAspect="1"/>
          </p:cNvPicPr>
          <p:nvPr/>
        </p:nvPicPr>
        <p:blipFill>
          <a:blip r:embed="rId1"/>
          <a:stretch>
            <a:fillRect/>
          </a:stretch>
        </p:blipFill>
        <p:spPr>
          <a:xfrm>
            <a:off x="3538538" y="1574800"/>
            <a:ext cx="9525" cy="57150"/>
          </a:xfrm>
          <a:prstGeom prst="rect">
            <a:avLst/>
          </a:prstGeom>
          <a:noFill/>
          <a:ln w="9525">
            <a:noFill/>
          </a:ln>
        </p:spPr>
      </p:pic>
      <p:pic>
        <p:nvPicPr>
          <p:cNvPr id="25617" name="Picture 11" descr="pixel"/>
          <p:cNvPicPr>
            <a:picLocks noChangeAspect="1"/>
          </p:cNvPicPr>
          <p:nvPr/>
        </p:nvPicPr>
        <p:blipFill>
          <a:blip r:embed="rId1"/>
          <a:stretch>
            <a:fillRect/>
          </a:stretch>
        </p:blipFill>
        <p:spPr>
          <a:xfrm>
            <a:off x="3557588" y="1949450"/>
            <a:ext cx="9525" cy="57150"/>
          </a:xfrm>
          <a:prstGeom prst="rect">
            <a:avLst/>
          </a:prstGeom>
          <a:noFill/>
          <a:ln w="9525">
            <a:noFill/>
          </a:ln>
        </p:spPr>
      </p:pic>
      <p:pic>
        <p:nvPicPr>
          <p:cNvPr id="25618" name="Picture 13" descr="tfg023"/>
          <p:cNvPicPr>
            <a:picLocks noChangeAspect="1"/>
          </p:cNvPicPr>
          <p:nvPr/>
        </p:nvPicPr>
        <p:blipFill>
          <a:blip r:embed="rId2"/>
          <a:stretch>
            <a:fillRect/>
          </a:stretch>
        </p:blipFill>
        <p:spPr>
          <a:xfrm>
            <a:off x="533400" y="1752600"/>
            <a:ext cx="2809875" cy="4000500"/>
          </a:xfrm>
          <a:prstGeom prst="rect">
            <a:avLst/>
          </a:prstGeom>
          <a:noFill/>
          <a:ln w="9525">
            <a:noFill/>
          </a:ln>
        </p:spPr>
      </p:pic>
      <p:graphicFrame>
        <p:nvGraphicFramePr>
          <p:cNvPr id="42056" name="Group 72"/>
          <p:cNvGraphicFramePr>
            <a:graphicFrameLocks noGrp="1"/>
          </p:cNvGraphicFramePr>
          <p:nvPr/>
        </p:nvGraphicFramePr>
        <p:xfrm>
          <a:off x="3251200" y="2911475"/>
          <a:ext cx="2667000" cy="1036638"/>
        </p:xfrm>
        <a:graphic>
          <a:graphicData uri="http://schemas.openxmlformats.org/drawingml/2006/table">
            <a:tbl>
              <a:tblPr/>
              <a:tblGrid>
                <a:gridCol w="2458745"/>
                <a:gridCol w="208258"/>
              </a:tblGrid>
              <a:tr h="518319">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29" marR="91429" marT="45734" marB="45734" anchor="ctr" horzOverflow="overflow">
                    <a:lnL cap="flat">
                      <a:noFill/>
                    </a:lnL>
                    <a:lnR cap="flat">
                      <a:noFill/>
                    </a:lnR>
                    <a:lnT cap="flat">
                      <a:noFill/>
                    </a:lnT>
                    <a:lnB>
                      <a:noFill/>
                    </a:lnB>
                    <a:lnTlToBr>
                      <a:noFill/>
                    </a:lnTlToBr>
                    <a:lnBlToTr>
                      <a:noFill/>
                    </a:lnBlToTr>
                    <a:noFill/>
                  </a:tcPr>
                </a:tc>
                <a:tc hMerge="1">
                  <a:tcPr/>
                </a:tc>
              </a:tr>
              <a:tr h="51831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29" marR="91429" marT="45734" marB="45734" horzOverflow="overflow">
                    <a:lnL cap="flat">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L="91429" marR="91429" marT="45734" marB="45734" horzOverflow="overflow">
                    <a:lnL>
                      <a:noFill/>
                    </a:lnL>
                    <a:lnR cap="flat">
                      <a:noFill/>
                    </a:lnR>
                    <a:lnT>
                      <a:noFill/>
                    </a:lnT>
                    <a:lnB cap="flat">
                      <a:noFill/>
                    </a:lnB>
                    <a:lnTlToBr>
                      <a:noFill/>
                    </a:lnTlToBr>
                    <a:lnBlToTr>
                      <a:noFill/>
                    </a:lnBlToTr>
                    <a:noFill/>
                  </a:tcPr>
                </a:tc>
              </a:tr>
            </a:tbl>
          </a:graphicData>
        </a:graphic>
      </p:graphicFrame>
      <p:pic>
        <p:nvPicPr>
          <p:cNvPr id="25623" name="Picture 52" descr="math227"/>
          <p:cNvPicPr>
            <a:picLocks noChangeAspect="1"/>
          </p:cNvPicPr>
          <p:nvPr/>
        </p:nvPicPr>
        <p:blipFill>
          <a:blip r:embed="rId3"/>
          <a:stretch>
            <a:fillRect/>
          </a:stretch>
        </p:blipFill>
        <p:spPr>
          <a:xfrm>
            <a:off x="4114800" y="5716588"/>
            <a:ext cx="4495800" cy="485775"/>
          </a:xfrm>
          <a:prstGeom prst="rect">
            <a:avLst/>
          </a:prstGeom>
          <a:solidFill>
            <a:srgbClr val="FFFF99"/>
          </a:solid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838200" y="609600"/>
            <a:ext cx="7772400" cy="1470025"/>
          </a:xfrm>
          <a:ln/>
        </p:spPr>
        <p:txBody>
          <a:bodyPr vert="horz" wrap="square" lIns="91440" tIns="45720" rIns="91440" bIns="45720" anchor="ctr" anchorCtr="0"/>
          <a:p>
            <a:pPr eaLnBrk="1" hangingPunct="1">
              <a:buClrTx/>
              <a:buSzTx/>
              <a:buFontTx/>
            </a:pPr>
            <a:r>
              <a:rPr lang="en-US" altLang="en-US" sz="4400" kern="1200" dirty="0">
                <a:latin typeface="+mj-lt"/>
                <a:ea typeface="+mj-ea"/>
                <a:cs typeface="+mj-cs"/>
              </a:rPr>
              <a:t>Chapter 16. Wave I</a:t>
            </a:r>
            <a:endParaRPr lang="en-US" altLang="en-US" sz="4400" kern="1200" dirty="0">
              <a:latin typeface="+mj-lt"/>
              <a:ea typeface="+mj-ea"/>
              <a:cs typeface="+mj-cs"/>
            </a:endParaRPr>
          </a:p>
        </p:txBody>
      </p:sp>
      <p:sp>
        <p:nvSpPr>
          <p:cNvPr id="3075" name="Rectangle 3"/>
          <p:cNvSpPr>
            <a:spLocks noGrp="1"/>
          </p:cNvSpPr>
          <p:nvPr>
            <p:ph type="subTitle" idx="1"/>
          </p:nvPr>
        </p:nvSpPr>
        <p:spPr>
          <a:xfrm>
            <a:off x="914400" y="2133600"/>
            <a:ext cx="7467600" cy="3581400"/>
          </a:xfrm>
          <a:ln/>
        </p:spPr>
        <p:txBody>
          <a:bodyPr vert="horz" wrap="square" lIns="91440" tIns="45720" rIns="91440" bIns="45720" anchor="t" anchorCtr="0"/>
          <a:p>
            <a:pPr algn="l" eaLnBrk="1" hangingPunct="1">
              <a:lnSpc>
                <a:spcPct val="80000"/>
              </a:lnSpc>
              <a:buClrTx/>
              <a:buSzTx/>
              <a:buFontTx/>
            </a:pPr>
            <a:r>
              <a:rPr lang="en-US" altLang="en-US" sz="2000" kern="1200" dirty="0">
                <a:latin typeface="+mn-lt"/>
                <a:ea typeface="+mn-ea"/>
                <a:cs typeface="+mn-cs"/>
              </a:rPr>
              <a:t>16.1. What is Physics?      </a:t>
            </a:r>
            <a:endParaRPr lang="en-US" altLang="en-US" sz="2000" kern="1200" dirty="0">
              <a:latin typeface="+mn-lt"/>
              <a:ea typeface="+mn-ea"/>
              <a:cs typeface="+mn-cs"/>
            </a:endParaRPr>
          </a:p>
          <a:p>
            <a:pPr algn="l" eaLnBrk="1" hangingPunct="1">
              <a:lnSpc>
                <a:spcPct val="80000"/>
              </a:lnSpc>
              <a:buClrTx/>
              <a:buSzTx/>
              <a:buFontTx/>
            </a:pPr>
            <a:r>
              <a:rPr lang="en-US" altLang="en-US" sz="2000" kern="1200" dirty="0">
                <a:latin typeface="+mn-lt"/>
                <a:ea typeface="+mn-ea"/>
                <a:cs typeface="+mn-cs"/>
              </a:rPr>
              <a:t>16.2. Types of Waves      </a:t>
            </a:r>
            <a:endParaRPr lang="en-US" altLang="en-US" sz="2000" kern="1200" dirty="0">
              <a:latin typeface="+mn-lt"/>
              <a:ea typeface="+mn-ea"/>
              <a:cs typeface="+mn-cs"/>
            </a:endParaRPr>
          </a:p>
          <a:p>
            <a:pPr algn="l" eaLnBrk="1" hangingPunct="1">
              <a:lnSpc>
                <a:spcPct val="80000"/>
              </a:lnSpc>
              <a:buClrTx/>
              <a:buSzTx/>
              <a:buFontTx/>
            </a:pPr>
            <a:r>
              <a:rPr lang="en-US" altLang="en-US" sz="2000" kern="1200" dirty="0">
                <a:latin typeface="+mn-lt"/>
                <a:ea typeface="+mn-ea"/>
                <a:cs typeface="+mn-cs"/>
              </a:rPr>
              <a:t>16.3. Transverse and Longitudinal Waves      </a:t>
            </a:r>
            <a:endParaRPr lang="en-US" altLang="en-US" sz="2000" kern="1200" dirty="0">
              <a:latin typeface="+mn-lt"/>
              <a:ea typeface="+mn-ea"/>
              <a:cs typeface="+mn-cs"/>
            </a:endParaRPr>
          </a:p>
          <a:p>
            <a:pPr algn="l" eaLnBrk="1" hangingPunct="1">
              <a:lnSpc>
                <a:spcPct val="80000"/>
              </a:lnSpc>
              <a:buClrTx/>
              <a:buSzTx/>
              <a:buFontTx/>
            </a:pPr>
            <a:r>
              <a:rPr lang="en-US" altLang="en-US" sz="2000" kern="1200" dirty="0">
                <a:latin typeface="+mn-lt"/>
                <a:ea typeface="+mn-ea"/>
                <a:cs typeface="+mn-cs"/>
              </a:rPr>
              <a:t>16.4. Wavelength and Frequency      </a:t>
            </a:r>
            <a:endParaRPr lang="en-US" altLang="en-US" sz="2000" kern="1200" dirty="0">
              <a:latin typeface="+mn-lt"/>
              <a:ea typeface="+mn-ea"/>
              <a:cs typeface="+mn-cs"/>
            </a:endParaRPr>
          </a:p>
          <a:p>
            <a:pPr algn="l" eaLnBrk="1" hangingPunct="1">
              <a:lnSpc>
                <a:spcPct val="80000"/>
              </a:lnSpc>
              <a:buClrTx/>
              <a:buSzTx/>
              <a:buFontTx/>
            </a:pPr>
            <a:r>
              <a:rPr lang="en-US" altLang="en-US" sz="2000" kern="1200" dirty="0">
                <a:latin typeface="+mn-lt"/>
                <a:ea typeface="+mn-ea"/>
                <a:cs typeface="+mn-cs"/>
              </a:rPr>
              <a:t>16.5. The Speed of a Traveling Wave     </a:t>
            </a:r>
            <a:endParaRPr lang="en-US" altLang="en-US" sz="2000" kern="1200" dirty="0">
              <a:latin typeface="+mn-lt"/>
              <a:ea typeface="+mn-ea"/>
              <a:cs typeface="+mn-cs"/>
            </a:endParaRPr>
          </a:p>
          <a:p>
            <a:pPr algn="l" eaLnBrk="1" hangingPunct="1">
              <a:lnSpc>
                <a:spcPct val="80000"/>
              </a:lnSpc>
              <a:buClrTx/>
              <a:buSzTx/>
              <a:buFontTx/>
            </a:pPr>
            <a:r>
              <a:rPr lang="en-US" altLang="en-US" sz="2000" kern="1200" dirty="0">
                <a:latin typeface="+mn-lt"/>
                <a:ea typeface="+mn-ea"/>
                <a:cs typeface="+mn-cs"/>
              </a:rPr>
              <a:t> 16.7. Energy and Power of a Wave Traveling Along a String         </a:t>
            </a:r>
            <a:endParaRPr lang="en-US" altLang="en-US" sz="2000" kern="1200" dirty="0">
              <a:latin typeface="+mn-lt"/>
              <a:ea typeface="+mn-ea"/>
              <a:cs typeface="+mn-cs"/>
            </a:endParaRPr>
          </a:p>
          <a:p>
            <a:pPr algn="l" eaLnBrk="1" hangingPunct="1">
              <a:lnSpc>
                <a:spcPct val="80000"/>
              </a:lnSpc>
              <a:buClrTx/>
              <a:buSzTx/>
              <a:buFontTx/>
            </a:pPr>
            <a:r>
              <a:rPr lang="en-US" altLang="en-US" sz="2000" kern="1200" dirty="0">
                <a:latin typeface="+mn-lt"/>
                <a:ea typeface="+mn-ea"/>
                <a:cs typeface="+mn-cs"/>
              </a:rPr>
              <a:t>16.9. The Principle of Superposition for Waves      </a:t>
            </a:r>
            <a:endParaRPr lang="en-US" altLang="en-US" sz="2000" kern="1200" dirty="0">
              <a:latin typeface="+mn-lt"/>
              <a:ea typeface="+mn-ea"/>
              <a:cs typeface="+mn-cs"/>
            </a:endParaRPr>
          </a:p>
          <a:p>
            <a:pPr algn="l" eaLnBrk="1" hangingPunct="1">
              <a:lnSpc>
                <a:spcPct val="80000"/>
              </a:lnSpc>
              <a:buClrTx/>
              <a:buSzTx/>
              <a:buFontTx/>
            </a:pPr>
            <a:r>
              <a:rPr lang="en-US" altLang="en-US" sz="2000" kern="1200" dirty="0">
                <a:latin typeface="+mn-lt"/>
                <a:ea typeface="+mn-ea"/>
                <a:cs typeface="+mn-cs"/>
              </a:rPr>
              <a:t>16.10. Interference of Waves      </a:t>
            </a:r>
            <a:endParaRPr lang="en-US" altLang="en-US" sz="2000" kern="1200" dirty="0">
              <a:latin typeface="+mn-lt"/>
              <a:ea typeface="+mn-ea"/>
              <a:cs typeface="+mn-cs"/>
            </a:endParaRPr>
          </a:p>
          <a:p>
            <a:pPr algn="l" eaLnBrk="1" hangingPunct="1">
              <a:lnSpc>
                <a:spcPct val="80000"/>
              </a:lnSpc>
              <a:buClrTx/>
              <a:buSzTx/>
              <a:buFontTx/>
            </a:pPr>
            <a:r>
              <a:rPr lang="en-US" altLang="en-US" sz="2000" kern="1200" dirty="0">
                <a:latin typeface="+mn-lt"/>
                <a:ea typeface="+mn-ea"/>
                <a:cs typeface="+mn-cs"/>
              </a:rPr>
              <a:t>16.12. Standing Waves      </a:t>
            </a:r>
            <a:endParaRPr lang="en-US" altLang="en-US" sz="2000" kern="1200" dirty="0">
              <a:latin typeface="+mn-lt"/>
              <a:ea typeface="+mn-ea"/>
              <a:cs typeface="+mn-cs"/>
            </a:endParaRPr>
          </a:p>
          <a:p>
            <a:pPr algn="l" eaLnBrk="1" hangingPunct="1">
              <a:lnSpc>
                <a:spcPct val="80000"/>
              </a:lnSpc>
              <a:buClrTx/>
              <a:buSzTx/>
              <a:buFontTx/>
            </a:pPr>
            <a:r>
              <a:rPr lang="en-US" altLang="en-US" sz="2000" kern="1200" dirty="0">
                <a:latin typeface="+mn-lt"/>
                <a:ea typeface="+mn-ea"/>
                <a:cs typeface="+mn-cs"/>
              </a:rPr>
              <a:t>16.13. Standing Waves and Resonance</a:t>
            </a:r>
            <a:endParaRPr lang="en-US" altLang="en-US" sz="2000" kern="1200" dirty="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ln/>
        </p:spPr>
        <p:txBody>
          <a:bodyPr vert="horz" wrap="square" lIns="91440" tIns="45720" rIns="91440" bIns="45720" anchor="ctr" anchorCtr="0"/>
          <a:p>
            <a:pPr eaLnBrk="1" hangingPunct="1"/>
            <a:r>
              <a:rPr lang="en-US" altLang="en-US" dirty="0"/>
              <a:t>Example</a:t>
            </a:r>
            <a:endParaRPr lang="en-US" altLang="en-US" dirty="0"/>
          </a:p>
        </p:txBody>
      </p:sp>
      <p:sp>
        <p:nvSpPr>
          <p:cNvPr id="26627" name="Rectangle 3"/>
          <p:cNvSpPr>
            <a:spLocks noGrp="1"/>
          </p:cNvSpPr>
          <p:nvPr>
            <p:ph idx="1"/>
          </p:nvPr>
        </p:nvSpPr>
        <p:spPr>
          <a:xfrm>
            <a:off x="457200" y="1600200"/>
            <a:ext cx="8305800" cy="2743200"/>
          </a:xfrm>
          <a:ln/>
        </p:spPr>
        <p:txBody>
          <a:bodyPr vert="horz" wrap="square" lIns="91440" tIns="45720" rIns="91440" bIns="45720" anchor="t" anchorCtr="0"/>
          <a:p>
            <a:pPr eaLnBrk="1" hangingPunct="1">
              <a:lnSpc>
                <a:spcPct val="80000"/>
              </a:lnSpc>
            </a:pPr>
            <a:r>
              <a:rPr lang="en-US" altLang="en-US" sz="2400" dirty="0"/>
              <a:t>In Fig. </a:t>
            </a:r>
            <a:r>
              <a:rPr lang="en-US" altLang="en-US" sz="2400" dirty="0">
                <a:hlinkClick r:id="rId1"/>
              </a:rPr>
              <a:t>16-44</a:t>
            </a:r>
            <a:r>
              <a:rPr lang="en-US" altLang="en-US" sz="2400" dirty="0"/>
              <a:t>, a string, tied to a sinusoidal oscillator at </a:t>
            </a:r>
            <a:r>
              <a:rPr lang="en-US" altLang="en-US" sz="2400" i="1" dirty="0"/>
              <a:t>P</a:t>
            </a:r>
            <a:r>
              <a:rPr lang="en-US" altLang="en-US" sz="2400" dirty="0"/>
              <a:t> and running over a support at </a:t>
            </a:r>
            <a:r>
              <a:rPr lang="en-US" altLang="en-US" sz="2400" i="1" dirty="0"/>
              <a:t>Q</a:t>
            </a:r>
            <a:r>
              <a:rPr lang="en-US" altLang="en-US" sz="2400" dirty="0"/>
              <a:t>, is stretched by a block of mass </a:t>
            </a:r>
            <a:r>
              <a:rPr lang="en-US" altLang="en-US" sz="2400" i="1" dirty="0"/>
              <a:t>m</a:t>
            </a:r>
            <a:r>
              <a:rPr lang="en-US" altLang="en-US" sz="2400" dirty="0"/>
              <a:t>. Separation L=1.2m, linear density  </a:t>
            </a:r>
            <a:r>
              <a:rPr lang="el-GR" altLang="en-US" sz="2400" dirty="0">
                <a:cs typeface="Arial" panose="020B0604020202020204" pitchFamily="34" charset="0"/>
              </a:rPr>
              <a:t>μ</a:t>
            </a:r>
            <a:r>
              <a:rPr lang="en-US" altLang="en-US" sz="2400" dirty="0">
                <a:cs typeface="Arial" panose="020B0604020202020204" pitchFamily="34" charset="0"/>
              </a:rPr>
              <a:t>=1.6g/m</a:t>
            </a:r>
            <a:r>
              <a:rPr lang="en-US" altLang="en-US" sz="2400" dirty="0"/>
              <a:t>, and the oscillator frequency  f=120Hz. The amplitude of the motion at </a:t>
            </a:r>
            <a:r>
              <a:rPr lang="en-US" altLang="en-US" sz="2400" i="1" dirty="0"/>
              <a:t>P</a:t>
            </a:r>
            <a:r>
              <a:rPr lang="en-US" altLang="en-US" sz="2400" dirty="0"/>
              <a:t> is small enough for that point to be considered a node. A node also exists at </a:t>
            </a:r>
            <a:r>
              <a:rPr lang="en-US" altLang="en-US" sz="2400" i="1" dirty="0"/>
              <a:t>Q</a:t>
            </a:r>
            <a:r>
              <a:rPr lang="en-US" altLang="en-US" sz="2400" dirty="0"/>
              <a:t>. (a) What mass </a:t>
            </a:r>
            <a:r>
              <a:rPr lang="en-US" altLang="en-US" sz="2400" i="1" dirty="0"/>
              <a:t>m</a:t>
            </a:r>
            <a:r>
              <a:rPr lang="en-US" altLang="en-US" sz="2400" dirty="0"/>
              <a:t> allows the oscillator to set up the fourth harmonic on the string? (b) What standing wave mode, if any, can be set up if  m=1.0kg? </a:t>
            </a:r>
            <a:endParaRPr lang="en-US" altLang="en-US" sz="2400" dirty="0"/>
          </a:p>
        </p:txBody>
      </p:sp>
      <p:sp>
        <p:nvSpPr>
          <p:cNvPr id="26628" name="Rectangle 4"/>
          <p:cNvSpPr/>
          <p:nvPr/>
        </p:nvSpPr>
        <p:spPr>
          <a:xfrm>
            <a:off x="3987800" y="3246438"/>
            <a:ext cx="116840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1800" dirty="0"/>
              <a:t>  </a:t>
            </a:r>
            <a:r>
              <a:rPr lang="en-US" altLang="en-US" sz="900" dirty="0"/>
              <a:t> </a:t>
            </a:r>
            <a:r>
              <a:rPr lang="en-US" altLang="en-US" sz="1800" dirty="0"/>
              <a:t>           , </a:t>
            </a:r>
            <a:endParaRPr lang="en-US" altLang="en-US" sz="1800" dirty="0"/>
          </a:p>
        </p:txBody>
      </p:sp>
      <p:graphicFrame>
        <p:nvGraphicFramePr>
          <p:cNvPr id="43056" name="Group 48"/>
          <p:cNvGraphicFramePr>
            <a:graphicFrameLocks noGrp="1"/>
          </p:cNvGraphicFramePr>
          <p:nvPr/>
        </p:nvGraphicFramePr>
        <p:xfrm>
          <a:off x="179388" y="2519363"/>
          <a:ext cx="8785225" cy="1800225"/>
        </p:xfrm>
        <a:graphic>
          <a:graphicData uri="http://schemas.openxmlformats.org/drawingml/2006/table">
            <a:tbl>
              <a:tblPr/>
              <a:tblGrid>
                <a:gridCol w="501650"/>
                <a:gridCol w="8283575"/>
              </a:tblGrid>
              <a:tr h="1800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2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43058" name="Group 50"/>
          <p:cNvGraphicFramePr>
            <a:graphicFrameLocks noGrp="1"/>
          </p:cNvGraphicFramePr>
          <p:nvPr/>
        </p:nvGraphicFramePr>
        <p:xfrm>
          <a:off x="681038" y="2528888"/>
          <a:ext cx="8274050" cy="1782763"/>
        </p:xfrm>
        <a:graphic>
          <a:graphicData uri="http://schemas.openxmlformats.org/drawingml/2006/table">
            <a:tbl>
              <a:tblPr/>
              <a:tblGrid>
                <a:gridCol w="8274050"/>
              </a:tblGrid>
              <a:tr h="3656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T="45704" marB="45704" anchor="ctr" horzOverflow="overflow">
                    <a:lnL cap="flat">
                      <a:noFill/>
                    </a:lnL>
                    <a:lnR cap="flat">
                      <a:noFill/>
                    </a:lnR>
                    <a:lnT cap="flat">
                      <a:noFill/>
                    </a:lnT>
                    <a:lnB>
                      <a:noFill/>
                    </a:lnB>
                    <a:lnTlToBr>
                      <a:noFill/>
                    </a:lnTlToBr>
                    <a:lnBlToTr>
                      <a:noFill/>
                    </a:lnBlToTr>
                    <a:noFill/>
                  </a:tcPr>
                </a:tc>
              </a:tr>
              <a:tr h="141713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T="45704" marB="45704" horzOverflow="overflow">
                    <a:lnL cap="flat">
                      <a:noFill/>
                    </a:lnL>
                    <a:lnR cap="flat">
                      <a:noFill/>
                    </a:lnR>
                    <a:lnT>
                      <a:noFill/>
                    </a:lnT>
                    <a:lnB cap="flat">
                      <a:noFill/>
                    </a:lnB>
                    <a:lnTlToBr>
                      <a:noFill/>
                    </a:lnTlToBr>
                    <a:lnBlToTr>
                      <a:noFill/>
                    </a:lnBlToTr>
                    <a:noFill/>
                  </a:tcPr>
                </a:tc>
              </a:tr>
            </a:tbl>
          </a:graphicData>
        </a:graphic>
      </p:graphicFrame>
      <p:graphicFrame>
        <p:nvGraphicFramePr>
          <p:cNvPr id="43038" name="Group 30"/>
          <p:cNvGraphicFramePr>
            <a:graphicFrameLocks noGrp="1"/>
          </p:cNvGraphicFramePr>
          <p:nvPr/>
        </p:nvGraphicFramePr>
        <p:xfrm>
          <a:off x="690563" y="2892425"/>
          <a:ext cx="8264525" cy="1433513"/>
        </p:xfrm>
        <a:graphic>
          <a:graphicData uri="http://schemas.openxmlformats.org/drawingml/2006/table">
            <a:tbl>
              <a:tblPr/>
              <a:tblGrid>
                <a:gridCol w="8264525"/>
              </a:tblGrid>
              <a:tr h="14335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43057" name="Group 49"/>
          <p:cNvGraphicFramePr>
            <a:graphicFrameLocks noGrp="1"/>
          </p:cNvGraphicFramePr>
          <p:nvPr/>
        </p:nvGraphicFramePr>
        <p:xfrm>
          <a:off x="700088" y="2901950"/>
          <a:ext cx="8264525" cy="1706563"/>
        </p:xfrm>
        <a:graphic>
          <a:graphicData uri="http://schemas.openxmlformats.org/drawingml/2006/table">
            <a:tbl>
              <a:tblPr/>
              <a:tblGrid>
                <a:gridCol w="8264525"/>
              </a:tblGrid>
              <a:tr h="36569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T="45712" marB="45712" anchor="ctr" horzOverflow="overflow">
                    <a:lnL cap="flat">
                      <a:noFill/>
                    </a:lnL>
                    <a:lnR cap="flat">
                      <a:noFill/>
                    </a:lnR>
                    <a:lnT cap="flat">
                      <a:noFill/>
                    </a:lnT>
                    <a:lnB>
                      <a:noFill/>
                    </a:lnB>
                    <a:lnTlToBr>
                      <a:noFill/>
                    </a:lnTlToBr>
                    <a:lnBlToTr>
                      <a:noFill/>
                    </a:lnBlToTr>
                    <a:noFill/>
                  </a:tcPr>
                </a:tc>
              </a:tr>
              <a:tr h="134087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64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T="45712" marB="45712" horzOverflow="overflow">
                    <a:lnL cap="flat">
                      <a:noFill/>
                    </a:lnL>
                    <a:lnR cap="flat">
                      <a:noFill/>
                    </a:lnR>
                    <a:lnT>
                      <a:noFill/>
                    </a:lnT>
                    <a:lnB cap="flat">
                      <a:noFill/>
                    </a:lnB>
                    <a:lnTlToBr>
                      <a:noFill/>
                    </a:lnTlToBr>
                    <a:lnBlToTr>
                      <a:noFill/>
                    </a:lnBlToTr>
                    <a:noFill/>
                  </a:tcPr>
                </a:tc>
              </a:tr>
            </a:tbl>
          </a:graphicData>
        </a:graphic>
      </p:graphicFrame>
      <p:pic>
        <p:nvPicPr>
          <p:cNvPr id="26640" name="Picture 7" descr="pixel"/>
          <p:cNvPicPr>
            <a:picLocks noChangeAspect="1"/>
          </p:cNvPicPr>
          <p:nvPr/>
        </p:nvPicPr>
        <p:blipFill>
          <a:blip r:embed="rId2"/>
          <a:stretch>
            <a:fillRect/>
          </a:stretch>
        </p:blipFill>
        <p:spPr>
          <a:xfrm>
            <a:off x="334963" y="3281363"/>
            <a:ext cx="190500" cy="190500"/>
          </a:xfrm>
          <a:prstGeom prst="rect">
            <a:avLst/>
          </a:prstGeom>
          <a:noFill/>
          <a:ln w="9525">
            <a:noFill/>
          </a:ln>
        </p:spPr>
      </p:pic>
      <p:pic>
        <p:nvPicPr>
          <p:cNvPr id="26641" name="Picture 9" descr="pixel"/>
          <p:cNvPicPr>
            <a:picLocks noChangeAspect="1"/>
          </p:cNvPicPr>
          <p:nvPr/>
        </p:nvPicPr>
        <p:blipFill>
          <a:blip r:embed="rId2"/>
          <a:stretch>
            <a:fillRect/>
          </a:stretch>
        </p:blipFill>
        <p:spPr>
          <a:xfrm>
            <a:off x="836613" y="2573338"/>
            <a:ext cx="9525" cy="57150"/>
          </a:xfrm>
          <a:prstGeom prst="rect">
            <a:avLst/>
          </a:prstGeom>
          <a:noFill/>
          <a:ln w="9525">
            <a:noFill/>
          </a:ln>
        </p:spPr>
      </p:pic>
      <p:pic>
        <p:nvPicPr>
          <p:cNvPr id="26642" name="Picture 11" descr="pixel"/>
          <p:cNvPicPr>
            <a:picLocks noChangeAspect="1"/>
          </p:cNvPicPr>
          <p:nvPr/>
        </p:nvPicPr>
        <p:blipFill>
          <a:blip r:embed="rId2"/>
          <a:stretch>
            <a:fillRect/>
          </a:stretch>
        </p:blipFill>
        <p:spPr>
          <a:xfrm>
            <a:off x="855663" y="2946400"/>
            <a:ext cx="9525" cy="57150"/>
          </a:xfrm>
          <a:prstGeom prst="rect">
            <a:avLst/>
          </a:prstGeom>
          <a:noFill/>
          <a:ln w="9525">
            <a:noFill/>
          </a:ln>
        </p:spPr>
      </p:pic>
      <p:pic>
        <p:nvPicPr>
          <p:cNvPr id="26643" name="Picture 13" descr="tfg044"/>
          <p:cNvPicPr>
            <a:picLocks noChangeAspect="1"/>
          </p:cNvPicPr>
          <p:nvPr/>
        </p:nvPicPr>
        <p:blipFill>
          <a:blip r:embed="rId3"/>
          <a:stretch>
            <a:fillRect/>
          </a:stretch>
        </p:blipFill>
        <p:spPr>
          <a:xfrm>
            <a:off x="1600200" y="4572000"/>
            <a:ext cx="5715000" cy="14986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457200" y="2819400"/>
            <a:ext cx="8229600" cy="1143000"/>
          </a:xfrm>
          <a:ln/>
        </p:spPr>
        <p:txBody>
          <a:bodyPr vert="horz" wrap="square" lIns="91440" tIns="45720" rIns="91440" bIns="45720" anchor="ctr" anchorCtr="0"/>
          <a:p>
            <a:pPr eaLnBrk="1" hangingPunct="1"/>
            <a:r>
              <a:rPr lang="en-US" altLang="en-US" dirty="0"/>
              <a:t>What is Physics? </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ln/>
        </p:spPr>
        <p:txBody>
          <a:bodyPr vert="horz" wrap="square" lIns="91440" tIns="45720" rIns="91440" bIns="45720" anchor="ctr" anchorCtr="0"/>
          <a:p>
            <a:pPr eaLnBrk="1" hangingPunct="1"/>
            <a:r>
              <a:rPr lang="en-US" altLang="en-US" dirty="0"/>
              <a:t> Types of Waves</a:t>
            </a:r>
            <a:endParaRPr lang="en-US" altLang="en-US" dirty="0"/>
          </a:p>
        </p:txBody>
      </p:sp>
      <p:sp>
        <p:nvSpPr>
          <p:cNvPr id="4099" name="Rectangle 3"/>
          <p:cNvSpPr>
            <a:spLocks noGrp="1"/>
          </p:cNvSpPr>
          <p:nvPr>
            <p:ph idx="1"/>
          </p:nvPr>
        </p:nvSpPr>
        <p:spPr>
          <a:ln/>
        </p:spPr>
        <p:txBody>
          <a:bodyPr vert="horz" wrap="square" lIns="91440" tIns="45720" rIns="91440" bIns="45720" anchor="t" anchorCtr="0"/>
          <a:p>
            <a:pPr eaLnBrk="1" hangingPunct="1"/>
            <a:r>
              <a:rPr lang="en-US" altLang="en-US" b="1" i="1" dirty="0"/>
              <a:t>Mechanical waves.</a:t>
            </a:r>
            <a:r>
              <a:rPr lang="en-US" altLang="en-US" dirty="0"/>
              <a:t> </a:t>
            </a:r>
            <a:endParaRPr lang="en-US" altLang="en-US" dirty="0"/>
          </a:p>
          <a:p>
            <a:pPr eaLnBrk="1" hangingPunct="1"/>
            <a:r>
              <a:rPr lang="en-US" altLang="en-US" b="1" i="1" dirty="0"/>
              <a:t>Electromagnetic waves.</a:t>
            </a:r>
            <a:r>
              <a:rPr lang="en-US" altLang="en-US" dirty="0"/>
              <a:t> </a:t>
            </a:r>
            <a:endParaRPr lang="en-US" altLang="en-US" dirty="0"/>
          </a:p>
          <a:p>
            <a:pPr eaLnBrk="1" hangingPunct="1"/>
            <a:r>
              <a:rPr lang="en-US" altLang="en-US" b="1" i="1" dirty="0"/>
              <a:t>Matter waves.</a:t>
            </a:r>
            <a:r>
              <a:rPr lang="en-US" altLang="en-US" dirty="0"/>
              <a:t> </a:t>
            </a:r>
            <a:endParaRPr lang="en-US" altLang="en-US" dirty="0"/>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charRg st="0" end="19"/>
                                            </p:txEl>
                                          </p:spTgt>
                                        </p:tgtEl>
                                        <p:attrNameLst>
                                          <p:attrName>style.visibility</p:attrName>
                                        </p:attrNameLst>
                                      </p:cBhvr>
                                      <p:to>
                                        <p:strVal val="visible"/>
                                      </p:to>
                                    </p:set>
                                    <p:anim calcmode="lin" valueType="num">
                                      <p:cBhvr additive="base">
                                        <p:cTn id="7" dur="500" fill="hold"/>
                                        <p:tgtEl>
                                          <p:spTgt spid="4099">
                                            <p:txEl>
                                              <p:charRg st="0"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charRg st="0" end="1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charRg st="19" end="43"/>
                                            </p:txEl>
                                          </p:spTgt>
                                        </p:tgtEl>
                                        <p:attrNameLst>
                                          <p:attrName>style.visibility</p:attrName>
                                        </p:attrNameLst>
                                      </p:cBhvr>
                                      <p:to>
                                        <p:strVal val="visible"/>
                                      </p:to>
                                    </p:set>
                                    <p:anim calcmode="lin" valueType="num">
                                      <p:cBhvr additive="base">
                                        <p:cTn id="13" dur="500" fill="hold"/>
                                        <p:tgtEl>
                                          <p:spTgt spid="4099">
                                            <p:txEl>
                                              <p:charRg st="19" end="4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charRg st="19" end="4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xEl>
                                              <p:charRg st="43" end="58"/>
                                            </p:txEl>
                                          </p:spTgt>
                                        </p:tgtEl>
                                        <p:attrNameLst>
                                          <p:attrName>style.visibility</p:attrName>
                                        </p:attrNameLst>
                                      </p:cBhvr>
                                      <p:to>
                                        <p:strVal val="visible"/>
                                      </p:to>
                                    </p:set>
                                    <p:anim calcmode="lin" valueType="num">
                                      <p:cBhvr additive="base">
                                        <p:cTn id="19" dur="500" fill="hold"/>
                                        <p:tgtEl>
                                          <p:spTgt spid="4099">
                                            <p:txEl>
                                              <p:charRg st="43"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charRg st="43" end="5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ln/>
        </p:spPr>
        <p:txBody>
          <a:bodyPr vert="horz" wrap="square" lIns="91440" tIns="45720" rIns="91440" bIns="45720" anchor="ctr" anchorCtr="0"/>
          <a:p>
            <a:pPr eaLnBrk="1" hangingPunct="1"/>
            <a:r>
              <a:rPr lang="en-US" altLang="en-US" dirty="0"/>
              <a:t>Transverse Wave</a:t>
            </a:r>
            <a:endParaRPr lang="en-US" altLang="en-US" dirty="0"/>
          </a:p>
        </p:txBody>
      </p:sp>
      <p:sp>
        <p:nvSpPr>
          <p:cNvPr id="6147" name="Rectangle 3"/>
          <p:cNvSpPr>
            <a:spLocks noGrp="1"/>
          </p:cNvSpPr>
          <p:nvPr>
            <p:ph idx="1"/>
          </p:nvPr>
        </p:nvSpPr>
        <p:spPr>
          <a:xfrm>
            <a:off x="4648200" y="1600200"/>
            <a:ext cx="4038600" cy="4343400"/>
          </a:xfrm>
          <a:ln/>
        </p:spPr>
        <p:txBody>
          <a:bodyPr vert="horz" wrap="square" lIns="91440" tIns="45720" rIns="91440" bIns="45720" anchor="t" anchorCtr="0"/>
          <a:p>
            <a:pPr eaLnBrk="1" hangingPunct="1">
              <a:lnSpc>
                <a:spcPct val="90000"/>
              </a:lnSpc>
            </a:pPr>
            <a:r>
              <a:rPr lang="en-US" altLang="en-US" sz="2800" dirty="0"/>
              <a:t>the displacement of every such oscillating string element </a:t>
            </a:r>
            <a:r>
              <a:rPr lang="en-US" altLang="en-US" sz="2800" i="1" dirty="0"/>
              <a:t>is perpendicular</a:t>
            </a:r>
            <a:r>
              <a:rPr lang="en-US" altLang="en-US" sz="2800" dirty="0"/>
              <a:t> to the direction of travel of the wave. This motion is said to be </a:t>
            </a:r>
            <a:r>
              <a:rPr lang="en-US" altLang="en-US" sz="2800" b="1" dirty="0"/>
              <a:t>transverse</a:t>
            </a:r>
            <a:r>
              <a:rPr lang="en-US" altLang="en-US" sz="2800" dirty="0"/>
              <a:t>, and the wave is said to be a </a:t>
            </a:r>
            <a:r>
              <a:rPr lang="en-US" altLang="en-US" sz="2800" b="1" dirty="0"/>
              <a:t>transverse wave</a:t>
            </a:r>
            <a:r>
              <a:rPr lang="en-US" altLang="en-US" sz="2800" dirty="0"/>
              <a:t>. </a:t>
            </a:r>
            <a:endParaRPr lang="en-US" altLang="en-US" sz="2800" dirty="0"/>
          </a:p>
        </p:txBody>
      </p:sp>
      <p:graphicFrame>
        <p:nvGraphicFramePr>
          <p:cNvPr id="5168" name="Group 48"/>
          <p:cNvGraphicFramePr>
            <a:graphicFrameLocks noGrp="1"/>
          </p:cNvGraphicFramePr>
          <p:nvPr/>
        </p:nvGraphicFramePr>
        <p:xfrm>
          <a:off x="0" y="781050"/>
          <a:ext cx="9144000" cy="5489575"/>
        </p:xfrm>
        <a:graphic>
          <a:graphicData uri="http://schemas.openxmlformats.org/drawingml/2006/table">
            <a:tbl>
              <a:tblPr/>
              <a:tblGrid>
                <a:gridCol w="2355850"/>
                <a:gridCol w="6788150"/>
              </a:tblGrid>
              <a:tr h="54895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2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5159" name="Group 39"/>
          <p:cNvGraphicFramePr>
            <a:graphicFrameLocks noGrp="1"/>
          </p:cNvGraphicFramePr>
          <p:nvPr/>
        </p:nvGraphicFramePr>
        <p:xfrm>
          <a:off x="2355850" y="790575"/>
          <a:ext cx="6778625" cy="5489575"/>
        </p:xfrm>
        <a:graphic>
          <a:graphicData uri="http://schemas.openxmlformats.org/drawingml/2006/table">
            <a:tbl>
              <a:tblPr/>
              <a:tblGrid>
                <a:gridCol w="6778625"/>
              </a:tblGrid>
              <a:tr h="3667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cap="flat">
                      <a:noFill/>
                    </a:lnR>
                    <a:lnT cap="flat">
                      <a:noFill/>
                    </a:lnT>
                    <a:lnB>
                      <a:noFill/>
                    </a:lnB>
                    <a:lnTlToBr>
                      <a:noFill/>
                    </a:lnTlToBr>
                    <a:lnBlToTr>
                      <a:noFill/>
                    </a:lnBlToTr>
                    <a:noFill/>
                  </a:tcPr>
                </a:tc>
              </a:tr>
              <a:tr h="512286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a:noFill/>
                    </a:lnT>
                    <a:lnB cap="flat">
                      <a:noFill/>
                    </a:lnB>
                    <a:lnTlToBr>
                      <a:noFill/>
                    </a:lnTlToBr>
                    <a:lnBlToTr>
                      <a:noFill/>
                    </a:lnBlToTr>
                    <a:noFill/>
                  </a:tcPr>
                </a:tc>
              </a:tr>
            </a:tbl>
          </a:graphicData>
        </a:graphic>
      </p:graphicFrame>
      <p:graphicFrame>
        <p:nvGraphicFramePr>
          <p:cNvPr id="5150" name="Group 30"/>
          <p:cNvGraphicFramePr>
            <a:graphicFrameLocks noGrp="1"/>
          </p:cNvGraphicFramePr>
          <p:nvPr/>
        </p:nvGraphicFramePr>
        <p:xfrm>
          <a:off x="2365375" y="1155700"/>
          <a:ext cx="6769100" cy="5122863"/>
        </p:xfrm>
        <a:graphic>
          <a:graphicData uri="http://schemas.openxmlformats.org/drawingml/2006/table">
            <a:tbl>
              <a:tblPr/>
              <a:tblGrid>
                <a:gridCol w="6769100"/>
              </a:tblGrid>
              <a:tr h="51228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5169" name="Group 49"/>
          <p:cNvGraphicFramePr>
            <a:graphicFrameLocks noGrp="1"/>
          </p:cNvGraphicFramePr>
          <p:nvPr/>
        </p:nvGraphicFramePr>
        <p:xfrm>
          <a:off x="2374900" y="1165225"/>
          <a:ext cx="6769100" cy="5394325"/>
        </p:xfrm>
        <a:graphic>
          <a:graphicData uri="http://schemas.openxmlformats.org/drawingml/2006/table">
            <a:tbl>
              <a:tblPr/>
              <a:tblGrid>
                <a:gridCol w="6769100"/>
              </a:tblGrid>
              <a:tr h="36571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T="45715" marB="45715" anchor="ctr" horzOverflow="overflow">
                    <a:lnL cap="flat">
                      <a:noFill/>
                    </a:lnL>
                    <a:lnR cap="flat">
                      <a:noFill/>
                    </a:lnR>
                    <a:lnT cap="flat">
                      <a:noFill/>
                    </a:lnT>
                    <a:lnB>
                      <a:noFill/>
                    </a:lnB>
                    <a:lnTlToBr>
                      <a:noFill/>
                    </a:lnTlToBr>
                    <a:lnBlToTr>
                      <a:noFill/>
                    </a:lnBlToTr>
                    <a:noFill/>
                  </a:tcPr>
                </a:tc>
              </a:tr>
              <a:tr h="502860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306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marT="45715" marB="45715" horzOverflow="overflow">
                    <a:lnL cap="flat">
                      <a:noFill/>
                    </a:lnL>
                    <a:lnR cap="flat">
                      <a:noFill/>
                    </a:lnR>
                    <a:lnT>
                      <a:noFill/>
                    </a:lnT>
                    <a:lnB cap="flat">
                      <a:noFill/>
                    </a:lnB>
                    <a:lnTlToBr>
                      <a:noFill/>
                    </a:lnTlToBr>
                    <a:lnBlToTr>
                      <a:noFill/>
                    </a:lnBlToTr>
                    <a:noFill/>
                  </a:tcPr>
                </a:tc>
              </a:tr>
            </a:tbl>
          </a:graphicData>
        </a:graphic>
      </p:graphicFrame>
      <p:pic>
        <p:nvPicPr>
          <p:cNvPr id="6159" name="Picture 7" descr="pixel"/>
          <p:cNvPicPr>
            <a:picLocks noChangeAspect="1"/>
          </p:cNvPicPr>
          <p:nvPr/>
        </p:nvPicPr>
        <p:blipFill>
          <a:blip r:embed="rId1"/>
          <a:stretch>
            <a:fillRect/>
          </a:stretch>
        </p:blipFill>
        <p:spPr>
          <a:xfrm>
            <a:off x="155575" y="3387725"/>
            <a:ext cx="190500" cy="190500"/>
          </a:xfrm>
          <a:prstGeom prst="rect">
            <a:avLst/>
          </a:prstGeom>
          <a:noFill/>
          <a:ln w="9525">
            <a:noFill/>
          </a:ln>
        </p:spPr>
      </p:pic>
      <p:pic>
        <p:nvPicPr>
          <p:cNvPr id="6160" name="Picture 9" descr="pixel"/>
          <p:cNvPicPr>
            <a:picLocks noChangeAspect="1"/>
          </p:cNvPicPr>
          <p:nvPr/>
        </p:nvPicPr>
        <p:blipFill>
          <a:blip r:embed="rId1"/>
          <a:stretch>
            <a:fillRect/>
          </a:stretch>
        </p:blipFill>
        <p:spPr>
          <a:xfrm>
            <a:off x="2511425" y="836613"/>
            <a:ext cx="9525" cy="57150"/>
          </a:xfrm>
          <a:prstGeom prst="rect">
            <a:avLst/>
          </a:prstGeom>
          <a:noFill/>
          <a:ln w="9525">
            <a:noFill/>
          </a:ln>
        </p:spPr>
      </p:pic>
      <p:pic>
        <p:nvPicPr>
          <p:cNvPr id="6161" name="Picture 11" descr="pixel"/>
          <p:cNvPicPr>
            <a:picLocks noChangeAspect="1"/>
          </p:cNvPicPr>
          <p:nvPr/>
        </p:nvPicPr>
        <p:blipFill>
          <a:blip r:embed="rId1"/>
          <a:stretch>
            <a:fillRect/>
          </a:stretch>
        </p:blipFill>
        <p:spPr>
          <a:xfrm>
            <a:off x="2530475" y="1211263"/>
            <a:ext cx="9525" cy="57150"/>
          </a:xfrm>
          <a:prstGeom prst="rect">
            <a:avLst/>
          </a:prstGeom>
          <a:noFill/>
          <a:ln w="9525">
            <a:noFill/>
          </a:ln>
        </p:spPr>
      </p:pic>
      <p:pic>
        <p:nvPicPr>
          <p:cNvPr id="6162" name="Picture 13" descr="tfg001"/>
          <p:cNvPicPr>
            <a:picLocks noChangeAspect="1"/>
          </p:cNvPicPr>
          <p:nvPr/>
        </p:nvPicPr>
        <p:blipFill>
          <a:blip r:embed="rId2"/>
          <a:stretch>
            <a:fillRect/>
          </a:stretch>
        </p:blipFill>
        <p:spPr>
          <a:xfrm>
            <a:off x="990600" y="1447800"/>
            <a:ext cx="2752725" cy="48672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ln/>
        </p:spPr>
        <p:txBody>
          <a:bodyPr vert="horz" wrap="square" lIns="91440" tIns="45720" rIns="91440" bIns="45720" anchor="ctr" anchorCtr="0"/>
          <a:p>
            <a:pPr eaLnBrk="1" hangingPunct="1"/>
            <a:r>
              <a:rPr lang="en-US" altLang="en-US" dirty="0"/>
              <a:t>Longitudinal Waves </a:t>
            </a:r>
            <a:endParaRPr lang="en-US" altLang="en-US" dirty="0"/>
          </a:p>
        </p:txBody>
      </p:sp>
      <p:graphicFrame>
        <p:nvGraphicFramePr>
          <p:cNvPr id="6191" name="Group 47"/>
          <p:cNvGraphicFramePr>
            <a:graphicFrameLocks noGrp="1"/>
          </p:cNvGraphicFramePr>
          <p:nvPr/>
        </p:nvGraphicFramePr>
        <p:xfrm>
          <a:off x="0" y="2325688"/>
          <a:ext cx="9144000" cy="2532063"/>
        </p:xfrm>
        <a:graphic>
          <a:graphicData uri="http://schemas.openxmlformats.org/drawingml/2006/table">
            <a:tbl>
              <a:tblPr/>
              <a:tblGrid>
                <a:gridCol w="3040063"/>
                <a:gridCol w="6103937"/>
              </a:tblGrid>
              <a:tr h="253206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2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6193" name="Group 49"/>
          <p:cNvGraphicFramePr>
            <a:graphicFrameLocks noGrp="1"/>
          </p:cNvGraphicFramePr>
          <p:nvPr/>
        </p:nvGraphicFramePr>
        <p:xfrm>
          <a:off x="3040063" y="2335213"/>
          <a:ext cx="6094413" cy="2514600"/>
        </p:xfrm>
        <a:graphic>
          <a:graphicData uri="http://schemas.openxmlformats.org/drawingml/2006/table">
            <a:tbl>
              <a:tblPr/>
              <a:tblGrid>
                <a:gridCol w="6094412"/>
              </a:tblGrid>
              <a:tr h="36566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marT="45708" marB="45708" anchor="ctr" horzOverflow="overflow">
                    <a:lnL cap="flat">
                      <a:noFill/>
                    </a:lnL>
                    <a:lnR cap="flat">
                      <a:noFill/>
                    </a:lnR>
                    <a:lnT cap="flat">
                      <a:noFill/>
                    </a:lnT>
                    <a:lnB>
                      <a:noFill/>
                    </a:lnB>
                    <a:lnTlToBr>
                      <a:noFill/>
                    </a:lnTlToBr>
                    <a:lnBlToTr>
                      <a:noFill/>
                    </a:lnBlToTr>
                    <a:noFill/>
                  </a:tcPr>
                </a:tc>
              </a:tr>
              <a:tr h="214893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marT="45708" marB="45708" horzOverflow="overflow">
                    <a:lnL cap="flat">
                      <a:noFill/>
                    </a:lnL>
                    <a:lnR cap="flat">
                      <a:noFill/>
                    </a:lnR>
                    <a:lnT>
                      <a:noFill/>
                    </a:lnT>
                    <a:lnB cap="flat">
                      <a:noFill/>
                    </a:lnB>
                    <a:lnTlToBr>
                      <a:noFill/>
                    </a:lnTlToBr>
                    <a:lnBlToTr>
                      <a:noFill/>
                    </a:lnBlToTr>
                    <a:noFill/>
                  </a:tcPr>
                </a:tc>
              </a:tr>
            </a:tbl>
          </a:graphicData>
        </a:graphic>
      </p:graphicFrame>
      <p:graphicFrame>
        <p:nvGraphicFramePr>
          <p:cNvPr id="6173" name="Group 29"/>
          <p:cNvGraphicFramePr>
            <a:graphicFrameLocks noGrp="1"/>
          </p:cNvGraphicFramePr>
          <p:nvPr/>
        </p:nvGraphicFramePr>
        <p:xfrm>
          <a:off x="3049588" y="2698750"/>
          <a:ext cx="6084888" cy="2165350"/>
        </p:xfrm>
        <a:graphic>
          <a:graphicData uri="http://schemas.openxmlformats.org/drawingml/2006/table">
            <a:tbl>
              <a:tblPr/>
              <a:tblGrid>
                <a:gridCol w="6084887"/>
              </a:tblGrid>
              <a:tr h="2165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6200" name="Group 56"/>
          <p:cNvGraphicFramePr>
            <a:graphicFrameLocks noGrp="1"/>
          </p:cNvGraphicFramePr>
          <p:nvPr/>
        </p:nvGraphicFramePr>
        <p:xfrm>
          <a:off x="4114800" y="1219200"/>
          <a:ext cx="5029200" cy="4191000"/>
        </p:xfrm>
        <a:graphic>
          <a:graphicData uri="http://schemas.openxmlformats.org/drawingml/2006/table">
            <a:tbl>
              <a:tblPr/>
              <a:tblGrid>
                <a:gridCol w="5029200"/>
              </a:tblGrid>
              <a:tr h="7921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3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cap="flat">
                      <a:noFill/>
                    </a:lnR>
                    <a:lnT cap="flat">
                      <a:noFill/>
                    </a:lnT>
                    <a:lnB>
                      <a:noFill/>
                    </a:lnB>
                    <a:lnTlToBr>
                      <a:noFill/>
                    </a:lnTlToBr>
                    <a:lnBlToTr>
                      <a:noFill/>
                    </a:lnBlToTr>
                    <a:noFill/>
                  </a:tcPr>
                </a:tc>
              </a:tr>
              <a:tr h="339883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2400" b="0" i="0" u="none" strike="noStrike" cap="none" normalizeH="0" baseline="0">
                          <a:ln>
                            <a:noFill/>
                          </a:ln>
                          <a:solidFill>
                            <a:schemeClr val="tx1"/>
                          </a:solidFill>
                          <a:effectLst/>
                          <a:latin typeface="Arial" panose="020B0604020202020204" pitchFamily="34" charset="0"/>
                        </a:rPr>
                        <a:t>The motion of the elements of air is paralle to the direction of the wave’s travel, the motion is said to be </a:t>
                      </a:r>
                      <a:r>
                        <a:rPr kumimoji="0" lang="en-US" altLang="en-US" sz="2400" b="1" i="0" u="none" strike="noStrike" cap="none" normalizeH="0" baseline="0">
                          <a:ln>
                            <a:noFill/>
                          </a:ln>
                          <a:solidFill>
                            <a:schemeClr val="tx1"/>
                          </a:solidFill>
                          <a:effectLst/>
                          <a:latin typeface="Arial" panose="020B0604020202020204" pitchFamily="34" charset="0"/>
                        </a:rPr>
                        <a:t>longitudinal</a:t>
                      </a:r>
                      <a:r>
                        <a:rPr kumimoji="0" lang="en-US" altLang="en-US" sz="2400" b="0" i="0" u="none" strike="noStrike" cap="none" normalizeH="0" baseline="0">
                          <a:ln>
                            <a:noFill/>
                          </a:ln>
                          <a:solidFill>
                            <a:schemeClr val="tx1"/>
                          </a:solidFill>
                          <a:effectLst/>
                          <a:latin typeface="Arial" panose="020B0604020202020204" pitchFamily="34" charset="0"/>
                        </a:rPr>
                        <a:t>, and the wave is said to be a </a:t>
                      </a:r>
                      <a:r>
                        <a:rPr kumimoji="0" lang="en-US" altLang="en-US" sz="2400" b="1" i="0" u="none" strike="noStrike" cap="none" normalizeH="0" baseline="0">
                          <a:ln>
                            <a:noFill/>
                          </a:ln>
                          <a:solidFill>
                            <a:schemeClr val="tx1"/>
                          </a:solidFill>
                          <a:effectLst/>
                          <a:latin typeface="Arial" panose="020B0604020202020204" pitchFamily="34" charset="0"/>
                        </a:rPr>
                        <a:t>longitudinal</a:t>
                      </a:r>
                      <a:r>
                        <a:rPr kumimoji="0" lang="en-US" altLang="en-US" sz="2400" b="0" i="0" u="none" strike="noStrike" cap="none" normalizeH="0" baseline="0">
                          <a:ln>
                            <a:noFill/>
                          </a:ln>
                          <a:solidFill>
                            <a:schemeClr val="tx1"/>
                          </a:solidFill>
                          <a:effectLst/>
                          <a:latin typeface="Arial" panose="020B0604020202020204" pitchFamily="34" charset="0"/>
                        </a:rPr>
                        <a:t> wave.                                                                        </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a:noFill/>
                    </a:lnT>
                    <a:lnB cap="flat">
                      <a:noFill/>
                    </a:lnB>
                    <a:lnTlToBr>
                      <a:noFill/>
                    </a:lnTlToBr>
                    <a:lnBlToTr>
                      <a:noFill/>
                    </a:lnBlToTr>
                    <a:noFill/>
                  </a:tcPr>
                </a:tc>
              </a:tr>
            </a:tbl>
          </a:graphicData>
        </a:graphic>
      </p:graphicFrame>
      <p:pic>
        <p:nvPicPr>
          <p:cNvPr id="7182" name="Picture 6" descr="pixel"/>
          <p:cNvPicPr>
            <a:picLocks noChangeAspect="1"/>
          </p:cNvPicPr>
          <p:nvPr/>
        </p:nvPicPr>
        <p:blipFill>
          <a:blip r:embed="rId1"/>
          <a:stretch>
            <a:fillRect/>
          </a:stretch>
        </p:blipFill>
        <p:spPr>
          <a:xfrm>
            <a:off x="155575" y="3454400"/>
            <a:ext cx="190500" cy="190500"/>
          </a:xfrm>
          <a:prstGeom prst="rect">
            <a:avLst/>
          </a:prstGeom>
          <a:noFill/>
          <a:ln w="9525">
            <a:noFill/>
          </a:ln>
        </p:spPr>
      </p:pic>
      <p:pic>
        <p:nvPicPr>
          <p:cNvPr id="7183" name="Picture 8" descr="pixel"/>
          <p:cNvPicPr>
            <a:picLocks noChangeAspect="1"/>
          </p:cNvPicPr>
          <p:nvPr/>
        </p:nvPicPr>
        <p:blipFill>
          <a:blip r:embed="rId1"/>
          <a:stretch>
            <a:fillRect/>
          </a:stretch>
        </p:blipFill>
        <p:spPr>
          <a:xfrm>
            <a:off x="3195638" y="2379663"/>
            <a:ext cx="9525" cy="57150"/>
          </a:xfrm>
          <a:prstGeom prst="rect">
            <a:avLst/>
          </a:prstGeom>
          <a:noFill/>
          <a:ln w="9525">
            <a:noFill/>
          </a:ln>
        </p:spPr>
      </p:pic>
      <p:pic>
        <p:nvPicPr>
          <p:cNvPr id="7184" name="Picture 10" descr="pixel"/>
          <p:cNvPicPr>
            <a:picLocks noChangeAspect="1"/>
          </p:cNvPicPr>
          <p:nvPr/>
        </p:nvPicPr>
        <p:blipFill>
          <a:blip r:embed="rId1"/>
          <a:stretch>
            <a:fillRect/>
          </a:stretch>
        </p:blipFill>
        <p:spPr>
          <a:xfrm>
            <a:off x="3214688" y="2752725"/>
            <a:ext cx="9525" cy="57150"/>
          </a:xfrm>
          <a:prstGeom prst="rect">
            <a:avLst/>
          </a:prstGeom>
          <a:noFill/>
          <a:ln w="9525">
            <a:noFill/>
          </a:ln>
        </p:spPr>
      </p:pic>
      <p:pic>
        <p:nvPicPr>
          <p:cNvPr id="7185" name="Picture 12" descr="tfg002"/>
          <p:cNvPicPr>
            <a:picLocks noChangeAspect="1"/>
          </p:cNvPicPr>
          <p:nvPr/>
        </p:nvPicPr>
        <p:blipFill>
          <a:blip r:embed="rId2"/>
          <a:stretch>
            <a:fillRect/>
          </a:stretch>
        </p:blipFill>
        <p:spPr>
          <a:xfrm>
            <a:off x="609600" y="2209800"/>
            <a:ext cx="3200400" cy="2078038"/>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457200" y="274638"/>
            <a:ext cx="8686800" cy="563562"/>
          </a:xfrm>
          <a:ln/>
        </p:spPr>
        <p:txBody>
          <a:bodyPr vert="horz" wrap="square" lIns="91440" tIns="45720" rIns="91440" bIns="45720" anchor="ctr" anchorCtr="0"/>
          <a:p>
            <a:pPr eaLnBrk="1" hangingPunct="1"/>
            <a:r>
              <a:rPr lang="en-US" altLang="en-US" sz="4000" dirty="0"/>
              <a:t>Description of a wave </a:t>
            </a:r>
            <a:endParaRPr lang="en-US" altLang="en-US" sz="4000" dirty="0"/>
          </a:p>
        </p:txBody>
      </p:sp>
      <p:pic>
        <p:nvPicPr>
          <p:cNvPr id="8195" name="Picture 6" descr="tfg005"/>
          <p:cNvPicPr>
            <a:picLocks noChangeAspect="1"/>
          </p:cNvPicPr>
          <p:nvPr/>
        </p:nvPicPr>
        <p:blipFill>
          <a:blip r:embed="rId1"/>
          <a:stretch>
            <a:fillRect/>
          </a:stretch>
        </p:blipFill>
        <p:spPr>
          <a:xfrm>
            <a:off x="1066800" y="1260475"/>
            <a:ext cx="2374900" cy="5597525"/>
          </a:xfrm>
          <a:prstGeom prst="rect">
            <a:avLst/>
          </a:prstGeom>
          <a:noFill/>
          <a:ln w="9525">
            <a:noFill/>
          </a:ln>
        </p:spPr>
      </p:pic>
      <p:pic>
        <p:nvPicPr>
          <p:cNvPr id="8196" name="Picture 18" descr="tfg004"/>
          <p:cNvPicPr>
            <a:picLocks noChangeAspect="1"/>
          </p:cNvPicPr>
          <p:nvPr/>
        </p:nvPicPr>
        <p:blipFill>
          <a:blip r:embed="rId2"/>
          <a:stretch>
            <a:fillRect/>
          </a:stretch>
        </p:blipFill>
        <p:spPr>
          <a:xfrm>
            <a:off x="4419600" y="1905000"/>
            <a:ext cx="4114800" cy="2659063"/>
          </a:xfrm>
          <a:prstGeom prst="rect">
            <a:avLst/>
          </a:prstGeom>
          <a:noFill/>
          <a:ln w="9525">
            <a:noFill/>
          </a:ln>
        </p:spPr>
      </p:pic>
      <p:pic>
        <p:nvPicPr>
          <p:cNvPr id="8197" name="Picture 20" descr="pixel"/>
          <p:cNvPicPr>
            <a:picLocks noChangeAspect="1"/>
          </p:cNvPicPr>
          <p:nvPr/>
        </p:nvPicPr>
        <p:blipFill>
          <a:blip r:embed="rId3"/>
          <a:stretch>
            <a:fillRect/>
          </a:stretch>
        </p:blipFill>
        <p:spPr>
          <a:xfrm>
            <a:off x="1936750" y="4291013"/>
            <a:ext cx="9525" cy="571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ln/>
        </p:spPr>
        <p:txBody>
          <a:bodyPr vert="horz" wrap="square" lIns="91440" tIns="45720" rIns="91440" bIns="45720" anchor="ctr" anchorCtr="0"/>
          <a:p>
            <a:pPr eaLnBrk="1" hangingPunct="1"/>
            <a:r>
              <a:rPr lang="en-US" altLang="en-US" sz="4000" dirty="0"/>
              <a:t>Wavelength and Angular Wave Number </a:t>
            </a:r>
            <a:endParaRPr lang="en-US" altLang="en-US" sz="4000" dirty="0"/>
          </a:p>
        </p:txBody>
      </p:sp>
      <p:sp>
        <p:nvSpPr>
          <p:cNvPr id="8195" name="Rectangle 3"/>
          <p:cNvSpPr>
            <a:spLocks noGrp="1"/>
          </p:cNvSpPr>
          <p:nvPr>
            <p:ph type="body" sz="half" idx="1"/>
          </p:nvPr>
        </p:nvSpPr>
        <p:spPr>
          <a:xfrm>
            <a:off x="457200" y="1600200"/>
            <a:ext cx="5715000" cy="1676400"/>
          </a:xfrm>
          <a:ln/>
        </p:spPr>
        <p:txBody>
          <a:bodyPr vert="horz" wrap="square" lIns="91440" tIns="45720" rIns="91440" bIns="45720" anchor="t" anchorCtr="0"/>
          <a:p>
            <a:pPr eaLnBrk="1" hangingPunct="1">
              <a:lnSpc>
                <a:spcPct val="80000"/>
              </a:lnSpc>
              <a:buClrTx/>
              <a:buSzTx/>
              <a:buFontTx/>
            </a:pPr>
            <a:r>
              <a:rPr lang="en-US" altLang="en-US" sz="2400" dirty="0"/>
              <a:t>The </a:t>
            </a:r>
            <a:r>
              <a:rPr lang="en-US" altLang="en-US" sz="2400" b="1" dirty="0"/>
              <a:t>wavelength</a:t>
            </a:r>
            <a:r>
              <a:rPr lang="en-US" altLang="en-US" sz="2400" dirty="0"/>
              <a:t>   of a wave is the distance (parallel to the direction of the wave’s travel) between repetitions of the shape of the wave (or </a:t>
            </a:r>
            <a:r>
              <a:rPr lang="en-US" altLang="en-US" sz="2400" i="1" dirty="0"/>
              <a:t>wave shape)</a:t>
            </a:r>
            <a:r>
              <a:rPr lang="en-US" altLang="en-US" sz="2400" dirty="0"/>
              <a:t> </a:t>
            </a:r>
            <a:endParaRPr lang="en-US" altLang="en-US" sz="2400" dirty="0"/>
          </a:p>
        </p:txBody>
      </p:sp>
      <p:sp>
        <p:nvSpPr>
          <p:cNvPr id="8196" name="Rectangle 4"/>
          <p:cNvSpPr/>
          <p:nvPr/>
        </p:nvSpPr>
        <p:spPr>
          <a:xfrm>
            <a:off x="685800" y="3719513"/>
            <a:ext cx="4876800" cy="8223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pPr>
            <a:r>
              <a:rPr lang="en-US" altLang="en-US" sz="2400" dirty="0"/>
              <a:t>the </a:t>
            </a:r>
            <a:r>
              <a:rPr lang="en-US" altLang="en-US" sz="2400" b="1" dirty="0"/>
              <a:t>angular wave number</a:t>
            </a:r>
            <a:r>
              <a:rPr lang="en-US" altLang="en-US" sz="2400" dirty="0"/>
              <a:t> of the wave </a:t>
            </a:r>
            <a:endParaRPr lang="en-US" altLang="en-US" sz="2400" dirty="0"/>
          </a:p>
        </p:txBody>
      </p:sp>
      <p:pic>
        <p:nvPicPr>
          <p:cNvPr id="8198" name="Picture 6" descr="math022"/>
          <p:cNvPicPr>
            <a:picLocks noChangeAspect="1"/>
          </p:cNvPicPr>
          <p:nvPr>
            <p:ph sz="half" idx="2"/>
          </p:nvPr>
        </p:nvPicPr>
        <p:blipFill>
          <a:blip r:embed="rId1"/>
          <a:srcRect/>
          <a:stretch>
            <a:fillRect/>
          </a:stretch>
        </p:blipFill>
        <p:spPr>
          <a:xfrm>
            <a:off x="762000" y="5105400"/>
            <a:ext cx="5105400" cy="661988"/>
          </a:xfrm>
          <a:ln/>
        </p:spPr>
      </p:pic>
      <p:pic>
        <p:nvPicPr>
          <p:cNvPr id="9222" name="Picture 13" descr="tfg005"/>
          <p:cNvPicPr>
            <a:picLocks noChangeAspect="1"/>
          </p:cNvPicPr>
          <p:nvPr/>
        </p:nvPicPr>
        <p:blipFill>
          <a:blip r:embed="rId2"/>
          <a:stretch>
            <a:fillRect/>
          </a:stretch>
        </p:blipFill>
        <p:spPr>
          <a:xfrm>
            <a:off x="6477000" y="990600"/>
            <a:ext cx="2374900" cy="55975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charRg st="0" end="154"/>
                                            </p:txEl>
                                          </p:spTgt>
                                        </p:tgtEl>
                                        <p:attrNameLst>
                                          <p:attrName>style.visibility</p:attrName>
                                        </p:attrNameLst>
                                      </p:cBhvr>
                                      <p:to>
                                        <p:strVal val="visible"/>
                                      </p:to>
                                    </p:set>
                                    <p:animEffect transition="in" filter="blinds(horizontal)">
                                      <p:cBhvr>
                                        <p:cTn id="7" dur="500"/>
                                        <p:tgtEl>
                                          <p:spTgt spid="8195">
                                            <p:txEl>
                                              <p:charRg st="0" end="1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linds(horizontal)">
                                      <p:cBhvr>
                                        <p:cTn id="12" dur="500"/>
                                        <p:tgtEl>
                                          <p:spTgt spid="8196"/>
                                        </p:tgtEl>
                                      </p:cBhvr>
                                    </p:animEffect>
                                  </p:childTnLst>
                                </p:cTn>
                              </p:par>
                              <p:par>
                                <p:cTn id="13" presetID="3" presetClass="entr" presetSubtype="10" fill="hold" nodeType="withEffect">
                                  <p:stCondLst>
                                    <p:cond delay="0"/>
                                  </p:stCondLst>
                                  <p:childTnLst>
                                    <p:set>
                                      <p:cBhvr>
                                        <p:cTn id="14" dur="1" fill="hold">
                                          <p:stCondLst>
                                            <p:cond delay="0"/>
                                          </p:stCondLst>
                                        </p:cTn>
                                        <p:tgtEl>
                                          <p:spTgt spid="8198"/>
                                        </p:tgtEl>
                                        <p:attrNameLst>
                                          <p:attrName>style.visibility</p:attrName>
                                        </p:attrNameLst>
                                      </p:cBhvr>
                                      <p:to>
                                        <p:strVal val="visible"/>
                                      </p:to>
                                    </p:set>
                                    <p:animEffect transition="in" filter="blinds(horizontal)">
                                      <p:cBhvr>
                                        <p:cTn id="15"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1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457200" y="274638"/>
            <a:ext cx="8686800" cy="639762"/>
          </a:xfrm>
          <a:ln/>
        </p:spPr>
        <p:txBody>
          <a:bodyPr vert="horz" wrap="square" lIns="91440" tIns="45720" rIns="91440" bIns="45720" anchor="ctr" anchorCtr="0"/>
          <a:p>
            <a:pPr eaLnBrk="1" hangingPunct="1"/>
            <a:r>
              <a:rPr lang="en-US" altLang="en-US" sz="3200" dirty="0"/>
              <a:t>Period, Angular Frequency, and Frequency</a:t>
            </a:r>
            <a:r>
              <a:rPr lang="en-US" altLang="en-US" sz="4000" dirty="0"/>
              <a:t> </a:t>
            </a:r>
            <a:endParaRPr lang="en-US" altLang="en-US" sz="4000" dirty="0"/>
          </a:p>
        </p:txBody>
      </p:sp>
      <p:pic>
        <p:nvPicPr>
          <p:cNvPr id="10243" name="Picture 5" descr="tfg006"/>
          <p:cNvPicPr>
            <a:picLocks noChangeAspect="1"/>
          </p:cNvPicPr>
          <p:nvPr>
            <p:ph sz="half" idx="1"/>
          </p:nvPr>
        </p:nvPicPr>
        <p:blipFill>
          <a:blip r:embed="rId1"/>
          <a:srcRect/>
          <a:stretch>
            <a:fillRect/>
          </a:stretch>
        </p:blipFill>
        <p:spPr>
          <a:xfrm>
            <a:off x="3048000" y="1143000"/>
            <a:ext cx="3429000" cy="1357313"/>
          </a:xfrm>
          <a:ln/>
        </p:spPr>
      </p:pic>
      <p:pic>
        <p:nvPicPr>
          <p:cNvPr id="10248" name="Picture 8" descr="math030"/>
          <p:cNvPicPr>
            <a:picLocks noChangeAspect="1"/>
          </p:cNvPicPr>
          <p:nvPr>
            <p:ph sz="half" idx="2"/>
          </p:nvPr>
        </p:nvPicPr>
        <p:blipFill>
          <a:blip r:embed="rId2"/>
          <a:srcRect/>
          <a:stretch>
            <a:fillRect/>
          </a:stretch>
        </p:blipFill>
        <p:spPr>
          <a:xfrm>
            <a:off x="5029200" y="3886200"/>
            <a:ext cx="4114800" cy="612775"/>
          </a:xfrm>
          <a:ln/>
        </p:spPr>
      </p:pic>
      <p:sp>
        <p:nvSpPr>
          <p:cNvPr id="10250" name="Rectangle 10"/>
          <p:cNvSpPr/>
          <p:nvPr/>
        </p:nvSpPr>
        <p:spPr>
          <a:xfrm>
            <a:off x="609600" y="4391025"/>
            <a:ext cx="8305800" cy="15525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pPr>
            <a:r>
              <a:rPr lang="en-US" altLang="en-US" sz="2400" dirty="0"/>
              <a:t>The </a:t>
            </a:r>
            <a:r>
              <a:rPr lang="en-US" altLang="en-US" sz="2400" b="1" dirty="0"/>
              <a:t>frequency</a:t>
            </a:r>
            <a:r>
              <a:rPr lang="en-US" altLang="en-US" sz="2400" dirty="0"/>
              <a:t> </a:t>
            </a:r>
            <a:r>
              <a:rPr lang="en-US" altLang="en-US" sz="2400" i="1" dirty="0"/>
              <a:t>f</a:t>
            </a:r>
            <a:r>
              <a:rPr lang="en-US" altLang="en-US" sz="2400" dirty="0"/>
              <a:t> of a wave is defined as 1/</a:t>
            </a:r>
            <a:r>
              <a:rPr lang="en-US" altLang="en-US" sz="2400" i="1" dirty="0"/>
              <a:t>T</a:t>
            </a:r>
            <a:r>
              <a:rPr lang="en-US" altLang="en-US" sz="2400" dirty="0"/>
              <a:t> and is related to the angular frequency by </a:t>
            </a:r>
            <a:br>
              <a:rPr lang="en-US" altLang="en-US" sz="2400" dirty="0"/>
            </a:br>
            <a:br>
              <a:rPr lang="en-US" altLang="en-US" sz="2400" dirty="0"/>
            </a:br>
            <a:endParaRPr lang="en-US" altLang="en-US" sz="2400" dirty="0"/>
          </a:p>
        </p:txBody>
      </p:sp>
      <p:pic>
        <p:nvPicPr>
          <p:cNvPr id="10246" name="Picture 13" descr="pixel"/>
          <p:cNvPicPr>
            <a:picLocks noChangeAspect="1"/>
          </p:cNvPicPr>
          <p:nvPr/>
        </p:nvPicPr>
        <p:blipFill>
          <a:blip r:embed="rId3"/>
          <a:stretch>
            <a:fillRect/>
          </a:stretch>
        </p:blipFill>
        <p:spPr>
          <a:xfrm>
            <a:off x="136525" y="3490913"/>
            <a:ext cx="9525" cy="57150"/>
          </a:xfrm>
          <a:prstGeom prst="rect">
            <a:avLst/>
          </a:prstGeom>
          <a:noFill/>
          <a:ln w="9525">
            <a:noFill/>
          </a:ln>
        </p:spPr>
      </p:pic>
      <p:pic>
        <p:nvPicPr>
          <p:cNvPr id="10255" name="Picture 15" descr="math033"/>
          <p:cNvPicPr>
            <a:picLocks noChangeAspect="1"/>
          </p:cNvPicPr>
          <p:nvPr/>
        </p:nvPicPr>
        <p:blipFill>
          <a:blip r:embed="rId4"/>
          <a:stretch>
            <a:fillRect/>
          </a:stretch>
        </p:blipFill>
        <p:spPr>
          <a:xfrm>
            <a:off x="2819400" y="5562600"/>
            <a:ext cx="3124200" cy="527050"/>
          </a:xfrm>
          <a:prstGeom prst="rect">
            <a:avLst/>
          </a:prstGeom>
          <a:noFill/>
          <a:ln w="9525">
            <a:noFill/>
          </a:ln>
        </p:spPr>
      </p:pic>
      <p:sp>
        <p:nvSpPr>
          <p:cNvPr id="10278" name="Rectangle 38"/>
          <p:cNvSpPr/>
          <p:nvPr/>
        </p:nvSpPr>
        <p:spPr>
          <a:xfrm>
            <a:off x="609600" y="2819400"/>
            <a:ext cx="8534400" cy="8223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pPr>
            <a:r>
              <a:rPr lang="en-US" altLang="en-US" sz="2400" dirty="0"/>
              <a:t>the </a:t>
            </a:r>
            <a:r>
              <a:rPr lang="en-US" altLang="en-US" sz="2400" b="1" dirty="0"/>
              <a:t>period</a:t>
            </a:r>
            <a:r>
              <a:rPr lang="en-US" altLang="en-US" sz="2400" dirty="0"/>
              <a:t> of oscillation </a:t>
            </a:r>
            <a:r>
              <a:rPr lang="en-US" altLang="en-US" sz="2400" i="1" dirty="0"/>
              <a:t>T</a:t>
            </a:r>
            <a:r>
              <a:rPr lang="en-US" altLang="en-US" sz="2400" dirty="0"/>
              <a:t> of a wave to be the time any string element takes to move through one full oscillation. </a:t>
            </a:r>
            <a:endParaRPr lang="en-US" altLang="en-US" sz="2400" dirty="0"/>
          </a:p>
        </p:txBody>
      </p:sp>
      <p:sp>
        <p:nvSpPr>
          <p:cNvPr id="10279" name="Text Box 39"/>
          <p:cNvSpPr txBox="1"/>
          <p:nvPr/>
        </p:nvSpPr>
        <p:spPr>
          <a:xfrm>
            <a:off x="762000" y="3900488"/>
            <a:ext cx="3810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pPr>
            <a:r>
              <a:rPr lang="en-US" altLang="en-US" sz="2400" dirty="0"/>
              <a:t>Angular frequency is</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78"/>
                                        </p:tgtEl>
                                        <p:attrNameLst>
                                          <p:attrName>style.visibility</p:attrName>
                                        </p:attrNameLst>
                                      </p:cBhvr>
                                      <p:to>
                                        <p:strVal val="visible"/>
                                      </p:to>
                                    </p:set>
                                    <p:animEffect transition="in" filter="blinds(horizontal)">
                                      <p:cBhvr>
                                        <p:cTn id="7" dur="500"/>
                                        <p:tgtEl>
                                          <p:spTgt spid="102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79"/>
                                        </p:tgtEl>
                                        <p:attrNameLst>
                                          <p:attrName>style.visibility</p:attrName>
                                        </p:attrNameLst>
                                      </p:cBhvr>
                                      <p:to>
                                        <p:strVal val="visible"/>
                                      </p:to>
                                    </p:set>
                                    <p:animEffect transition="in" filter="blinds(horizontal)">
                                      <p:cBhvr>
                                        <p:cTn id="12" dur="500"/>
                                        <p:tgtEl>
                                          <p:spTgt spid="10279"/>
                                        </p:tgtEl>
                                      </p:cBhvr>
                                    </p:animEffect>
                                  </p:childTnLst>
                                </p:cTn>
                              </p:par>
                              <p:par>
                                <p:cTn id="13" presetID="3" presetClass="entr" presetSubtype="10" fill="hold" nodeType="withEffect">
                                  <p:stCondLst>
                                    <p:cond delay="0"/>
                                  </p:stCondLst>
                                  <p:childTnLst>
                                    <p:set>
                                      <p:cBhvr>
                                        <p:cTn id="14" dur="1" fill="hold">
                                          <p:stCondLst>
                                            <p:cond delay="0"/>
                                          </p:stCondLst>
                                        </p:cTn>
                                        <p:tgtEl>
                                          <p:spTgt spid="10248"/>
                                        </p:tgtEl>
                                        <p:attrNameLst>
                                          <p:attrName>style.visibility</p:attrName>
                                        </p:attrNameLst>
                                      </p:cBhvr>
                                      <p:to>
                                        <p:strVal val="visible"/>
                                      </p:to>
                                    </p:set>
                                    <p:animEffect transition="in" filter="blinds(horizontal)">
                                      <p:cBhvr>
                                        <p:cTn id="15" dur="500"/>
                                        <p:tgtEl>
                                          <p:spTgt spid="1024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255"/>
                                        </p:tgtEl>
                                        <p:attrNameLst>
                                          <p:attrName>style.visibility</p:attrName>
                                        </p:attrNameLst>
                                      </p:cBhvr>
                                      <p:to>
                                        <p:strVal val="visible"/>
                                      </p:to>
                                    </p:set>
                                    <p:animEffect transition="in" filter="blinds(horizontal)">
                                      <p:cBhvr>
                                        <p:cTn id="20" dur="500"/>
                                        <p:tgtEl>
                                          <p:spTgt spid="1025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p:bldP spid="10278" grpId="0"/>
      <p:bldP spid="10279"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5660</Words>
  <Application>WPS Presentation</Application>
  <PresentationFormat>On-screen Show (4:3)</PresentationFormat>
  <Paragraphs>230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vt:lpstr>
      <vt:lpstr>Calibri</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UNCW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Wave I</dc:title>
  <dc:creator>GX270image</dc:creator>
  <cp:lastModifiedBy>rimsha.b</cp:lastModifiedBy>
  <cp:revision>14</cp:revision>
  <dcterms:created xsi:type="dcterms:W3CDTF">2007-11-27T04:14:49Z</dcterms:created>
  <dcterms:modified xsi:type="dcterms:W3CDTF">2022-10-10T06:18:48Z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18A4F5F85AAD41ECA2659F61612C918A</vt:lpwstr>
  </property>
  <property fmtid="{D5CDD505-2E9C-101B-9397-08002B2CF9AE}" pid="3" name="KSOProductBuildVer">
    <vt:lpwstr>1033-11.2.0.11341</vt:lpwstr>
  </property>
</Properties>
</file>