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Merriweather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Sans-bold.fntdata"/><Relationship Id="rId23" Type="http://schemas.openxmlformats.org/officeDocument/2006/relationships/font" Target="fonts/Merriweather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Sans-boldItalic.fntdata"/><Relationship Id="rId25"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0: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7" name="Google Shape;167;p10: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11: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p11: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2: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0" name="Google Shape;190;p12: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3: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8" name="Google Shape;208;p13: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4: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1" name="Google Shape;221;p14: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5: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5: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16: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2" name="Google Shape;242;p16: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17: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5" name="Google Shape;265;p17: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 name="Google Shape;67;p2: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 name="Google Shape;68;p2: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 name="Google Shape;77;p3: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8" name="Google Shape;78;p3: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 name="Google Shape;87;p4: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p4: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5: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p5: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6: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6" name="Google Shape;116;p6: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7: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7: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8: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0" name="Google Shape;140;p8: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9:notes"/>
          <p:cNvSpPr/>
          <p:nvPr>
            <p:ph idx="2" type="sldImg"/>
          </p:nvPr>
        </p:nvSpPr>
        <p:spPr>
          <a:xfrm>
            <a:off x="1144588" y="693738"/>
            <a:ext cx="4565650"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0" name="Google Shape;150;p9:notes"/>
          <p:cNvSpPr txBox="1"/>
          <p:nvPr>
            <p:ph idx="1" type="body"/>
          </p:nvPr>
        </p:nvSpPr>
        <p:spPr>
          <a:xfrm>
            <a:off x="686361" y="4342535"/>
            <a:ext cx="5483879" cy="411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pic>
        <p:nvPicPr>
          <p:cNvPr descr="http://media.wiley.com/spa_assets/R16B046/site/wiley2/cvo/images/backgrounds/top-nav-bg.gif" id="18" name="Google Shape;18;p3"/>
          <p:cNvPicPr preferRelativeResize="0"/>
          <p:nvPr/>
        </p:nvPicPr>
        <p:blipFill rotWithShape="1">
          <a:blip r:embed="rId2">
            <a:alphaModFix/>
          </a:blip>
          <a:srcRect b="0" l="0" r="0" t="0"/>
          <a:stretch/>
        </p:blipFill>
        <p:spPr>
          <a:xfrm>
            <a:off x="0" y="1"/>
            <a:ext cx="9144000" cy="1258692"/>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0" y="0"/>
            <a:ext cx="9144000" cy="1216928"/>
          </a:xfrm>
          <a:prstGeom prst="rect">
            <a:avLst/>
          </a:prstGeom>
          <a:noFill/>
          <a:ln>
            <a:noFill/>
          </a:ln>
        </p:spPr>
      </p:pic>
      <p:pic>
        <p:nvPicPr>
          <p:cNvPr descr="C:\Users\nsaylor\Documents\Nathan Saylor\Clients\Wiley\Darnell Sessoms\2012-07\Wiley_Wordmark_white.png" id="20" name="Google Shape;20;p3"/>
          <p:cNvPicPr preferRelativeResize="0"/>
          <p:nvPr/>
        </p:nvPicPr>
        <p:blipFill rotWithShape="1">
          <a:blip r:embed="rId4">
            <a:alphaModFix/>
          </a:blip>
          <a:srcRect b="0" l="0" r="0" t="0"/>
          <a:stretch/>
        </p:blipFill>
        <p:spPr>
          <a:xfrm>
            <a:off x="7544160" y="0"/>
            <a:ext cx="1254240" cy="502613"/>
          </a:xfrm>
          <a:prstGeom prst="rect">
            <a:avLst/>
          </a:prstGeom>
          <a:noFill/>
          <a:ln>
            <a:noFill/>
          </a:ln>
        </p:spPr>
      </p:pic>
      <p:sp>
        <p:nvSpPr>
          <p:cNvPr id="21" name="Google Shape;21;p3"/>
          <p:cNvSpPr txBox="1"/>
          <p:nvPr>
            <p:ph type="title"/>
          </p:nvPr>
        </p:nvSpPr>
        <p:spPr>
          <a:xfrm>
            <a:off x="456480" y="273629"/>
            <a:ext cx="8223840" cy="88425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3"/>
          <p:cNvSpPr txBox="1"/>
          <p:nvPr>
            <p:ph idx="1" type="body"/>
          </p:nvPr>
        </p:nvSpPr>
        <p:spPr>
          <a:xfrm>
            <a:off x="456480" y="1409909"/>
            <a:ext cx="4042080" cy="4524955"/>
          </a:xfrm>
          <a:prstGeom prst="rect">
            <a:avLst/>
          </a:prstGeom>
          <a:noFill/>
          <a:ln>
            <a:noFill/>
          </a:ln>
        </p:spPr>
        <p:txBody>
          <a:bodyPr anchorCtr="0" anchor="t" bIns="0" lIns="0" spcFirstLastPara="1" rIns="0" wrap="square" tIns="22525">
            <a:noAutofit/>
          </a:bodyPr>
          <a:lstStyle>
            <a:lvl1pPr indent="-228600" lvl="0" marL="457200" algn="l">
              <a:lnSpc>
                <a:spcPct val="93000"/>
              </a:lnSpc>
              <a:spcBef>
                <a:spcPts val="0"/>
              </a:spcBef>
              <a:spcAft>
                <a:spcPts val="0"/>
              </a:spcAft>
              <a:buSzPts val="1400"/>
              <a:buNone/>
              <a:defRPr sz="2500"/>
            </a:lvl1pPr>
            <a:lvl2pPr indent="-228600" lvl="1" marL="914400" algn="l">
              <a:lnSpc>
                <a:spcPct val="93000"/>
              </a:lnSpc>
              <a:spcBef>
                <a:spcPts val="1293"/>
              </a:spcBef>
              <a:spcAft>
                <a:spcPts val="0"/>
              </a:spcAft>
              <a:buSzPts val="1400"/>
              <a:buNone/>
              <a:defRPr sz="2200"/>
            </a:lvl2pPr>
            <a:lvl3pPr indent="-228600" lvl="2" marL="1371600" algn="l">
              <a:lnSpc>
                <a:spcPct val="93000"/>
              </a:lnSpc>
              <a:spcBef>
                <a:spcPts val="1032"/>
              </a:spcBef>
              <a:spcAft>
                <a:spcPts val="0"/>
              </a:spcAft>
              <a:buSzPts val="1400"/>
              <a:buNone/>
              <a:defRPr sz="1800"/>
            </a:lvl3pPr>
            <a:lvl4pPr indent="-228600" lvl="3" marL="1828800" algn="l">
              <a:lnSpc>
                <a:spcPct val="93000"/>
              </a:lnSpc>
              <a:spcBef>
                <a:spcPts val="771"/>
              </a:spcBef>
              <a:spcAft>
                <a:spcPts val="0"/>
              </a:spcAft>
              <a:buSzPts val="1400"/>
              <a:buNone/>
              <a:defRPr sz="1600"/>
            </a:lvl4pPr>
            <a:lvl5pPr indent="-228600" lvl="4" marL="2286000" algn="l">
              <a:lnSpc>
                <a:spcPct val="93000"/>
              </a:lnSpc>
              <a:spcBef>
                <a:spcPts val="522"/>
              </a:spcBef>
              <a:spcAft>
                <a:spcPts val="0"/>
              </a:spcAft>
              <a:buSzPts val="1400"/>
              <a:buNone/>
              <a:defRPr sz="1600"/>
            </a:lvl5pPr>
            <a:lvl6pPr indent="-228600" lvl="5" marL="2743200" algn="l">
              <a:lnSpc>
                <a:spcPct val="93000"/>
              </a:lnSpc>
              <a:spcBef>
                <a:spcPts val="261"/>
              </a:spcBef>
              <a:spcAft>
                <a:spcPts val="0"/>
              </a:spcAft>
              <a:buSzPts val="1400"/>
              <a:buNone/>
              <a:defRPr sz="1600"/>
            </a:lvl6pPr>
            <a:lvl7pPr indent="-228600" lvl="6" marL="3200400" algn="l">
              <a:lnSpc>
                <a:spcPct val="93000"/>
              </a:lnSpc>
              <a:spcBef>
                <a:spcPts val="261"/>
              </a:spcBef>
              <a:spcAft>
                <a:spcPts val="0"/>
              </a:spcAft>
              <a:buSzPts val="1400"/>
              <a:buNone/>
              <a:defRPr sz="1600"/>
            </a:lvl7pPr>
            <a:lvl8pPr indent="-228600" lvl="7" marL="3657600" algn="l">
              <a:lnSpc>
                <a:spcPct val="93000"/>
              </a:lnSpc>
              <a:spcBef>
                <a:spcPts val="261"/>
              </a:spcBef>
              <a:spcAft>
                <a:spcPts val="0"/>
              </a:spcAft>
              <a:buSzPts val="1400"/>
              <a:buNone/>
              <a:defRPr sz="1600"/>
            </a:lvl8pPr>
            <a:lvl9pPr indent="-228600" lvl="8" marL="4114800" algn="l">
              <a:lnSpc>
                <a:spcPct val="93000"/>
              </a:lnSpc>
              <a:spcBef>
                <a:spcPts val="261"/>
              </a:spcBef>
              <a:spcAft>
                <a:spcPts val="261"/>
              </a:spcAft>
              <a:buSzPts val="1400"/>
              <a:buNone/>
              <a:defRPr sz="1600"/>
            </a:lvl9pPr>
          </a:lstStyle>
          <a:p/>
        </p:txBody>
      </p:sp>
      <p:sp>
        <p:nvSpPr>
          <p:cNvPr id="23" name="Google Shape;23;p3"/>
          <p:cNvSpPr txBox="1"/>
          <p:nvPr>
            <p:ph idx="2" type="body"/>
          </p:nvPr>
        </p:nvSpPr>
        <p:spPr>
          <a:xfrm>
            <a:off x="4636800" y="1409909"/>
            <a:ext cx="4043520" cy="4524955"/>
          </a:xfrm>
          <a:prstGeom prst="rect">
            <a:avLst/>
          </a:prstGeom>
          <a:noFill/>
          <a:ln>
            <a:noFill/>
          </a:ln>
        </p:spPr>
        <p:txBody>
          <a:bodyPr anchorCtr="0" anchor="t" bIns="0" lIns="0" spcFirstLastPara="1" rIns="0" wrap="square" tIns="22525">
            <a:noAutofit/>
          </a:bodyPr>
          <a:lstStyle>
            <a:lvl1pPr indent="-228600" lvl="0" marL="457200" algn="l">
              <a:lnSpc>
                <a:spcPct val="93000"/>
              </a:lnSpc>
              <a:spcBef>
                <a:spcPts val="0"/>
              </a:spcBef>
              <a:spcAft>
                <a:spcPts val="0"/>
              </a:spcAft>
              <a:buSzPts val="1400"/>
              <a:buNone/>
              <a:defRPr sz="2500"/>
            </a:lvl1pPr>
            <a:lvl2pPr indent="-228600" lvl="1" marL="914400" algn="l">
              <a:lnSpc>
                <a:spcPct val="93000"/>
              </a:lnSpc>
              <a:spcBef>
                <a:spcPts val="1293"/>
              </a:spcBef>
              <a:spcAft>
                <a:spcPts val="0"/>
              </a:spcAft>
              <a:buSzPts val="1400"/>
              <a:buNone/>
              <a:defRPr sz="2200"/>
            </a:lvl2pPr>
            <a:lvl3pPr indent="-228600" lvl="2" marL="1371600" algn="l">
              <a:lnSpc>
                <a:spcPct val="93000"/>
              </a:lnSpc>
              <a:spcBef>
                <a:spcPts val="1032"/>
              </a:spcBef>
              <a:spcAft>
                <a:spcPts val="0"/>
              </a:spcAft>
              <a:buSzPts val="1400"/>
              <a:buNone/>
              <a:defRPr sz="1800"/>
            </a:lvl3pPr>
            <a:lvl4pPr indent="-228600" lvl="3" marL="1828800" algn="l">
              <a:lnSpc>
                <a:spcPct val="93000"/>
              </a:lnSpc>
              <a:spcBef>
                <a:spcPts val="771"/>
              </a:spcBef>
              <a:spcAft>
                <a:spcPts val="0"/>
              </a:spcAft>
              <a:buSzPts val="1400"/>
              <a:buNone/>
              <a:defRPr sz="1600"/>
            </a:lvl4pPr>
            <a:lvl5pPr indent="-228600" lvl="4" marL="2286000" algn="l">
              <a:lnSpc>
                <a:spcPct val="93000"/>
              </a:lnSpc>
              <a:spcBef>
                <a:spcPts val="522"/>
              </a:spcBef>
              <a:spcAft>
                <a:spcPts val="0"/>
              </a:spcAft>
              <a:buSzPts val="1400"/>
              <a:buNone/>
              <a:defRPr sz="1600"/>
            </a:lvl5pPr>
            <a:lvl6pPr indent="-228600" lvl="5" marL="2743200" algn="l">
              <a:lnSpc>
                <a:spcPct val="93000"/>
              </a:lnSpc>
              <a:spcBef>
                <a:spcPts val="261"/>
              </a:spcBef>
              <a:spcAft>
                <a:spcPts val="0"/>
              </a:spcAft>
              <a:buSzPts val="1400"/>
              <a:buNone/>
              <a:defRPr sz="1600"/>
            </a:lvl6pPr>
            <a:lvl7pPr indent="-228600" lvl="6" marL="3200400" algn="l">
              <a:lnSpc>
                <a:spcPct val="93000"/>
              </a:lnSpc>
              <a:spcBef>
                <a:spcPts val="261"/>
              </a:spcBef>
              <a:spcAft>
                <a:spcPts val="0"/>
              </a:spcAft>
              <a:buSzPts val="1400"/>
              <a:buNone/>
              <a:defRPr sz="1600"/>
            </a:lvl7pPr>
            <a:lvl8pPr indent="-228600" lvl="7" marL="3657600" algn="l">
              <a:lnSpc>
                <a:spcPct val="93000"/>
              </a:lnSpc>
              <a:spcBef>
                <a:spcPts val="261"/>
              </a:spcBef>
              <a:spcAft>
                <a:spcPts val="0"/>
              </a:spcAft>
              <a:buSzPts val="1400"/>
              <a:buNone/>
              <a:defRPr sz="1600"/>
            </a:lvl8pPr>
            <a:lvl9pPr indent="-228600" lvl="8" marL="4114800" algn="l">
              <a:lnSpc>
                <a:spcPct val="93000"/>
              </a:lnSpc>
              <a:spcBef>
                <a:spcPts val="261"/>
              </a:spcBef>
              <a:spcAft>
                <a:spcPts val="261"/>
              </a:spcAft>
              <a:buSzPts val="1400"/>
              <a:buNone/>
              <a:defRPr sz="1600"/>
            </a:lvl9pPr>
          </a:lstStyle>
          <a:p/>
        </p:txBody>
      </p:sp>
      <p:sp>
        <p:nvSpPr>
          <p:cNvPr id="24" name="Google Shape;24;p3"/>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685440" y="2129984"/>
            <a:ext cx="7773120" cy="1470394"/>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9" name="Google Shape;29;p4"/>
          <p:cNvSpPr txBox="1"/>
          <p:nvPr>
            <p:ph idx="1" type="subTitle"/>
          </p:nvPr>
        </p:nvSpPr>
        <p:spPr>
          <a:xfrm>
            <a:off x="1372321" y="3885528"/>
            <a:ext cx="6400800" cy="1752664"/>
          </a:xfrm>
          <a:prstGeom prst="rect">
            <a:avLst/>
          </a:prstGeom>
          <a:noFill/>
          <a:ln>
            <a:noFill/>
          </a:ln>
        </p:spPr>
        <p:txBody>
          <a:bodyPr anchorCtr="0" anchor="t" bIns="0" lIns="0" spcFirstLastPara="1" rIns="0" wrap="square" tIns="22525">
            <a:noAutofit/>
          </a:bodyPr>
          <a:lstStyle>
            <a:lvl1pPr lvl="0" algn="ctr">
              <a:lnSpc>
                <a:spcPct val="93000"/>
              </a:lnSpc>
              <a:spcBef>
                <a:spcPts val="0"/>
              </a:spcBef>
              <a:spcAft>
                <a:spcPts val="0"/>
              </a:spcAft>
              <a:buSzPts val="2500"/>
              <a:buNone/>
              <a:defRPr/>
            </a:lvl1pPr>
            <a:lvl2pPr lvl="1" algn="ctr">
              <a:lnSpc>
                <a:spcPct val="93000"/>
              </a:lnSpc>
              <a:spcBef>
                <a:spcPts val="1293"/>
              </a:spcBef>
              <a:spcAft>
                <a:spcPts val="0"/>
              </a:spcAft>
              <a:buSzPts val="2200"/>
              <a:buNone/>
              <a:defRPr/>
            </a:lvl2pPr>
            <a:lvl3pPr lvl="2" algn="ctr">
              <a:lnSpc>
                <a:spcPct val="93000"/>
              </a:lnSpc>
              <a:spcBef>
                <a:spcPts val="1032"/>
              </a:spcBef>
              <a:spcAft>
                <a:spcPts val="0"/>
              </a:spcAft>
              <a:buSzPts val="2000"/>
              <a:buNone/>
              <a:defRPr/>
            </a:lvl3pPr>
            <a:lvl4pPr lvl="3" algn="ctr">
              <a:lnSpc>
                <a:spcPct val="93000"/>
              </a:lnSpc>
              <a:spcBef>
                <a:spcPts val="771"/>
              </a:spcBef>
              <a:spcAft>
                <a:spcPts val="0"/>
              </a:spcAft>
              <a:buSzPts val="1800"/>
              <a:buNone/>
              <a:defRPr/>
            </a:lvl4pPr>
            <a:lvl5pPr lvl="4" algn="ctr">
              <a:lnSpc>
                <a:spcPct val="93000"/>
              </a:lnSpc>
              <a:spcBef>
                <a:spcPts val="522"/>
              </a:spcBef>
              <a:spcAft>
                <a:spcPts val="0"/>
              </a:spcAft>
              <a:buSzPts val="1800"/>
              <a:buNone/>
              <a:defRPr/>
            </a:lvl5pPr>
            <a:lvl6pPr lvl="5" algn="ctr">
              <a:lnSpc>
                <a:spcPct val="93000"/>
              </a:lnSpc>
              <a:spcBef>
                <a:spcPts val="261"/>
              </a:spcBef>
              <a:spcAft>
                <a:spcPts val="0"/>
              </a:spcAft>
              <a:buSzPts val="1800"/>
              <a:buNone/>
              <a:defRPr/>
            </a:lvl6pPr>
            <a:lvl7pPr lvl="6" algn="ctr">
              <a:lnSpc>
                <a:spcPct val="93000"/>
              </a:lnSpc>
              <a:spcBef>
                <a:spcPts val="261"/>
              </a:spcBef>
              <a:spcAft>
                <a:spcPts val="0"/>
              </a:spcAft>
              <a:buSzPts val="1800"/>
              <a:buNone/>
              <a:defRPr/>
            </a:lvl7pPr>
            <a:lvl8pPr lvl="7" algn="ctr">
              <a:lnSpc>
                <a:spcPct val="93000"/>
              </a:lnSpc>
              <a:spcBef>
                <a:spcPts val="261"/>
              </a:spcBef>
              <a:spcAft>
                <a:spcPts val="0"/>
              </a:spcAft>
              <a:buSzPts val="1800"/>
              <a:buNone/>
              <a:defRPr/>
            </a:lvl8pPr>
            <a:lvl9pPr lvl="8" algn="ctr">
              <a:lnSpc>
                <a:spcPct val="93000"/>
              </a:lnSpc>
              <a:spcBef>
                <a:spcPts val="261"/>
              </a:spcBef>
              <a:spcAft>
                <a:spcPts val="261"/>
              </a:spcAft>
              <a:buSzPts val="1800"/>
              <a:buNone/>
              <a:defRPr/>
            </a:lvl9pPr>
          </a:lstStyle>
          <a:p/>
        </p:txBody>
      </p:sp>
      <p:sp>
        <p:nvSpPr>
          <p:cNvPr id="30" name="Google Shape;30;p4"/>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ttp://media.wiley.com/spa_assets/R16B046/site/wiley2/cvo/images/backgrounds/top-nav-bg.gif" id="34" name="Google Shape;34;p5"/>
          <p:cNvPicPr preferRelativeResize="0"/>
          <p:nvPr/>
        </p:nvPicPr>
        <p:blipFill rotWithShape="1">
          <a:blip r:embed="rId2">
            <a:alphaModFix/>
          </a:blip>
          <a:srcRect b="0" l="0" r="0" t="0"/>
          <a:stretch/>
        </p:blipFill>
        <p:spPr>
          <a:xfrm>
            <a:off x="0" y="1"/>
            <a:ext cx="9144000" cy="1258692"/>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0" y="0"/>
            <a:ext cx="9144000" cy="1216928"/>
          </a:xfrm>
          <a:prstGeom prst="rect">
            <a:avLst/>
          </a:prstGeom>
          <a:noFill/>
          <a:ln>
            <a:noFill/>
          </a:ln>
        </p:spPr>
      </p:pic>
      <p:pic>
        <p:nvPicPr>
          <p:cNvPr descr="C:\Users\nsaylor\Documents\Nathan Saylor\Clients\Wiley\Darnell Sessoms\2012-07\Wiley_Wordmark_white.png" id="36" name="Google Shape;36;p5"/>
          <p:cNvPicPr preferRelativeResize="0"/>
          <p:nvPr/>
        </p:nvPicPr>
        <p:blipFill rotWithShape="1">
          <a:blip r:embed="rId4">
            <a:alphaModFix/>
          </a:blip>
          <a:srcRect b="0" l="0" r="0" t="0"/>
          <a:stretch/>
        </p:blipFill>
        <p:spPr>
          <a:xfrm>
            <a:off x="7544160" y="0"/>
            <a:ext cx="1254240" cy="502613"/>
          </a:xfrm>
          <a:prstGeom prst="rect">
            <a:avLst/>
          </a:prstGeom>
          <a:noFill/>
          <a:ln>
            <a:noFill/>
          </a:ln>
        </p:spPr>
      </p:pic>
      <p:sp>
        <p:nvSpPr>
          <p:cNvPr id="37" name="Google Shape;37;p5"/>
          <p:cNvSpPr txBox="1"/>
          <p:nvPr>
            <p:ph type="title"/>
          </p:nvPr>
        </p:nvSpPr>
        <p:spPr>
          <a:xfrm>
            <a:off x="456480" y="273629"/>
            <a:ext cx="8223840" cy="88425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8" name="Google Shape;38;p5"/>
          <p:cNvSpPr txBox="1"/>
          <p:nvPr>
            <p:ph idx="1" type="body"/>
          </p:nvPr>
        </p:nvSpPr>
        <p:spPr>
          <a:xfrm>
            <a:off x="456480" y="1409909"/>
            <a:ext cx="8223840" cy="4524955"/>
          </a:xfrm>
          <a:prstGeom prst="rect">
            <a:avLst/>
          </a:prstGeom>
          <a:noFill/>
          <a:ln>
            <a:noFill/>
          </a:ln>
        </p:spPr>
        <p:txBody>
          <a:bodyPr anchorCtr="0" anchor="t" bIns="0" lIns="0" spcFirstLastPara="1" rIns="0" wrap="square" tIns="2252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228600" lvl="5" marL="2743200" algn="l">
              <a:lnSpc>
                <a:spcPct val="93000"/>
              </a:lnSpc>
              <a:spcBef>
                <a:spcPts val="261"/>
              </a:spcBef>
              <a:spcAft>
                <a:spcPts val="0"/>
              </a:spcAft>
              <a:buSzPts val="1400"/>
              <a:buNone/>
              <a:defRPr/>
            </a:lvl6pPr>
            <a:lvl7pPr indent="-228600" lvl="6" marL="3200400" algn="l">
              <a:lnSpc>
                <a:spcPct val="93000"/>
              </a:lnSpc>
              <a:spcBef>
                <a:spcPts val="261"/>
              </a:spcBef>
              <a:spcAft>
                <a:spcPts val="0"/>
              </a:spcAft>
              <a:buSzPts val="1400"/>
              <a:buNone/>
              <a:defRPr/>
            </a:lvl7pPr>
            <a:lvl8pPr indent="-228600" lvl="7" marL="3657600" algn="l">
              <a:lnSpc>
                <a:spcPct val="93000"/>
              </a:lnSpc>
              <a:spcBef>
                <a:spcPts val="261"/>
              </a:spcBef>
              <a:spcAft>
                <a:spcPts val="0"/>
              </a:spcAft>
              <a:buSzPts val="1400"/>
              <a:buNone/>
              <a:defRPr/>
            </a:lvl8pPr>
            <a:lvl9pPr indent="-228600" lvl="8" marL="4114800" algn="l">
              <a:lnSpc>
                <a:spcPct val="93000"/>
              </a:lnSpc>
              <a:spcBef>
                <a:spcPts val="261"/>
              </a:spcBef>
              <a:spcAft>
                <a:spcPts val="261"/>
              </a:spcAft>
              <a:buSzPts val="1400"/>
              <a:buNone/>
              <a:defRPr/>
            </a:lvl9pPr>
          </a:lstStyle>
          <a:p/>
        </p:txBody>
      </p:sp>
      <p:sp>
        <p:nvSpPr>
          <p:cNvPr id="39" name="Google Shape;39;p5"/>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5"/>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txBox="1"/>
          <p:nvPr>
            <p:ph type="title"/>
          </p:nvPr>
        </p:nvSpPr>
        <p:spPr>
          <a:xfrm>
            <a:off x="722880" y="4406863"/>
            <a:ext cx="7771680" cy="1362383"/>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36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4" name="Google Shape;44;p6"/>
          <p:cNvSpPr txBox="1"/>
          <p:nvPr>
            <p:ph idx="1" type="body"/>
          </p:nvPr>
        </p:nvSpPr>
        <p:spPr>
          <a:xfrm>
            <a:off x="722880" y="2906225"/>
            <a:ext cx="7771680" cy="1500638"/>
          </a:xfrm>
          <a:prstGeom prst="rect">
            <a:avLst/>
          </a:prstGeom>
          <a:noFill/>
          <a:ln>
            <a:noFill/>
          </a:ln>
        </p:spPr>
        <p:txBody>
          <a:bodyPr anchorCtr="0" anchor="b" bIns="0" lIns="0" spcFirstLastPara="1" rIns="0" wrap="square" tIns="22525">
            <a:noAutofit/>
          </a:bodyPr>
          <a:lstStyle>
            <a:lvl1pPr indent="-228600" lvl="0" marL="457200" algn="l">
              <a:lnSpc>
                <a:spcPct val="93000"/>
              </a:lnSpc>
              <a:spcBef>
                <a:spcPts val="0"/>
              </a:spcBef>
              <a:spcAft>
                <a:spcPts val="0"/>
              </a:spcAft>
              <a:buSzPts val="1800"/>
              <a:buNone/>
              <a:defRPr sz="1800"/>
            </a:lvl1pPr>
            <a:lvl2pPr indent="-228600" lvl="1" marL="914400" algn="l">
              <a:lnSpc>
                <a:spcPct val="93000"/>
              </a:lnSpc>
              <a:spcBef>
                <a:spcPts val="1293"/>
              </a:spcBef>
              <a:spcAft>
                <a:spcPts val="0"/>
              </a:spcAft>
              <a:buSzPts val="1600"/>
              <a:buNone/>
              <a:defRPr sz="1600"/>
            </a:lvl2pPr>
            <a:lvl3pPr indent="-228600" lvl="2" marL="1371600" algn="l">
              <a:lnSpc>
                <a:spcPct val="93000"/>
              </a:lnSpc>
              <a:spcBef>
                <a:spcPts val="1032"/>
              </a:spcBef>
              <a:spcAft>
                <a:spcPts val="0"/>
              </a:spcAft>
              <a:buSzPts val="1500"/>
              <a:buNone/>
              <a:defRPr sz="1500"/>
            </a:lvl3pPr>
            <a:lvl4pPr indent="-228600" lvl="3" marL="1828800" algn="l">
              <a:lnSpc>
                <a:spcPct val="93000"/>
              </a:lnSpc>
              <a:spcBef>
                <a:spcPts val="771"/>
              </a:spcBef>
              <a:spcAft>
                <a:spcPts val="0"/>
              </a:spcAft>
              <a:buSzPts val="1300"/>
              <a:buNone/>
              <a:defRPr sz="1300"/>
            </a:lvl4pPr>
            <a:lvl5pPr indent="-228600" lvl="4" marL="2286000" algn="l">
              <a:lnSpc>
                <a:spcPct val="93000"/>
              </a:lnSpc>
              <a:spcBef>
                <a:spcPts val="522"/>
              </a:spcBef>
              <a:spcAft>
                <a:spcPts val="0"/>
              </a:spcAft>
              <a:buSzPts val="1300"/>
              <a:buNone/>
              <a:defRPr sz="1300"/>
            </a:lvl5pPr>
            <a:lvl6pPr indent="-228600" lvl="5" marL="2743200" algn="l">
              <a:lnSpc>
                <a:spcPct val="93000"/>
              </a:lnSpc>
              <a:spcBef>
                <a:spcPts val="261"/>
              </a:spcBef>
              <a:spcAft>
                <a:spcPts val="0"/>
              </a:spcAft>
              <a:buSzPts val="1300"/>
              <a:buNone/>
              <a:defRPr sz="1300"/>
            </a:lvl6pPr>
            <a:lvl7pPr indent="-228600" lvl="6" marL="3200400" algn="l">
              <a:lnSpc>
                <a:spcPct val="93000"/>
              </a:lnSpc>
              <a:spcBef>
                <a:spcPts val="261"/>
              </a:spcBef>
              <a:spcAft>
                <a:spcPts val="0"/>
              </a:spcAft>
              <a:buSzPts val="1300"/>
              <a:buNone/>
              <a:defRPr sz="1300"/>
            </a:lvl7pPr>
            <a:lvl8pPr indent="-228600" lvl="7" marL="3657600" algn="l">
              <a:lnSpc>
                <a:spcPct val="93000"/>
              </a:lnSpc>
              <a:spcBef>
                <a:spcPts val="261"/>
              </a:spcBef>
              <a:spcAft>
                <a:spcPts val="0"/>
              </a:spcAft>
              <a:buSzPts val="1300"/>
              <a:buNone/>
              <a:defRPr sz="1300"/>
            </a:lvl8pPr>
            <a:lvl9pPr indent="-228600" lvl="8" marL="4114800" algn="l">
              <a:lnSpc>
                <a:spcPct val="93000"/>
              </a:lnSpc>
              <a:spcBef>
                <a:spcPts val="261"/>
              </a:spcBef>
              <a:spcAft>
                <a:spcPts val="261"/>
              </a:spcAft>
              <a:buSzPts val="1300"/>
              <a:buNone/>
              <a:defRPr sz="1300"/>
            </a:lvl9pPr>
          </a:lstStyle>
          <a:p/>
        </p:txBody>
      </p:sp>
      <p:sp>
        <p:nvSpPr>
          <p:cNvPr id="45" name="Google Shape;45;p6"/>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6"/>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456480" y="273629"/>
            <a:ext cx="8223840" cy="88425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0" name="Google Shape;50;p7"/>
          <p:cNvSpPr txBox="1"/>
          <p:nvPr>
            <p:ph idx="10" type="dt"/>
          </p:nvPr>
        </p:nvSpPr>
        <p:spPr>
          <a:xfrm>
            <a:off x="456480" y="6247376"/>
            <a:ext cx="2125440" cy="468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7"/>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rgbClr val="7F7F7F"/>
              </a:buClr>
              <a:buSzPts val="11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4880" y="6247376"/>
            <a:ext cx="2125440" cy="4680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3"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5" name="Google Shape;55;p8"/>
          <p:cNvSpPr txBox="1"/>
          <p:nvPr>
            <p:ph type="title"/>
          </p:nvPr>
        </p:nvSpPr>
        <p:spPr>
          <a:xfrm>
            <a:off x="456480" y="273629"/>
            <a:ext cx="8223840" cy="88425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6" name="Google Shape;56;p8"/>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lt1"/>
              </a:buClr>
              <a:buSzPts val="1100"/>
              <a:buFont typeface="Arial"/>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6480" y="273629"/>
            <a:ext cx="8223840" cy="884253"/>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29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6480" y="1409909"/>
            <a:ext cx="8223840" cy="4524955"/>
          </a:xfrm>
          <a:prstGeom prst="rect">
            <a:avLst/>
          </a:prstGeom>
          <a:noFill/>
          <a:ln>
            <a:noFill/>
          </a:ln>
        </p:spPr>
        <p:txBody>
          <a:bodyPr anchorCtr="0" anchor="t" bIns="0" lIns="0" spcFirstLastPara="1" rIns="0" wrap="square" tIns="22525">
            <a:noAutofit/>
          </a:bodyPr>
          <a:lstStyle>
            <a:lvl1pPr indent="-228600" lvl="0" marL="457200" marR="0" rtl="0" algn="l">
              <a:lnSpc>
                <a:spcPct val="93000"/>
              </a:lnSpc>
              <a:spcBef>
                <a:spcPts val="0"/>
              </a:spcBef>
              <a:spcAft>
                <a:spcPts val="0"/>
              </a:spcAft>
              <a:buSzPts val="1400"/>
              <a:buNone/>
              <a:defRPr b="0" i="0" sz="2500" u="none" cap="none" strike="noStrike">
                <a:solidFill>
                  <a:srgbClr val="000000"/>
                </a:solidFill>
                <a:latin typeface="Arial"/>
                <a:ea typeface="Arial"/>
                <a:cs typeface="Arial"/>
                <a:sym typeface="Arial"/>
              </a:defRPr>
            </a:lvl1pPr>
            <a:lvl2pPr indent="-228600" lvl="1" marL="914400" marR="0" rtl="0" algn="l">
              <a:lnSpc>
                <a:spcPct val="93000"/>
              </a:lnSpc>
              <a:spcBef>
                <a:spcPts val="1293"/>
              </a:spcBef>
              <a:spcAft>
                <a:spcPts val="0"/>
              </a:spcAft>
              <a:buSzPts val="1400"/>
              <a:buNone/>
              <a:defRPr b="0" i="0" sz="2200" u="none" cap="none" strike="noStrike">
                <a:solidFill>
                  <a:srgbClr val="000000"/>
                </a:solidFill>
                <a:latin typeface="Arial"/>
                <a:ea typeface="Arial"/>
                <a:cs typeface="Arial"/>
                <a:sym typeface="Arial"/>
              </a:defRPr>
            </a:lvl2pPr>
            <a:lvl3pPr indent="-228600" lvl="2" marL="1371600" marR="0" rtl="0" algn="l">
              <a:lnSpc>
                <a:spcPct val="93000"/>
              </a:lnSpc>
              <a:spcBef>
                <a:spcPts val="1032"/>
              </a:spcBef>
              <a:spcAft>
                <a:spcPts val="0"/>
              </a:spcAft>
              <a:buSzPts val="1400"/>
              <a:buNone/>
              <a:defRPr b="0" i="0" sz="2000" u="none" cap="none" strike="noStrike">
                <a:solidFill>
                  <a:srgbClr val="000000"/>
                </a:solidFill>
                <a:latin typeface="Arial"/>
                <a:ea typeface="Arial"/>
                <a:cs typeface="Arial"/>
                <a:sym typeface="Arial"/>
              </a:defRPr>
            </a:lvl3pPr>
            <a:lvl4pPr indent="-228600" lvl="3" marL="1828800" marR="0" rtl="0" algn="l">
              <a:lnSpc>
                <a:spcPct val="93000"/>
              </a:lnSpc>
              <a:spcBef>
                <a:spcPts val="771"/>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522"/>
              </a:spcBef>
              <a:spcAft>
                <a:spcPts val="0"/>
              </a:spcAft>
              <a:buSzPts val="1400"/>
              <a:buNone/>
              <a:defRPr b="0" i="0" sz="1800" u="none" cap="none" strike="noStrike">
                <a:solidFill>
                  <a:srgbClr val="000000"/>
                </a:solidFill>
                <a:latin typeface="Arial"/>
                <a:ea typeface="Arial"/>
                <a:cs typeface="Arial"/>
                <a:sym typeface="Arial"/>
              </a:defRPr>
            </a:lvl5pPr>
            <a:lvl6pPr indent="-228600" lvl="5" marL="2743200" marR="0" rtl="0" algn="l">
              <a:lnSpc>
                <a:spcPct val="93000"/>
              </a:lnSpc>
              <a:spcBef>
                <a:spcPts val="261"/>
              </a:spcBef>
              <a:spcAft>
                <a:spcPts val="0"/>
              </a:spcAft>
              <a:buSzPts val="1400"/>
              <a:buNone/>
              <a:defRPr b="0" i="0" sz="1800" u="none" cap="none" strike="noStrike">
                <a:solidFill>
                  <a:srgbClr val="000000"/>
                </a:solidFill>
                <a:latin typeface="Arial"/>
                <a:ea typeface="Arial"/>
                <a:cs typeface="Arial"/>
                <a:sym typeface="Arial"/>
              </a:defRPr>
            </a:lvl6pPr>
            <a:lvl7pPr indent="-228600" lvl="6" marL="3200400" marR="0" rtl="0" algn="l">
              <a:lnSpc>
                <a:spcPct val="93000"/>
              </a:lnSpc>
              <a:spcBef>
                <a:spcPts val="261"/>
              </a:spcBef>
              <a:spcAft>
                <a:spcPts val="0"/>
              </a:spcAft>
              <a:buSzPts val="1400"/>
              <a:buNone/>
              <a:defRPr b="0" i="0" sz="1800" u="none" cap="none" strike="noStrike">
                <a:solidFill>
                  <a:srgbClr val="000000"/>
                </a:solidFill>
                <a:latin typeface="Arial"/>
                <a:ea typeface="Arial"/>
                <a:cs typeface="Arial"/>
                <a:sym typeface="Arial"/>
              </a:defRPr>
            </a:lvl7pPr>
            <a:lvl8pPr indent="-228600" lvl="7" marL="3657600" marR="0" rtl="0" algn="l">
              <a:lnSpc>
                <a:spcPct val="93000"/>
              </a:lnSpc>
              <a:spcBef>
                <a:spcPts val="261"/>
              </a:spcBef>
              <a:spcAft>
                <a:spcPts val="0"/>
              </a:spcAft>
              <a:buSzPts val="1400"/>
              <a:buNone/>
              <a:defRPr b="0" i="0" sz="1800" u="none" cap="none" strike="noStrike">
                <a:solidFill>
                  <a:srgbClr val="000000"/>
                </a:solidFill>
                <a:latin typeface="Arial"/>
                <a:ea typeface="Arial"/>
                <a:cs typeface="Arial"/>
                <a:sym typeface="Arial"/>
              </a:defRPr>
            </a:lvl8pPr>
            <a:lvl9pPr indent="-228600" lvl="8" marL="4114800" marR="0" rtl="0" algn="l">
              <a:lnSpc>
                <a:spcPct val="93000"/>
              </a:lnSpc>
              <a:spcBef>
                <a:spcPts val="261"/>
              </a:spcBef>
              <a:spcAft>
                <a:spcPts val="261"/>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Clr>
                <a:srgbClr val="7F7F7F"/>
              </a:buClr>
              <a:buSzPts val="1100"/>
              <a:buFont typeface="Arial"/>
              <a:buNone/>
              <a:defRPr b="0" i="0" sz="11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jpg"/><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6.png"/><Relationship Id="rId6" Type="http://schemas.openxmlformats.org/officeDocument/2006/relationships/image" Target="../media/image35.jp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0.jpg"/><Relationship Id="rId4" Type="http://schemas.openxmlformats.org/officeDocument/2006/relationships/image" Target="../media/image30.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jp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43.png"/><Relationship Id="rId6" Type="http://schemas.openxmlformats.org/officeDocument/2006/relationships/image" Target="../media/image47.png"/><Relationship Id="rId7" Type="http://schemas.openxmlformats.org/officeDocument/2006/relationships/image" Target="../media/image42.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5.png"/><Relationship Id="rId4" Type="http://schemas.openxmlformats.org/officeDocument/2006/relationships/image" Target="../media/image48.png"/><Relationship Id="rId5"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7.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0.jp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jp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2.jpg"/><Relationship Id="rId7" Type="http://schemas.openxmlformats.org/officeDocument/2006/relationships/image" Target="../media/image34.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idx="4294967295" type="title"/>
          </p:nvPr>
        </p:nvSpPr>
        <p:spPr>
          <a:xfrm>
            <a:off x="515938" y="398463"/>
            <a:ext cx="8453891" cy="1281112"/>
          </a:xfrm>
          <a:prstGeom prst="rect">
            <a:avLst/>
          </a:prstGeom>
          <a:noFill/>
          <a:ln>
            <a:noFill/>
          </a:ln>
        </p:spPr>
        <p:txBody>
          <a:bodyPr anchorCtr="0" anchor="ctr" bIns="0" lIns="0" spcFirstLastPara="1" rIns="0" wrap="square" tIns="0">
            <a:normAutofit/>
          </a:bodyPr>
          <a:lstStyle/>
          <a:p>
            <a:pPr indent="0" lvl="0" marL="0" rtl="0" algn="just">
              <a:lnSpc>
                <a:spcPct val="93000"/>
              </a:lnSpc>
              <a:spcBef>
                <a:spcPts val="0"/>
              </a:spcBef>
              <a:spcAft>
                <a:spcPts val="0"/>
              </a:spcAft>
              <a:buNone/>
            </a:pPr>
            <a:r>
              <a:rPr lang="en-US"/>
              <a:t>Magnetic field due to current, Amperes Law, Magnetic Field inside/outside wire, Solenoids, Toroids &amp; Between two Parallel Wires</a:t>
            </a:r>
            <a:endParaRPr/>
          </a:p>
        </p:txBody>
      </p:sp>
      <p:sp>
        <p:nvSpPr>
          <p:cNvPr id="62" name="Google Shape;62;p9"/>
          <p:cNvSpPr txBox="1"/>
          <p:nvPr>
            <p:ph idx="4294967295" type="body"/>
          </p:nvPr>
        </p:nvSpPr>
        <p:spPr>
          <a:xfrm>
            <a:off x="515938" y="5315857"/>
            <a:ext cx="8066088" cy="806450"/>
          </a:xfrm>
          <a:prstGeom prst="rect">
            <a:avLst/>
          </a:prstGeom>
          <a:gradFill>
            <a:gsLst>
              <a:gs pos="0">
                <a:srgbClr val="00AC7B"/>
              </a:gs>
              <a:gs pos="80000">
                <a:srgbClr val="00E2A2"/>
              </a:gs>
              <a:gs pos="100000">
                <a:srgbClr val="00E8A5"/>
              </a:gs>
            </a:gsLst>
            <a:lin ang="16200000" scaled="0"/>
          </a:gradFill>
          <a:ln>
            <a:noFill/>
          </a:ln>
          <a:effectLst>
            <a:outerShdw blurRad="40000" rotWithShape="0" dir="5400000" dist="23000">
              <a:srgbClr val="000000">
                <a:alpha val="34901"/>
              </a:srgbClr>
            </a:outerShdw>
          </a:effectLst>
        </p:spPr>
        <p:txBody>
          <a:bodyPr anchorCtr="0" anchor="t" bIns="0" lIns="0" spcFirstLastPara="1" rIns="0" wrap="square" tIns="22525">
            <a:normAutofit/>
          </a:bodyPr>
          <a:lstStyle/>
          <a:p>
            <a:pPr indent="0" lvl="0" marL="0" rtl="0" algn="l">
              <a:lnSpc>
                <a:spcPct val="93000"/>
              </a:lnSpc>
              <a:spcBef>
                <a:spcPts val="0"/>
              </a:spcBef>
              <a:spcAft>
                <a:spcPts val="0"/>
              </a:spcAft>
              <a:buSzPts val="2000"/>
              <a:buNone/>
            </a:pPr>
            <a:r>
              <a:rPr lang="en-US" sz="2000">
                <a:solidFill>
                  <a:schemeClr val="lt1"/>
                </a:solidFill>
                <a:latin typeface="Arial"/>
                <a:ea typeface="Arial"/>
                <a:cs typeface="Arial"/>
                <a:sym typeface="Arial"/>
              </a:rPr>
              <a:t>RIMSHA Bashir Awan</a:t>
            </a:r>
            <a:endParaRPr sz="2000"/>
          </a:p>
          <a:p>
            <a:pPr indent="0" lvl="0" marL="0" rtl="0" algn="l">
              <a:lnSpc>
                <a:spcPct val="93000"/>
              </a:lnSpc>
              <a:spcBef>
                <a:spcPts val="1293"/>
              </a:spcBef>
              <a:spcAft>
                <a:spcPts val="0"/>
              </a:spcAft>
              <a:buSzPts val="2000"/>
              <a:buNone/>
            </a:pPr>
            <a:r>
              <a:rPr lang="en-US" sz="2000">
                <a:solidFill>
                  <a:schemeClr val="lt1"/>
                </a:solidFill>
                <a:latin typeface="Arial"/>
                <a:ea typeface="Arial"/>
                <a:cs typeface="Arial"/>
                <a:sym typeface="Arial"/>
              </a:rPr>
              <a:t>FAST-National University of Computer and Emerging Sciences</a:t>
            </a:r>
            <a:endParaRPr/>
          </a:p>
        </p:txBody>
      </p:sp>
      <p:sp>
        <p:nvSpPr>
          <p:cNvPr id="63" name="Google Shape;63;p9"/>
          <p:cNvSpPr txBox="1"/>
          <p:nvPr/>
        </p:nvSpPr>
        <p:spPr>
          <a:xfrm>
            <a:off x="1423691" y="1897712"/>
            <a:ext cx="6232324" cy="1077218"/>
          </a:xfrm>
          <a:prstGeom prst="rect">
            <a:avLst/>
          </a:prstGeom>
          <a:gradFill>
            <a:gsLst>
              <a:gs pos="0">
                <a:srgbClr val="76AC94"/>
              </a:gs>
              <a:gs pos="80000">
                <a:srgbClr val="9BE2C4"/>
              </a:gs>
              <a:gs pos="100000">
                <a:srgbClr val="9BE4C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alibri"/>
              <a:buNone/>
            </a:pPr>
            <a:r>
              <a:rPr b="0" i="0" lang="en-US" sz="3200" u="none" cap="none" strike="noStrike">
                <a:solidFill>
                  <a:srgbClr val="FFFFFF"/>
                </a:solidFill>
                <a:latin typeface="Calibri"/>
                <a:ea typeface="Calibri"/>
                <a:cs typeface="Calibri"/>
                <a:sym typeface="Calibri"/>
              </a:rPr>
              <a:t>Chapter 29: Magnetic Field due to Currents</a:t>
            </a:r>
            <a:endParaRPr b="0" i="0" sz="3200" u="none" cap="none" strike="noStrike">
              <a:solidFill>
                <a:srgbClr val="FFFFFF"/>
              </a:solidFill>
              <a:latin typeface="Calibri"/>
              <a:ea typeface="Calibri"/>
              <a:cs typeface="Calibri"/>
              <a:sym typeface="Calibri"/>
            </a:endParaRPr>
          </a:p>
        </p:txBody>
      </p:sp>
      <p:pic>
        <p:nvPicPr>
          <p:cNvPr id="64" name="Google Shape;64;p9"/>
          <p:cNvPicPr preferRelativeResize="0"/>
          <p:nvPr/>
        </p:nvPicPr>
        <p:blipFill rotWithShape="1">
          <a:blip r:embed="rId3">
            <a:alphaModFix/>
          </a:blip>
          <a:srcRect b="0" l="0" r="0" t="0"/>
          <a:stretch/>
        </p:blipFill>
        <p:spPr>
          <a:xfrm>
            <a:off x="2626033" y="3044107"/>
            <a:ext cx="3827639" cy="18397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29-4</a:t>
            </a:r>
            <a:r>
              <a:rPr lang="en-US" sz="2700">
                <a:solidFill>
                  <a:schemeClr val="lt1"/>
                </a:solidFill>
              </a:rPr>
              <a:t>  Solenoids and Toroids</a:t>
            </a:r>
            <a:br>
              <a:rPr lang="en-US" sz="2700">
                <a:solidFill>
                  <a:schemeClr val="lt1"/>
                </a:solidFill>
              </a:rPr>
            </a:br>
            <a:endParaRPr b="1" i="1" sz="2700">
              <a:solidFill>
                <a:schemeClr val="lt1"/>
              </a:solidFill>
            </a:endParaRPr>
          </a:p>
        </p:txBody>
      </p:sp>
      <p:sp>
        <p:nvSpPr>
          <p:cNvPr id="170" name="Google Shape;170;p18"/>
          <p:cNvSpPr txBox="1"/>
          <p:nvPr>
            <p:ph idx="1" type="body"/>
          </p:nvPr>
        </p:nvSpPr>
        <p:spPr>
          <a:xfrm>
            <a:off x="243080" y="1749980"/>
            <a:ext cx="4328920"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29.17 </a:t>
            </a:r>
            <a:r>
              <a:rPr lang="en-US" sz="2200"/>
              <a:t>Describe a solenoid and a toroid and sketch their magnetic field lines.</a:t>
            </a:r>
            <a:endParaRPr/>
          </a:p>
          <a:p>
            <a:pPr indent="-293764" lvl="0" marL="388806" rtl="0" algn="l">
              <a:lnSpc>
                <a:spcPct val="93000"/>
              </a:lnSpc>
              <a:spcBef>
                <a:spcPts val="1293"/>
              </a:spcBef>
              <a:spcAft>
                <a:spcPts val="0"/>
              </a:spcAft>
              <a:buNone/>
            </a:pPr>
            <a:r>
              <a:rPr b="1" lang="en-US" sz="2200"/>
              <a:t>29.18 </a:t>
            </a:r>
            <a:r>
              <a:rPr lang="en-US" sz="2200"/>
              <a:t>Explain how Ampere’s law is used to find the magnetic field inside a solenoid.</a:t>
            </a:r>
            <a:endParaRPr/>
          </a:p>
          <a:p>
            <a:pPr indent="-293764" lvl="0" marL="388806" rtl="0" algn="l">
              <a:lnSpc>
                <a:spcPct val="93000"/>
              </a:lnSpc>
              <a:spcBef>
                <a:spcPts val="1293"/>
              </a:spcBef>
              <a:spcAft>
                <a:spcPts val="0"/>
              </a:spcAft>
              <a:buNone/>
            </a:pPr>
            <a:r>
              <a:rPr b="1" lang="en-US" sz="2200"/>
              <a:t>29.19 </a:t>
            </a:r>
            <a:r>
              <a:rPr lang="en-US" sz="2200"/>
              <a:t>Apply the relationship between a solenoid’s internal magnetic field </a:t>
            </a:r>
            <a:r>
              <a:rPr i="1" lang="en-US" sz="2200"/>
              <a:t>B</a:t>
            </a:r>
            <a:r>
              <a:rPr lang="en-US" sz="2200"/>
              <a:t>, the current </a:t>
            </a:r>
            <a:r>
              <a:rPr i="1" lang="en-US" sz="2200"/>
              <a:t>i</a:t>
            </a:r>
            <a:r>
              <a:rPr lang="en-US" sz="2200"/>
              <a:t>, and the number of turns per unit length </a:t>
            </a:r>
            <a:r>
              <a:rPr i="1" lang="en-US" sz="2200"/>
              <a:t>n </a:t>
            </a:r>
            <a:r>
              <a:rPr lang="en-US" sz="2200"/>
              <a:t>of the solenoid.</a:t>
            </a:r>
            <a:endParaRPr/>
          </a:p>
        </p:txBody>
      </p:sp>
      <p:sp>
        <p:nvSpPr>
          <p:cNvPr id="171" name="Google Shape;171;p18"/>
          <p:cNvSpPr txBox="1"/>
          <p:nvPr>
            <p:ph idx="2" type="body"/>
          </p:nvPr>
        </p:nvSpPr>
        <p:spPr>
          <a:xfrm>
            <a:off x="4672800" y="1749980"/>
            <a:ext cx="4251067"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29.20 </a:t>
            </a:r>
            <a:r>
              <a:rPr lang="en-US" sz="2200"/>
              <a:t>Explain how Ampere’s law is used to find the magnetic field inside a toroid. </a:t>
            </a:r>
            <a:endParaRPr/>
          </a:p>
          <a:p>
            <a:pPr indent="-293764" lvl="0" marL="388806" rtl="0" algn="l">
              <a:lnSpc>
                <a:spcPct val="93000"/>
              </a:lnSpc>
              <a:spcBef>
                <a:spcPts val="1293"/>
              </a:spcBef>
              <a:spcAft>
                <a:spcPts val="0"/>
              </a:spcAft>
              <a:buNone/>
            </a:pPr>
            <a:r>
              <a:rPr b="1" lang="en-US" sz="2200"/>
              <a:t>29.21 </a:t>
            </a:r>
            <a:r>
              <a:rPr lang="en-US" sz="2200"/>
              <a:t>Apply the relationship between a toroid’s internal magnetic field </a:t>
            </a:r>
            <a:r>
              <a:rPr i="1" lang="en-US" sz="2200"/>
              <a:t>B</a:t>
            </a:r>
            <a:r>
              <a:rPr lang="en-US" sz="2200"/>
              <a:t>, the current </a:t>
            </a:r>
            <a:r>
              <a:rPr i="1" lang="en-US" sz="2200"/>
              <a:t>i</a:t>
            </a:r>
            <a:r>
              <a:rPr lang="en-US" sz="2200"/>
              <a:t>, the radius </a:t>
            </a:r>
            <a:r>
              <a:rPr i="1" lang="en-US" sz="2200"/>
              <a:t>r</a:t>
            </a:r>
            <a:r>
              <a:rPr lang="en-US" sz="2200"/>
              <a:t>, and the total number of turns </a:t>
            </a:r>
            <a:r>
              <a:rPr i="1" lang="en-US" sz="2200"/>
              <a:t>N</a:t>
            </a:r>
            <a:r>
              <a:rPr lang="en-US" sz="2200"/>
              <a:t>.</a:t>
            </a:r>
            <a:endParaRPr/>
          </a:p>
        </p:txBody>
      </p:sp>
      <p:sp>
        <p:nvSpPr>
          <p:cNvPr id="172" name="Google Shape;172;p18"/>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lang="en-US" sz="2900">
                <a:solidFill>
                  <a:srgbClr val="34566E"/>
                </a:solidFill>
                <a:latin typeface="Arial"/>
                <a:ea typeface="Arial"/>
                <a:cs typeface="Arial"/>
                <a:sym typeface="Arial"/>
              </a:rPr>
              <a:t>Learning Objectives</a:t>
            </a:r>
            <a:endParaRPr/>
          </a:p>
        </p:txBody>
      </p:sp>
      <p:sp>
        <p:nvSpPr>
          <p:cNvPr id="173" name="Google Shape;173;p18"/>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29-4</a:t>
            </a:r>
            <a:r>
              <a:rPr lang="en-US" sz="2700">
                <a:solidFill>
                  <a:schemeClr val="lt1"/>
                </a:solidFill>
              </a:rPr>
              <a:t>  Solenoids and Toroids</a:t>
            </a:r>
            <a:br>
              <a:rPr lang="en-US" sz="2700">
                <a:solidFill>
                  <a:schemeClr val="lt1"/>
                </a:solidFill>
              </a:rPr>
            </a:br>
            <a:endParaRPr b="1" i="1" sz="2700">
              <a:solidFill>
                <a:schemeClr val="lt1"/>
              </a:solidFill>
            </a:endParaRPr>
          </a:p>
        </p:txBody>
      </p:sp>
      <p:sp>
        <p:nvSpPr>
          <p:cNvPr id="180" name="Google Shape;180;p19"/>
          <p:cNvSpPr txBox="1"/>
          <p:nvPr/>
        </p:nvSpPr>
        <p:spPr>
          <a:xfrm>
            <a:off x="32890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ctr">
              <a:spcBef>
                <a:spcPts val="0"/>
              </a:spcBef>
              <a:spcAft>
                <a:spcPts val="0"/>
              </a:spcAft>
              <a:buNone/>
            </a:pPr>
            <a:r>
              <a:rPr b="1" lang="en-US" sz="2900">
                <a:solidFill>
                  <a:srgbClr val="34566E"/>
                </a:solidFill>
                <a:latin typeface="Arial"/>
                <a:ea typeface="Arial"/>
                <a:cs typeface="Arial"/>
                <a:sym typeface="Arial"/>
              </a:rPr>
              <a:t>Magnetic Field of a Solenoid</a:t>
            </a:r>
            <a:endParaRPr b="1" sz="2900">
              <a:solidFill>
                <a:srgbClr val="34566E"/>
              </a:solidFill>
              <a:latin typeface="Arial"/>
              <a:ea typeface="Arial"/>
              <a:cs typeface="Arial"/>
              <a:sym typeface="Arial"/>
            </a:endParaRPr>
          </a:p>
        </p:txBody>
      </p:sp>
      <p:pic>
        <p:nvPicPr>
          <p:cNvPr id="181" name="Google Shape;181;p19"/>
          <p:cNvPicPr preferRelativeResize="0"/>
          <p:nvPr/>
        </p:nvPicPr>
        <p:blipFill rotWithShape="1">
          <a:blip r:embed="rId3">
            <a:alphaModFix/>
          </a:blip>
          <a:srcRect b="0" l="0" r="0" t="0"/>
          <a:stretch/>
        </p:blipFill>
        <p:spPr>
          <a:xfrm>
            <a:off x="6006066" y="1837266"/>
            <a:ext cx="2382457" cy="1717915"/>
          </a:xfrm>
          <a:prstGeom prst="rect">
            <a:avLst/>
          </a:prstGeom>
          <a:noFill/>
          <a:ln>
            <a:noFill/>
          </a:ln>
        </p:spPr>
      </p:pic>
      <p:pic>
        <p:nvPicPr>
          <p:cNvPr id="182" name="Google Shape;182;p19"/>
          <p:cNvPicPr preferRelativeResize="0"/>
          <p:nvPr/>
        </p:nvPicPr>
        <p:blipFill rotWithShape="1">
          <a:blip r:embed="rId4">
            <a:alphaModFix/>
          </a:blip>
          <a:srcRect b="0" l="0" r="0" t="0"/>
          <a:stretch/>
        </p:blipFill>
        <p:spPr>
          <a:xfrm>
            <a:off x="5504662" y="4007594"/>
            <a:ext cx="3385264" cy="2190750"/>
          </a:xfrm>
          <a:prstGeom prst="rect">
            <a:avLst/>
          </a:prstGeom>
          <a:noFill/>
          <a:ln>
            <a:noFill/>
          </a:ln>
        </p:spPr>
      </p:pic>
      <p:sp>
        <p:nvSpPr>
          <p:cNvPr id="183" name="Google Shape;183;p19"/>
          <p:cNvSpPr/>
          <p:nvPr/>
        </p:nvSpPr>
        <p:spPr>
          <a:xfrm>
            <a:off x="328901" y="2140809"/>
            <a:ext cx="4937366"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Figure (a) is a solenoid carrying current </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Figure (b) shows a section through a portion of a “stretched-out” solenoid. The solenoid’s magnetic field is the vector sum of the fields produced by the individual turns (windings) that make up the solenoid. For points very close to a turn, the wire behaves magnetically almost like a long straight wire, and the lines of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there are almost concentric circles. Figure (b) suggests that the field tends to cancel between adjacent turns. It also suggests that, at points inside the solenoid and reasonably far from the wire,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is approximately parallel to the (central) solenoid axis. </a:t>
            </a:r>
            <a:endParaRPr/>
          </a:p>
        </p:txBody>
      </p:sp>
      <p:sp>
        <p:nvSpPr>
          <p:cNvPr id="184" name="Google Shape;184;p19"/>
          <p:cNvSpPr txBox="1"/>
          <p:nvPr/>
        </p:nvSpPr>
        <p:spPr>
          <a:xfrm>
            <a:off x="6963903" y="3569508"/>
            <a:ext cx="4667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185" name="Google Shape;185;p19"/>
          <p:cNvSpPr txBox="1"/>
          <p:nvPr/>
        </p:nvSpPr>
        <p:spPr>
          <a:xfrm>
            <a:off x="6963903" y="6196931"/>
            <a:ext cx="4667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186" name="Google Shape;186;p19"/>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20"/>
          <p:cNvGrpSpPr/>
          <p:nvPr/>
        </p:nvGrpSpPr>
        <p:grpSpPr>
          <a:xfrm>
            <a:off x="116778" y="1630516"/>
            <a:ext cx="5527493" cy="1754327"/>
            <a:chOff x="456482" y="2077946"/>
            <a:chExt cx="4911798" cy="1754327"/>
          </a:xfrm>
        </p:grpSpPr>
        <p:sp>
          <p:nvSpPr>
            <p:cNvPr id="193" name="Google Shape;193;p20"/>
            <p:cNvSpPr/>
            <p:nvPr/>
          </p:nvSpPr>
          <p:spPr>
            <a:xfrm>
              <a:off x="456482" y="2077946"/>
              <a:ext cx="4911798" cy="17543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Let us now apply Ampere’s law,</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the ideal solenoid of Fig. (a), where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is uniform within the solenoid and zero outside it, using the rectangular Amperian loop </a:t>
              </a:r>
              <a:r>
                <a:rPr i="1" lang="en-US" sz="1800">
                  <a:solidFill>
                    <a:schemeClr val="dk1"/>
                  </a:solidFill>
                  <a:latin typeface="Arial"/>
                  <a:ea typeface="Arial"/>
                  <a:cs typeface="Arial"/>
                  <a:sym typeface="Arial"/>
                </a:rPr>
                <a:t>abcda</a:t>
              </a:r>
              <a:r>
                <a:rPr lang="en-US" sz="1800">
                  <a:solidFill>
                    <a:schemeClr val="dk1"/>
                  </a:solidFill>
                  <a:latin typeface="Arial"/>
                  <a:ea typeface="Arial"/>
                  <a:cs typeface="Arial"/>
                  <a:sym typeface="Arial"/>
                </a:rPr>
                <a:t>. We write           as the sum of four integrals, one for each loop segment:</a:t>
              </a:r>
              <a:endParaRPr/>
            </a:p>
          </p:txBody>
        </p:sp>
        <p:pic>
          <p:nvPicPr>
            <p:cNvPr id="194" name="Google Shape;194;p20"/>
            <p:cNvPicPr preferRelativeResize="0"/>
            <p:nvPr/>
          </p:nvPicPr>
          <p:blipFill rotWithShape="1">
            <a:blip r:embed="rId3">
              <a:alphaModFix/>
            </a:blip>
            <a:srcRect b="0" l="0" r="0" t="0"/>
            <a:stretch/>
          </p:blipFill>
          <p:spPr>
            <a:xfrm>
              <a:off x="4438131" y="3254752"/>
              <a:ext cx="568960" cy="254000"/>
            </a:xfrm>
            <a:prstGeom prst="rect">
              <a:avLst/>
            </a:prstGeom>
            <a:noFill/>
            <a:ln>
              <a:noFill/>
            </a:ln>
          </p:spPr>
        </p:pic>
      </p:grpSp>
      <p:pic>
        <p:nvPicPr>
          <p:cNvPr id="195" name="Google Shape;195;p20"/>
          <p:cNvPicPr preferRelativeResize="0"/>
          <p:nvPr/>
        </p:nvPicPr>
        <p:blipFill rotWithShape="1">
          <a:blip r:embed="rId4">
            <a:alphaModFix/>
          </a:blip>
          <a:srcRect b="0" l="0" r="0" t="0"/>
          <a:stretch/>
        </p:blipFill>
        <p:spPr>
          <a:xfrm>
            <a:off x="201233" y="3244902"/>
            <a:ext cx="5371429" cy="787302"/>
          </a:xfrm>
          <a:prstGeom prst="rect">
            <a:avLst/>
          </a:prstGeom>
          <a:noFill/>
          <a:ln>
            <a:noFill/>
          </a:ln>
        </p:spPr>
      </p:pic>
      <p:pic>
        <p:nvPicPr>
          <p:cNvPr id="196" name="Google Shape;196;p20"/>
          <p:cNvPicPr preferRelativeResize="0"/>
          <p:nvPr/>
        </p:nvPicPr>
        <p:blipFill rotWithShape="1">
          <a:blip r:embed="rId5">
            <a:alphaModFix/>
          </a:blip>
          <a:srcRect b="0" l="0" r="0" t="0"/>
          <a:stretch/>
        </p:blipFill>
        <p:spPr>
          <a:xfrm>
            <a:off x="3505825" y="1628095"/>
            <a:ext cx="1790476" cy="723810"/>
          </a:xfrm>
          <a:prstGeom prst="rect">
            <a:avLst/>
          </a:prstGeom>
          <a:noFill/>
          <a:ln>
            <a:noFill/>
          </a:ln>
        </p:spPr>
      </p:pic>
      <p:sp>
        <p:nvSpPr>
          <p:cNvPr id="197" name="Google Shape;197;p20"/>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29-4</a:t>
            </a:r>
            <a:r>
              <a:rPr lang="en-US" sz="2700">
                <a:solidFill>
                  <a:schemeClr val="lt1"/>
                </a:solidFill>
              </a:rPr>
              <a:t>  Solenoids and Toroids</a:t>
            </a:r>
            <a:br>
              <a:rPr lang="en-US" sz="2700">
                <a:solidFill>
                  <a:schemeClr val="lt1"/>
                </a:solidFill>
              </a:rPr>
            </a:br>
            <a:endParaRPr b="1" i="1" sz="2700">
              <a:solidFill>
                <a:schemeClr val="lt1"/>
              </a:solidFill>
            </a:endParaRPr>
          </a:p>
        </p:txBody>
      </p:sp>
      <p:sp>
        <p:nvSpPr>
          <p:cNvPr id="198" name="Google Shape;198;p20"/>
          <p:cNvSpPr txBox="1"/>
          <p:nvPr/>
        </p:nvSpPr>
        <p:spPr>
          <a:xfrm>
            <a:off x="32890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ctr">
              <a:spcBef>
                <a:spcPts val="0"/>
              </a:spcBef>
              <a:spcAft>
                <a:spcPts val="0"/>
              </a:spcAft>
              <a:buNone/>
            </a:pPr>
            <a:r>
              <a:rPr b="1" lang="en-US" sz="2900">
                <a:solidFill>
                  <a:srgbClr val="34566E"/>
                </a:solidFill>
                <a:latin typeface="Arial"/>
                <a:ea typeface="Arial"/>
                <a:cs typeface="Arial"/>
                <a:sym typeface="Arial"/>
              </a:rPr>
              <a:t>Magnetic Field of a Solenoid</a:t>
            </a:r>
            <a:endParaRPr b="1" sz="2900">
              <a:solidFill>
                <a:srgbClr val="34566E"/>
              </a:solidFill>
              <a:latin typeface="Arial"/>
              <a:ea typeface="Arial"/>
              <a:cs typeface="Arial"/>
              <a:sym typeface="Arial"/>
            </a:endParaRPr>
          </a:p>
        </p:txBody>
      </p:sp>
      <p:sp>
        <p:nvSpPr>
          <p:cNvPr id="199" name="Google Shape;199;p20"/>
          <p:cNvSpPr txBox="1"/>
          <p:nvPr/>
        </p:nvSpPr>
        <p:spPr>
          <a:xfrm>
            <a:off x="7171705" y="3357842"/>
            <a:ext cx="4667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pic>
        <p:nvPicPr>
          <p:cNvPr id="200" name="Google Shape;200;p20"/>
          <p:cNvPicPr preferRelativeResize="0"/>
          <p:nvPr/>
        </p:nvPicPr>
        <p:blipFill rotWithShape="1">
          <a:blip r:embed="rId6">
            <a:alphaModFix/>
          </a:blip>
          <a:srcRect b="0" l="0" r="0" t="0"/>
          <a:stretch/>
        </p:blipFill>
        <p:spPr>
          <a:xfrm>
            <a:off x="5843989" y="1799452"/>
            <a:ext cx="3122215" cy="1509741"/>
          </a:xfrm>
          <a:prstGeom prst="rect">
            <a:avLst/>
          </a:prstGeom>
          <a:noFill/>
          <a:ln>
            <a:noFill/>
          </a:ln>
        </p:spPr>
      </p:pic>
      <p:sp>
        <p:nvSpPr>
          <p:cNvPr id="201" name="Google Shape;201;p20"/>
          <p:cNvSpPr/>
          <p:nvPr/>
        </p:nvSpPr>
        <p:spPr>
          <a:xfrm>
            <a:off x="156758" y="3931234"/>
            <a:ext cx="875025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first integral on the right of equation is </a:t>
            </a:r>
            <a:r>
              <a:rPr i="1" lang="en-US" sz="1800">
                <a:solidFill>
                  <a:schemeClr val="dk1"/>
                </a:solidFill>
                <a:latin typeface="Arial"/>
                <a:ea typeface="Arial"/>
                <a:cs typeface="Arial"/>
                <a:sym typeface="Arial"/>
              </a:rPr>
              <a:t>Bh</a:t>
            </a:r>
            <a:r>
              <a:rPr lang="en-US" sz="1800">
                <a:solidFill>
                  <a:schemeClr val="dk1"/>
                </a:solidFill>
                <a:latin typeface="Arial"/>
                <a:ea typeface="Arial"/>
                <a:cs typeface="Arial"/>
                <a:sym typeface="Arial"/>
              </a:rPr>
              <a:t>, where </a:t>
            </a:r>
            <a:r>
              <a:rPr i="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is the magnitude of the uniform field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inside the solenoid and </a:t>
            </a:r>
            <a:r>
              <a:rPr i="1" lang="en-US" sz="1800">
                <a:solidFill>
                  <a:schemeClr val="dk1"/>
                </a:solidFill>
                <a:latin typeface="Arial"/>
                <a:ea typeface="Arial"/>
                <a:cs typeface="Arial"/>
                <a:sym typeface="Arial"/>
              </a:rPr>
              <a:t>h </a:t>
            </a:r>
            <a:r>
              <a:rPr lang="en-US" sz="1800">
                <a:solidFill>
                  <a:schemeClr val="dk1"/>
                </a:solidFill>
                <a:latin typeface="Arial"/>
                <a:ea typeface="Arial"/>
                <a:cs typeface="Arial"/>
                <a:sym typeface="Arial"/>
              </a:rPr>
              <a:t>is the (arbitrary) length of the segment from a to b. The second and fourth integrals are zero because for every element </a:t>
            </a:r>
            <a:r>
              <a:rPr i="1" lang="en-US" sz="1800">
                <a:solidFill>
                  <a:schemeClr val="dk1"/>
                </a:solidFill>
                <a:latin typeface="Arial"/>
                <a:ea typeface="Arial"/>
                <a:cs typeface="Arial"/>
                <a:sym typeface="Arial"/>
              </a:rPr>
              <a:t>ds </a:t>
            </a:r>
            <a:r>
              <a:rPr lang="en-US" sz="1800">
                <a:solidFill>
                  <a:schemeClr val="dk1"/>
                </a:solidFill>
                <a:latin typeface="Arial"/>
                <a:ea typeface="Arial"/>
                <a:cs typeface="Arial"/>
                <a:sym typeface="Arial"/>
              </a:rPr>
              <a:t>of these segments,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either is perpendicular to </a:t>
            </a:r>
            <a:r>
              <a:rPr i="1" lang="en-US" sz="1800">
                <a:solidFill>
                  <a:schemeClr val="dk1"/>
                </a:solidFill>
                <a:latin typeface="Arial"/>
                <a:ea typeface="Arial"/>
                <a:cs typeface="Arial"/>
                <a:sym typeface="Arial"/>
              </a:rPr>
              <a:t>ds </a:t>
            </a:r>
            <a:r>
              <a:rPr lang="en-US" sz="1800">
                <a:solidFill>
                  <a:schemeClr val="dk1"/>
                </a:solidFill>
                <a:latin typeface="Arial"/>
                <a:ea typeface="Arial"/>
                <a:cs typeface="Arial"/>
                <a:sym typeface="Arial"/>
              </a:rPr>
              <a:t>or is zero, and thus the product </a:t>
            </a:r>
            <a:r>
              <a:rPr b="1" i="1" lang="en-US" sz="1800">
                <a:solidFill>
                  <a:schemeClr val="dk1"/>
                </a:solidFill>
                <a:latin typeface="Arial"/>
                <a:ea typeface="Arial"/>
                <a:cs typeface="Arial"/>
                <a:sym typeface="Arial"/>
              </a:rPr>
              <a:t>B</a:t>
            </a:r>
            <a:r>
              <a:rPr b="1" i="1" lang="en-US" sz="1800">
                <a:solidFill>
                  <a:schemeClr val="dk1"/>
                </a:solidFill>
                <a:latin typeface="Noto Sans Symbols"/>
                <a:ea typeface="Noto Sans Symbols"/>
                <a:cs typeface="Noto Sans Symbols"/>
                <a:sym typeface="Noto Sans Symbols"/>
              </a:rPr>
              <a:t>•</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is zero. The third integral, which is taken along a segment that lies outside the solenoid, is zero because </a:t>
            </a:r>
            <a:r>
              <a:rPr i="1" lang="en-US" sz="1800">
                <a:solidFill>
                  <a:schemeClr val="dk1"/>
                </a:solidFill>
                <a:latin typeface="Arial"/>
                <a:ea typeface="Arial"/>
                <a:cs typeface="Arial"/>
                <a:sym typeface="Arial"/>
              </a:rPr>
              <a:t>B=0</a:t>
            </a:r>
            <a:r>
              <a:rPr lang="en-US" sz="1800">
                <a:solidFill>
                  <a:schemeClr val="dk1"/>
                </a:solidFill>
                <a:latin typeface="Arial"/>
                <a:ea typeface="Arial"/>
                <a:cs typeface="Arial"/>
                <a:sym typeface="Arial"/>
              </a:rPr>
              <a:t> at all external points. Thus,            for the entire rectangular loop has the value </a:t>
            </a:r>
            <a:r>
              <a:rPr i="1" lang="en-US" sz="1800">
                <a:solidFill>
                  <a:schemeClr val="dk1"/>
                </a:solidFill>
                <a:latin typeface="Arial"/>
                <a:ea typeface="Arial"/>
                <a:cs typeface="Arial"/>
                <a:sym typeface="Arial"/>
              </a:rPr>
              <a:t>Bh</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Inside a long solenoid carrying current i, at points not near its ends, the magnitude B of the magnetic field is</a:t>
            </a:r>
            <a:endParaRPr/>
          </a:p>
        </p:txBody>
      </p:sp>
      <p:pic>
        <p:nvPicPr>
          <p:cNvPr id="202" name="Google Shape;202;p20"/>
          <p:cNvPicPr preferRelativeResize="0"/>
          <p:nvPr/>
        </p:nvPicPr>
        <p:blipFill rotWithShape="1">
          <a:blip r:embed="rId3">
            <a:alphaModFix/>
          </a:blip>
          <a:srcRect b="0" l="0" r="0" t="0"/>
          <a:stretch/>
        </p:blipFill>
        <p:spPr>
          <a:xfrm>
            <a:off x="6121525" y="5599098"/>
            <a:ext cx="640279" cy="254000"/>
          </a:xfrm>
          <a:prstGeom prst="rect">
            <a:avLst/>
          </a:prstGeom>
          <a:noFill/>
          <a:ln>
            <a:noFill/>
          </a:ln>
        </p:spPr>
      </p:pic>
      <p:pic>
        <p:nvPicPr>
          <p:cNvPr id="203" name="Google Shape;203;p20"/>
          <p:cNvPicPr preferRelativeResize="0"/>
          <p:nvPr/>
        </p:nvPicPr>
        <p:blipFill rotWithShape="1">
          <a:blip r:embed="rId7">
            <a:alphaModFix/>
          </a:blip>
          <a:srcRect b="0" l="0" r="0" t="22838"/>
          <a:stretch/>
        </p:blipFill>
        <p:spPr>
          <a:xfrm>
            <a:off x="2611967" y="6214531"/>
            <a:ext cx="2514286" cy="342939"/>
          </a:xfrm>
          <a:prstGeom prst="rect">
            <a:avLst/>
          </a:prstGeom>
          <a:noFill/>
          <a:ln>
            <a:noFill/>
          </a:ln>
        </p:spPr>
      </p:pic>
      <p:sp>
        <p:nvSpPr>
          <p:cNvPr id="204" name="Google Shape;204;p20"/>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29-4</a:t>
            </a:r>
            <a:r>
              <a:rPr lang="en-US" sz="2700">
                <a:solidFill>
                  <a:schemeClr val="lt1"/>
                </a:solidFill>
              </a:rPr>
              <a:t>  Solenoids and Toroids</a:t>
            </a:r>
            <a:br>
              <a:rPr lang="en-US" sz="2700">
                <a:solidFill>
                  <a:schemeClr val="lt1"/>
                </a:solidFill>
              </a:rPr>
            </a:br>
            <a:endParaRPr b="1" i="1" sz="2700">
              <a:solidFill>
                <a:schemeClr val="lt1"/>
              </a:solidFill>
            </a:endParaRPr>
          </a:p>
        </p:txBody>
      </p:sp>
      <p:sp>
        <p:nvSpPr>
          <p:cNvPr id="211" name="Google Shape;211;p21"/>
          <p:cNvSpPr txBox="1"/>
          <p:nvPr/>
        </p:nvSpPr>
        <p:spPr>
          <a:xfrm>
            <a:off x="32890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ctr">
              <a:spcBef>
                <a:spcPts val="0"/>
              </a:spcBef>
              <a:spcAft>
                <a:spcPts val="0"/>
              </a:spcAft>
              <a:buNone/>
            </a:pPr>
            <a:r>
              <a:rPr b="1" lang="en-US" sz="2900">
                <a:solidFill>
                  <a:srgbClr val="34566E"/>
                </a:solidFill>
                <a:latin typeface="Arial"/>
                <a:ea typeface="Arial"/>
                <a:cs typeface="Arial"/>
                <a:sym typeface="Arial"/>
              </a:rPr>
              <a:t>Magnetic Field of a Toroid</a:t>
            </a:r>
            <a:endParaRPr b="1" sz="2900">
              <a:solidFill>
                <a:srgbClr val="34566E"/>
              </a:solidFill>
              <a:latin typeface="Arial"/>
              <a:ea typeface="Arial"/>
              <a:cs typeface="Arial"/>
              <a:sym typeface="Arial"/>
            </a:endParaRPr>
          </a:p>
        </p:txBody>
      </p:sp>
      <p:pic>
        <p:nvPicPr>
          <p:cNvPr id="212" name="Google Shape;212;p21"/>
          <p:cNvPicPr preferRelativeResize="0"/>
          <p:nvPr/>
        </p:nvPicPr>
        <p:blipFill rotWithShape="1">
          <a:blip r:embed="rId3">
            <a:alphaModFix/>
          </a:blip>
          <a:srcRect b="0" l="0" r="0" t="0"/>
          <a:stretch/>
        </p:blipFill>
        <p:spPr>
          <a:xfrm>
            <a:off x="6371650" y="1875838"/>
            <a:ext cx="2625800" cy="4333240"/>
          </a:xfrm>
          <a:prstGeom prst="rect">
            <a:avLst/>
          </a:prstGeom>
          <a:noFill/>
          <a:ln>
            <a:noFill/>
          </a:ln>
        </p:spPr>
      </p:pic>
      <p:sp>
        <p:nvSpPr>
          <p:cNvPr id="213" name="Google Shape;213;p21"/>
          <p:cNvSpPr/>
          <p:nvPr/>
        </p:nvSpPr>
        <p:spPr>
          <a:xfrm>
            <a:off x="191588" y="1692163"/>
            <a:ext cx="6296318" cy="48782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Figure (a) shows a toroid, which we may describe as a (hollow) solenoid that has been curved until its two ends meet, forming a sort of hollow bracelet. What magnetic field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is set up inside the toroid (inside the hollow of the bracelet)? We can find out from Ampere’s law and the symmetry of the bracelet. From the symmetry, we see that the lines of </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form concentric circles inside the toroid, directed as shown in Fig. (b). Let us choose a concentric circle of radius </a:t>
            </a:r>
            <a:r>
              <a:rPr i="1" lang="en-US" sz="1800">
                <a:solidFill>
                  <a:schemeClr val="dk1"/>
                </a:solidFill>
                <a:latin typeface="Arial"/>
                <a:ea typeface="Arial"/>
                <a:cs typeface="Arial"/>
                <a:sym typeface="Arial"/>
              </a:rPr>
              <a:t>r </a:t>
            </a:r>
            <a:r>
              <a:rPr lang="en-US" sz="1800">
                <a:solidFill>
                  <a:schemeClr val="dk1"/>
                </a:solidFill>
                <a:latin typeface="Arial"/>
                <a:ea typeface="Arial"/>
                <a:cs typeface="Arial"/>
                <a:sym typeface="Arial"/>
              </a:rPr>
              <a:t>as an Amperian loop and traverse it in the clockwise direction. Ampere’s law yields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where </a:t>
            </a:r>
            <a:r>
              <a:rPr i="1" lang="en-US" sz="1800">
                <a:solidFill>
                  <a:schemeClr val="dk1"/>
                </a:solidFill>
                <a:latin typeface="Arial"/>
                <a:ea typeface="Arial"/>
                <a:cs typeface="Arial"/>
                <a:sym typeface="Arial"/>
              </a:rPr>
              <a:t>i </a:t>
            </a:r>
            <a:r>
              <a:rPr lang="en-US" sz="1800">
                <a:solidFill>
                  <a:schemeClr val="dk1"/>
                </a:solidFill>
                <a:latin typeface="Arial"/>
                <a:ea typeface="Arial"/>
                <a:cs typeface="Arial"/>
                <a:sym typeface="Arial"/>
              </a:rPr>
              <a:t>is the current in the toroid windings (and is positive for those windings enclosed by the Amperian loop) and </a:t>
            </a:r>
            <a:r>
              <a:rPr i="1" lang="en-US" sz="1800">
                <a:solidFill>
                  <a:schemeClr val="dk1"/>
                </a:solidFill>
                <a:latin typeface="Arial"/>
                <a:ea typeface="Arial"/>
                <a:cs typeface="Arial"/>
                <a:sym typeface="Arial"/>
              </a:rPr>
              <a:t>N </a:t>
            </a:r>
            <a:r>
              <a:rPr lang="en-US" sz="1800">
                <a:solidFill>
                  <a:schemeClr val="dk1"/>
                </a:solidFill>
                <a:latin typeface="Arial"/>
                <a:ea typeface="Arial"/>
                <a:cs typeface="Arial"/>
                <a:sym typeface="Arial"/>
              </a:rPr>
              <a:t>is the total number of turns. This gives</a:t>
            </a:r>
            <a:endParaRPr/>
          </a:p>
          <a:p>
            <a:pPr indent="0" lvl="0" marL="0" marR="0" rtl="0" algn="l">
              <a:spcBef>
                <a:spcPts val="60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4" name="Google Shape;214;p21"/>
          <p:cNvPicPr preferRelativeResize="0"/>
          <p:nvPr/>
        </p:nvPicPr>
        <p:blipFill rotWithShape="1">
          <a:blip r:embed="rId4">
            <a:alphaModFix/>
          </a:blip>
          <a:srcRect b="0" l="0" r="0" t="0"/>
          <a:stretch/>
        </p:blipFill>
        <p:spPr>
          <a:xfrm>
            <a:off x="2622618" y="4489504"/>
            <a:ext cx="1701587" cy="304762"/>
          </a:xfrm>
          <a:prstGeom prst="rect">
            <a:avLst/>
          </a:prstGeom>
          <a:noFill/>
          <a:ln>
            <a:noFill/>
          </a:ln>
        </p:spPr>
      </p:pic>
      <p:pic>
        <p:nvPicPr>
          <p:cNvPr id="215" name="Google Shape;215;p21"/>
          <p:cNvPicPr preferRelativeResize="0"/>
          <p:nvPr/>
        </p:nvPicPr>
        <p:blipFill rotWithShape="1">
          <a:blip r:embed="rId5">
            <a:alphaModFix/>
          </a:blip>
          <a:srcRect b="0" l="0" r="0" t="0"/>
          <a:stretch/>
        </p:blipFill>
        <p:spPr>
          <a:xfrm>
            <a:off x="2297430" y="5628901"/>
            <a:ext cx="2526984" cy="634921"/>
          </a:xfrm>
          <a:prstGeom prst="rect">
            <a:avLst/>
          </a:prstGeom>
          <a:noFill/>
          <a:ln>
            <a:noFill/>
          </a:ln>
        </p:spPr>
      </p:pic>
      <p:sp>
        <p:nvSpPr>
          <p:cNvPr id="216" name="Google Shape;216;p21"/>
          <p:cNvSpPr/>
          <p:nvPr/>
        </p:nvSpPr>
        <p:spPr>
          <a:xfrm>
            <a:off x="157260" y="5918437"/>
            <a:ext cx="878525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contrast to the situation for a solenoid, </a:t>
            </a:r>
            <a:r>
              <a:rPr i="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is </a:t>
            </a:r>
            <a:r>
              <a:rPr b="1" lang="en-US" sz="1800">
                <a:solidFill>
                  <a:schemeClr val="dk1"/>
                </a:solidFill>
                <a:latin typeface="Arial"/>
                <a:ea typeface="Arial"/>
                <a:cs typeface="Arial"/>
                <a:sym typeface="Arial"/>
              </a:rPr>
              <a:t>not constant</a:t>
            </a:r>
            <a:r>
              <a:rPr lang="en-US" sz="1800">
                <a:solidFill>
                  <a:schemeClr val="dk1"/>
                </a:solidFill>
                <a:latin typeface="Arial"/>
                <a:ea typeface="Arial"/>
                <a:cs typeface="Arial"/>
                <a:sym typeface="Arial"/>
              </a:rPr>
              <a:t> over the cross section of a toroid.</a:t>
            </a:r>
            <a:endParaRPr/>
          </a:p>
        </p:txBody>
      </p:sp>
      <p:sp>
        <p:nvSpPr>
          <p:cNvPr id="217" name="Google Shape;217;p21"/>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29-5</a:t>
            </a:r>
            <a:r>
              <a:rPr lang="en-US" sz="2700">
                <a:solidFill>
                  <a:schemeClr val="lt1"/>
                </a:solidFill>
              </a:rPr>
              <a:t>  A Current-Carrying Coil as a Magnetic Dipole </a:t>
            </a:r>
            <a:br>
              <a:rPr lang="en-US" sz="2700">
                <a:solidFill>
                  <a:schemeClr val="lt1"/>
                </a:solidFill>
              </a:rPr>
            </a:br>
            <a:endParaRPr b="1" i="1" sz="2700">
              <a:solidFill>
                <a:schemeClr val="lt1"/>
              </a:solidFill>
            </a:endParaRPr>
          </a:p>
        </p:txBody>
      </p:sp>
      <p:sp>
        <p:nvSpPr>
          <p:cNvPr id="224" name="Google Shape;224;p22"/>
          <p:cNvSpPr txBox="1"/>
          <p:nvPr>
            <p:ph idx="1" type="body"/>
          </p:nvPr>
        </p:nvSpPr>
        <p:spPr>
          <a:xfrm>
            <a:off x="243080" y="1758447"/>
            <a:ext cx="4455920"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29.22 </a:t>
            </a:r>
            <a:r>
              <a:rPr lang="en-US" sz="2200"/>
              <a:t>Sketch the magnetic field lines of a flat coil that is carrying current.</a:t>
            </a:r>
            <a:endParaRPr/>
          </a:p>
          <a:p>
            <a:pPr indent="-293764" lvl="0" marL="388806" rtl="0" algn="l">
              <a:lnSpc>
                <a:spcPct val="93000"/>
              </a:lnSpc>
              <a:spcBef>
                <a:spcPts val="1293"/>
              </a:spcBef>
              <a:spcAft>
                <a:spcPts val="0"/>
              </a:spcAft>
              <a:buNone/>
            </a:pPr>
            <a:r>
              <a:rPr b="1" lang="en-US" sz="2200"/>
              <a:t>29.23 </a:t>
            </a:r>
            <a:r>
              <a:rPr lang="en-US" sz="2200"/>
              <a:t>For a current-carrying coil, apply the relationship between the dipole moment magnitude </a:t>
            </a:r>
            <a:r>
              <a:rPr i="1" lang="en-US" sz="2200"/>
              <a:t>μ </a:t>
            </a:r>
            <a:r>
              <a:rPr lang="en-US" sz="2200"/>
              <a:t>and the coil’s current </a:t>
            </a:r>
            <a:r>
              <a:rPr i="1" lang="en-US" sz="2200"/>
              <a:t>i</a:t>
            </a:r>
            <a:r>
              <a:rPr lang="en-US" sz="2200"/>
              <a:t>, number of turns </a:t>
            </a:r>
            <a:r>
              <a:rPr i="1" lang="en-US" sz="2200"/>
              <a:t>N</a:t>
            </a:r>
            <a:r>
              <a:rPr lang="en-US" sz="2200"/>
              <a:t>, and area per turn </a:t>
            </a:r>
            <a:r>
              <a:rPr i="1" lang="en-US" sz="2200"/>
              <a:t>A</a:t>
            </a:r>
            <a:r>
              <a:rPr lang="en-US" sz="2200"/>
              <a:t>.</a:t>
            </a:r>
            <a:endParaRPr/>
          </a:p>
        </p:txBody>
      </p:sp>
      <p:sp>
        <p:nvSpPr>
          <p:cNvPr id="225" name="Google Shape;225;p22"/>
          <p:cNvSpPr txBox="1"/>
          <p:nvPr>
            <p:ph idx="2" type="body"/>
          </p:nvPr>
        </p:nvSpPr>
        <p:spPr>
          <a:xfrm>
            <a:off x="4783667" y="1758447"/>
            <a:ext cx="4114800"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29.24 </a:t>
            </a:r>
            <a:r>
              <a:rPr lang="en-US" sz="2200"/>
              <a:t>For a point along the central axis, apply the relationship between the magnetic field magnitude </a:t>
            </a:r>
            <a:r>
              <a:rPr i="1" lang="en-US" sz="2200"/>
              <a:t>B</a:t>
            </a:r>
            <a:r>
              <a:rPr lang="en-US" sz="2200"/>
              <a:t>, the magnetic moment </a:t>
            </a:r>
            <a:r>
              <a:rPr i="1" lang="en-US" sz="2200"/>
              <a:t>μ</a:t>
            </a:r>
            <a:r>
              <a:rPr lang="en-US" sz="2200"/>
              <a:t>, and the distance </a:t>
            </a:r>
            <a:r>
              <a:rPr i="1" lang="en-US" sz="2200"/>
              <a:t>z </a:t>
            </a:r>
            <a:r>
              <a:rPr lang="en-US" sz="2200"/>
              <a:t>from the center of the coil.</a:t>
            </a:r>
            <a:endParaRPr/>
          </a:p>
        </p:txBody>
      </p:sp>
      <p:sp>
        <p:nvSpPr>
          <p:cNvPr id="226" name="Google Shape;226;p22"/>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lang="en-US" sz="2900">
                <a:solidFill>
                  <a:srgbClr val="34566E"/>
                </a:solidFill>
                <a:latin typeface="Arial"/>
                <a:ea typeface="Arial"/>
                <a:cs typeface="Arial"/>
                <a:sym typeface="Arial"/>
              </a:rPr>
              <a:t>Learning Objectives</a:t>
            </a:r>
            <a:endParaRPr/>
          </a:p>
        </p:txBody>
      </p:sp>
      <p:sp>
        <p:nvSpPr>
          <p:cNvPr id="227" name="Google Shape;227;p22"/>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29-5</a:t>
            </a:r>
            <a:r>
              <a:rPr lang="en-US" sz="2700">
                <a:solidFill>
                  <a:schemeClr val="lt1"/>
                </a:solidFill>
              </a:rPr>
              <a:t>  A Current-Carrying Coil as a Magnetic Dipole </a:t>
            </a:r>
            <a:br>
              <a:rPr lang="en-US" sz="2700">
                <a:solidFill>
                  <a:schemeClr val="lt1"/>
                </a:solidFill>
              </a:rPr>
            </a:br>
            <a:endParaRPr b="1" i="1" sz="2700">
              <a:solidFill>
                <a:schemeClr val="lt1"/>
              </a:solidFill>
            </a:endParaRPr>
          </a:p>
        </p:txBody>
      </p:sp>
      <p:pic>
        <p:nvPicPr>
          <p:cNvPr id="234" name="Google Shape;234;p23"/>
          <p:cNvPicPr preferRelativeResize="0"/>
          <p:nvPr/>
        </p:nvPicPr>
        <p:blipFill rotWithShape="1">
          <a:blip r:embed="rId3">
            <a:alphaModFix/>
          </a:blip>
          <a:srcRect b="0" l="0" r="0" t="0"/>
          <a:stretch/>
        </p:blipFill>
        <p:spPr>
          <a:xfrm>
            <a:off x="5682361" y="1375918"/>
            <a:ext cx="2956560" cy="3291840"/>
          </a:xfrm>
          <a:prstGeom prst="rect">
            <a:avLst/>
          </a:prstGeom>
          <a:noFill/>
          <a:ln>
            <a:noFill/>
          </a:ln>
        </p:spPr>
      </p:pic>
      <p:sp>
        <p:nvSpPr>
          <p:cNvPr id="235" name="Google Shape;235;p23"/>
          <p:cNvSpPr/>
          <p:nvPr/>
        </p:nvSpPr>
        <p:spPr>
          <a:xfrm>
            <a:off x="243510" y="1316652"/>
            <a:ext cx="5163077"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magnetic field produced by a current-carrying coil, which is a magnetic dipole, at a point P located a distance z along the coil’s perpendicular central axis is parallel to the axis and is given by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Here </a:t>
            </a:r>
            <a:r>
              <a:rPr i="1" lang="en-US" sz="1800">
                <a:solidFill>
                  <a:schemeClr val="dk1"/>
                </a:solidFill>
                <a:latin typeface="Arial"/>
                <a:ea typeface="Arial"/>
                <a:cs typeface="Arial"/>
                <a:sym typeface="Arial"/>
              </a:rPr>
              <a:t>μ</a:t>
            </a:r>
            <a:r>
              <a:rPr lang="en-US" sz="1800">
                <a:solidFill>
                  <a:schemeClr val="dk1"/>
                </a:solidFill>
                <a:latin typeface="Arial"/>
                <a:ea typeface="Arial"/>
                <a:cs typeface="Arial"/>
                <a:sym typeface="Arial"/>
              </a:rPr>
              <a:t> is the dipole moment of the coil. This equation applies only when </a:t>
            </a:r>
            <a:r>
              <a:rPr i="1" lang="en-US" sz="1800">
                <a:solidFill>
                  <a:schemeClr val="dk1"/>
                </a:solidFill>
                <a:latin typeface="Arial"/>
                <a:ea typeface="Arial"/>
                <a:cs typeface="Arial"/>
                <a:sym typeface="Arial"/>
              </a:rPr>
              <a:t>z </a:t>
            </a:r>
            <a:r>
              <a:rPr lang="en-US" sz="1800">
                <a:solidFill>
                  <a:schemeClr val="dk1"/>
                </a:solidFill>
                <a:latin typeface="Arial"/>
                <a:ea typeface="Arial"/>
                <a:cs typeface="Arial"/>
                <a:sym typeface="Arial"/>
              </a:rPr>
              <a:t>is much greater than the dimensions of the coil.</a:t>
            </a:r>
            <a:endParaRPr/>
          </a:p>
        </p:txBody>
      </p:sp>
      <p:pic>
        <p:nvPicPr>
          <p:cNvPr id="236" name="Google Shape;236;p23"/>
          <p:cNvPicPr preferRelativeResize="0"/>
          <p:nvPr/>
        </p:nvPicPr>
        <p:blipFill rotWithShape="1">
          <a:blip r:embed="rId4">
            <a:alphaModFix/>
          </a:blip>
          <a:srcRect b="0" l="0" r="0" t="0"/>
          <a:stretch/>
        </p:blipFill>
        <p:spPr>
          <a:xfrm>
            <a:off x="1371600" y="2778966"/>
            <a:ext cx="3555556" cy="673016"/>
          </a:xfrm>
          <a:prstGeom prst="rect">
            <a:avLst/>
          </a:prstGeom>
          <a:noFill/>
          <a:ln>
            <a:noFill/>
          </a:ln>
        </p:spPr>
      </p:pic>
      <p:sp>
        <p:nvSpPr>
          <p:cNvPr id="237" name="Google Shape;237;p23"/>
          <p:cNvSpPr/>
          <p:nvPr/>
        </p:nvSpPr>
        <p:spPr>
          <a:xfrm>
            <a:off x="260673" y="4717409"/>
            <a:ext cx="8423968" cy="18312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two ways in which we can regard </a:t>
            </a:r>
            <a:r>
              <a:rPr b="1" lang="en-US" sz="1800">
                <a:solidFill>
                  <a:schemeClr val="dk1"/>
                </a:solidFill>
                <a:latin typeface="Arial"/>
                <a:ea typeface="Arial"/>
                <a:cs typeface="Arial"/>
                <a:sym typeface="Arial"/>
              </a:rPr>
              <a:t>a current-carrying coil as a magnetic dipole</a:t>
            </a:r>
            <a:r>
              <a:rPr lang="en-US" sz="1800">
                <a:solidFill>
                  <a:schemeClr val="dk1"/>
                </a:solidFill>
                <a:latin typeface="Arial"/>
                <a:ea typeface="Arial"/>
                <a:cs typeface="Arial"/>
                <a:sym typeface="Arial"/>
              </a:rPr>
              <a:t>: </a:t>
            </a:r>
            <a:endParaRPr/>
          </a:p>
          <a:p>
            <a:pPr indent="-342900" lvl="0" marL="342900" marR="0" rtl="0" algn="l">
              <a:spcBef>
                <a:spcPts val="600"/>
              </a:spcBef>
              <a:spcAft>
                <a:spcPts val="0"/>
              </a:spcAft>
              <a:buClr>
                <a:schemeClr val="dk1"/>
              </a:buClr>
              <a:buSzPts val="1800"/>
              <a:buFont typeface="Arial"/>
              <a:buAutoNum type="arabicParenBoth"/>
            </a:pPr>
            <a:r>
              <a:rPr lang="en-US" sz="1800">
                <a:solidFill>
                  <a:schemeClr val="dk1"/>
                </a:solidFill>
                <a:latin typeface="Arial"/>
                <a:ea typeface="Arial"/>
                <a:cs typeface="Arial"/>
                <a:sym typeface="Arial"/>
              </a:rPr>
              <a:t>It experiences a torque when we place it in an external magnetic field. </a:t>
            </a:r>
            <a:endParaRPr/>
          </a:p>
          <a:p>
            <a:pPr indent="-342900" lvl="0" marL="342900" marR="0" rtl="0" algn="l">
              <a:spcBef>
                <a:spcPts val="0"/>
              </a:spcBef>
              <a:spcAft>
                <a:spcPts val="0"/>
              </a:spcAft>
              <a:buClr>
                <a:schemeClr val="dk1"/>
              </a:buClr>
              <a:buSzPts val="1800"/>
              <a:buFont typeface="Arial"/>
              <a:buAutoNum type="arabicParenBoth"/>
            </a:pPr>
            <a:r>
              <a:rPr lang="en-US" sz="1800">
                <a:solidFill>
                  <a:schemeClr val="dk1"/>
                </a:solidFill>
                <a:latin typeface="Arial"/>
                <a:ea typeface="Arial"/>
                <a:cs typeface="Arial"/>
                <a:sym typeface="Arial"/>
              </a:rPr>
              <a:t>It generates its own intrinsic magnetic field, given, for distant points along its axis, by the above equation. Figure shows the magnetic field of a current loop; one side of the loop acts as a north pole (in the direction of </a:t>
            </a:r>
            <a:r>
              <a:rPr i="1" lang="en-US" sz="1800">
                <a:solidFill>
                  <a:schemeClr val="dk1"/>
                </a:solidFill>
                <a:latin typeface="Arial"/>
                <a:ea typeface="Arial"/>
                <a:cs typeface="Arial"/>
                <a:sym typeface="Arial"/>
              </a:rPr>
              <a:t>μ</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38" name="Google Shape;238;p23"/>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a:t>
            </a:r>
            <a:r>
              <a:rPr lang="en-US" sz="2700">
                <a:solidFill>
                  <a:schemeClr val="lt1"/>
                </a:solidFill>
              </a:rPr>
              <a:t>  Summary</a:t>
            </a:r>
            <a:endParaRPr sz="2700">
              <a:solidFill>
                <a:schemeClr val="lt1"/>
              </a:solidFill>
            </a:endParaRPr>
          </a:p>
        </p:txBody>
      </p:sp>
      <p:sp>
        <p:nvSpPr>
          <p:cNvPr id="245" name="Google Shape;245;p24"/>
          <p:cNvSpPr/>
          <p:nvPr/>
        </p:nvSpPr>
        <p:spPr>
          <a:xfrm>
            <a:off x="456480" y="1341822"/>
            <a:ext cx="4023265" cy="34470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The Biot-Savart Law</a:t>
            </a:r>
            <a:endParaRPr b="1" i="1" sz="20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magnetic field set up by a current- carrying conductor can be found from the Biot–Savart law.</a:t>
            </a:r>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quantity </a:t>
            </a:r>
            <a:r>
              <a:rPr i="1" lang="en-US" sz="1800">
                <a:solidFill>
                  <a:schemeClr val="dk1"/>
                </a:solidFill>
                <a:latin typeface="Arial"/>
                <a:ea typeface="Arial"/>
                <a:cs typeface="Arial"/>
                <a:sym typeface="Arial"/>
              </a:rPr>
              <a:t>μ</a:t>
            </a:r>
            <a:r>
              <a:rPr baseline="-25000" i="1" lang="en-US" sz="1800">
                <a:solidFill>
                  <a:schemeClr val="dk1"/>
                </a:solidFill>
                <a:latin typeface="Arial"/>
                <a:ea typeface="Arial"/>
                <a:cs typeface="Arial"/>
                <a:sym typeface="Arial"/>
              </a:rPr>
              <a:t>0</a:t>
            </a:r>
            <a:r>
              <a:rPr lang="en-US" sz="1800">
                <a:solidFill>
                  <a:schemeClr val="dk1"/>
                </a:solidFill>
                <a:latin typeface="Arial"/>
                <a:ea typeface="Arial"/>
                <a:cs typeface="Arial"/>
                <a:sym typeface="Arial"/>
              </a:rPr>
              <a:t>, called the permeability constant, has the value</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46" name="Google Shape;246;p24"/>
          <p:cNvSpPr txBox="1"/>
          <p:nvPr/>
        </p:nvSpPr>
        <p:spPr>
          <a:xfrm>
            <a:off x="3316140" y="2683901"/>
            <a:ext cx="971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29-3</a:t>
            </a:r>
            <a:endParaRPr/>
          </a:p>
        </p:txBody>
      </p:sp>
      <p:sp>
        <p:nvSpPr>
          <p:cNvPr id="247" name="Google Shape;247;p24"/>
          <p:cNvSpPr/>
          <p:nvPr/>
        </p:nvSpPr>
        <p:spPr>
          <a:xfrm>
            <a:off x="4750964" y="1431971"/>
            <a:ext cx="4023265"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Magnetic Field of a Circular Arc</a:t>
            </a:r>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magnitude of the magnetic field at the center of a circular arc,</a:t>
            </a:r>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82880" lvl="0" marL="18288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4"/>
          <p:cNvSpPr txBox="1"/>
          <p:nvPr/>
        </p:nvSpPr>
        <p:spPr>
          <a:xfrm>
            <a:off x="7618832" y="2497463"/>
            <a:ext cx="971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29-9</a:t>
            </a:r>
            <a:endParaRPr b="1" sz="1600">
              <a:solidFill>
                <a:schemeClr val="dk1"/>
              </a:solidFill>
              <a:latin typeface="Arial"/>
              <a:ea typeface="Arial"/>
              <a:cs typeface="Arial"/>
              <a:sym typeface="Arial"/>
            </a:endParaRPr>
          </a:p>
        </p:txBody>
      </p:sp>
      <p:sp>
        <p:nvSpPr>
          <p:cNvPr id="249" name="Google Shape;249;p24"/>
          <p:cNvSpPr/>
          <p:nvPr/>
        </p:nvSpPr>
        <p:spPr>
          <a:xfrm>
            <a:off x="4767041" y="4969393"/>
            <a:ext cx="4023265"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Ampere’s Law</a:t>
            </a:r>
            <a:endParaRPr b="1" i="1" sz="20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Ampere’s law states that,</a:t>
            </a:r>
            <a:endParaRPr/>
          </a:p>
        </p:txBody>
      </p:sp>
      <p:sp>
        <p:nvSpPr>
          <p:cNvPr id="250" name="Google Shape;250;p24"/>
          <p:cNvSpPr txBox="1"/>
          <p:nvPr/>
        </p:nvSpPr>
        <p:spPr>
          <a:xfrm>
            <a:off x="7670324" y="5837477"/>
            <a:ext cx="10856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29-14</a:t>
            </a:r>
            <a:endParaRPr b="1" sz="1600">
              <a:solidFill>
                <a:schemeClr val="dk1"/>
              </a:solidFill>
              <a:latin typeface="Arial"/>
              <a:ea typeface="Arial"/>
              <a:cs typeface="Arial"/>
              <a:sym typeface="Arial"/>
            </a:endParaRPr>
          </a:p>
        </p:txBody>
      </p:sp>
      <p:sp>
        <p:nvSpPr>
          <p:cNvPr id="251" name="Google Shape;251;p24"/>
          <p:cNvSpPr txBox="1"/>
          <p:nvPr/>
        </p:nvSpPr>
        <p:spPr>
          <a:xfrm>
            <a:off x="7614000" y="4408936"/>
            <a:ext cx="10856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29-13</a:t>
            </a:r>
            <a:endParaRPr b="1" sz="1600">
              <a:solidFill>
                <a:schemeClr val="dk1"/>
              </a:solidFill>
              <a:latin typeface="Arial"/>
              <a:ea typeface="Arial"/>
              <a:cs typeface="Arial"/>
              <a:sym typeface="Arial"/>
            </a:endParaRPr>
          </a:p>
        </p:txBody>
      </p:sp>
      <p:pic>
        <p:nvPicPr>
          <p:cNvPr id="252" name="Google Shape;252;p24"/>
          <p:cNvPicPr preferRelativeResize="0"/>
          <p:nvPr/>
        </p:nvPicPr>
        <p:blipFill rotWithShape="1">
          <a:blip r:embed="rId3">
            <a:alphaModFix/>
          </a:blip>
          <a:srcRect b="0" l="0" r="0" t="0"/>
          <a:stretch/>
        </p:blipFill>
        <p:spPr>
          <a:xfrm>
            <a:off x="1260840" y="2544385"/>
            <a:ext cx="1701587" cy="507937"/>
          </a:xfrm>
          <a:prstGeom prst="rect">
            <a:avLst/>
          </a:prstGeom>
          <a:noFill/>
          <a:ln>
            <a:noFill/>
          </a:ln>
        </p:spPr>
      </p:pic>
      <p:pic>
        <p:nvPicPr>
          <p:cNvPr id="253" name="Google Shape;253;p24"/>
          <p:cNvPicPr preferRelativeResize="0"/>
          <p:nvPr/>
        </p:nvPicPr>
        <p:blipFill rotWithShape="1">
          <a:blip r:embed="rId4">
            <a:alphaModFix/>
          </a:blip>
          <a:srcRect b="0" l="0" r="0" t="0"/>
          <a:stretch/>
        </p:blipFill>
        <p:spPr>
          <a:xfrm>
            <a:off x="581716" y="3765948"/>
            <a:ext cx="3288889" cy="266667"/>
          </a:xfrm>
          <a:prstGeom prst="rect">
            <a:avLst/>
          </a:prstGeom>
          <a:noFill/>
          <a:ln>
            <a:noFill/>
          </a:ln>
        </p:spPr>
      </p:pic>
      <p:sp>
        <p:nvSpPr>
          <p:cNvPr id="254" name="Google Shape;254;p24"/>
          <p:cNvSpPr/>
          <p:nvPr/>
        </p:nvSpPr>
        <p:spPr>
          <a:xfrm>
            <a:off x="456480" y="4322528"/>
            <a:ext cx="4023265" cy="23698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Magnetic Field of a Long Straight Wire</a:t>
            </a:r>
            <a:endParaRPr b="1" i="1" sz="20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a long straight wire carrying a current </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the Biot–Savart law gives,</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255" name="Google Shape;255;p24"/>
          <p:cNvPicPr preferRelativeResize="0"/>
          <p:nvPr/>
        </p:nvPicPr>
        <p:blipFill rotWithShape="1">
          <a:blip r:embed="rId5">
            <a:alphaModFix/>
          </a:blip>
          <a:srcRect b="0" l="0" r="0" t="0"/>
          <a:stretch/>
        </p:blipFill>
        <p:spPr>
          <a:xfrm>
            <a:off x="1768840" y="5632935"/>
            <a:ext cx="1066667" cy="533333"/>
          </a:xfrm>
          <a:prstGeom prst="rect">
            <a:avLst/>
          </a:prstGeom>
          <a:noFill/>
          <a:ln>
            <a:noFill/>
          </a:ln>
        </p:spPr>
      </p:pic>
      <p:sp>
        <p:nvSpPr>
          <p:cNvPr id="256" name="Google Shape;256;p24"/>
          <p:cNvSpPr txBox="1"/>
          <p:nvPr/>
        </p:nvSpPr>
        <p:spPr>
          <a:xfrm>
            <a:off x="3316140" y="5721101"/>
            <a:ext cx="971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29-4</a:t>
            </a:r>
            <a:endParaRPr/>
          </a:p>
        </p:txBody>
      </p:sp>
      <p:pic>
        <p:nvPicPr>
          <p:cNvPr id="257" name="Google Shape;257;p24"/>
          <p:cNvPicPr preferRelativeResize="0"/>
          <p:nvPr/>
        </p:nvPicPr>
        <p:blipFill rotWithShape="1">
          <a:blip r:embed="rId6">
            <a:alphaModFix/>
          </a:blip>
          <a:srcRect b="0" l="0" r="0" t="0"/>
          <a:stretch/>
        </p:blipFill>
        <p:spPr>
          <a:xfrm>
            <a:off x="5777581" y="2405977"/>
            <a:ext cx="1092064" cy="584127"/>
          </a:xfrm>
          <a:prstGeom prst="rect">
            <a:avLst/>
          </a:prstGeom>
          <a:noFill/>
          <a:ln>
            <a:noFill/>
          </a:ln>
        </p:spPr>
      </p:pic>
      <p:sp>
        <p:nvSpPr>
          <p:cNvPr id="258" name="Google Shape;258;p24"/>
          <p:cNvSpPr/>
          <p:nvPr/>
        </p:nvSpPr>
        <p:spPr>
          <a:xfrm>
            <a:off x="4767041" y="3086756"/>
            <a:ext cx="4023265" cy="20928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Force Between Parallel Currents </a:t>
            </a:r>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magnitude of the force on a length L of either wire is</a:t>
            </a:r>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82880" lvl="0" marL="18288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59" name="Google Shape;259;p24"/>
          <p:cNvPicPr preferRelativeResize="0"/>
          <p:nvPr/>
        </p:nvPicPr>
        <p:blipFill rotWithShape="1">
          <a:blip r:embed="rId7">
            <a:alphaModFix/>
          </a:blip>
          <a:srcRect b="0" l="0" r="0" t="0"/>
          <a:stretch/>
        </p:blipFill>
        <p:spPr>
          <a:xfrm>
            <a:off x="5090412" y="4374331"/>
            <a:ext cx="2514286" cy="546032"/>
          </a:xfrm>
          <a:prstGeom prst="rect">
            <a:avLst/>
          </a:prstGeom>
          <a:noFill/>
          <a:ln>
            <a:noFill/>
          </a:ln>
        </p:spPr>
      </p:pic>
      <p:pic>
        <p:nvPicPr>
          <p:cNvPr id="260" name="Google Shape;260;p24"/>
          <p:cNvPicPr preferRelativeResize="0"/>
          <p:nvPr/>
        </p:nvPicPr>
        <p:blipFill rotWithShape="1">
          <a:blip r:embed="rId8">
            <a:alphaModFix/>
          </a:blip>
          <a:srcRect b="0" l="0" r="0" t="0"/>
          <a:stretch/>
        </p:blipFill>
        <p:spPr>
          <a:xfrm>
            <a:off x="5777581" y="5658971"/>
            <a:ext cx="1612699" cy="660318"/>
          </a:xfrm>
          <a:prstGeom prst="rect">
            <a:avLst/>
          </a:prstGeom>
          <a:noFill/>
          <a:ln>
            <a:noFill/>
          </a:ln>
        </p:spPr>
      </p:pic>
      <p:sp>
        <p:nvSpPr>
          <p:cNvPr id="261" name="Google Shape;261;p24"/>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a:t>
            </a:r>
            <a:r>
              <a:rPr lang="en-US" sz="2700">
                <a:solidFill>
                  <a:schemeClr val="lt1"/>
                </a:solidFill>
              </a:rPr>
              <a:t>  Summary</a:t>
            </a:r>
            <a:endParaRPr sz="2700">
              <a:solidFill>
                <a:schemeClr val="lt1"/>
              </a:solidFill>
            </a:endParaRPr>
          </a:p>
        </p:txBody>
      </p:sp>
      <p:sp>
        <p:nvSpPr>
          <p:cNvPr id="268" name="Google Shape;268;p25"/>
          <p:cNvSpPr/>
          <p:nvPr/>
        </p:nvSpPr>
        <p:spPr>
          <a:xfrm>
            <a:off x="456480" y="1341822"/>
            <a:ext cx="4023265" cy="43088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Fields of a Solenoid and a Toroid</a:t>
            </a:r>
            <a:endParaRPr b="1" i="1" sz="20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Inside a long solenoid carrying current </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at points not near its ends, the magnitude </a:t>
            </a:r>
            <a:r>
              <a:rPr i="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of the magnetic field is</a:t>
            </a:r>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At a point inside a toroid, the magnitude </a:t>
            </a:r>
            <a:r>
              <a:rPr i="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of the magnetic field is</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9" name="Google Shape;269;p25"/>
          <p:cNvSpPr txBox="1"/>
          <p:nvPr/>
        </p:nvSpPr>
        <p:spPr>
          <a:xfrm>
            <a:off x="3316140" y="3130087"/>
            <a:ext cx="10856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29-23</a:t>
            </a:r>
            <a:endParaRPr b="1" sz="1600">
              <a:solidFill>
                <a:schemeClr val="dk1"/>
              </a:solidFill>
              <a:latin typeface="Arial"/>
              <a:ea typeface="Arial"/>
              <a:cs typeface="Arial"/>
              <a:sym typeface="Arial"/>
            </a:endParaRPr>
          </a:p>
        </p:txBody>
      </p:sp>
      <p:sp>
        <p:nvSpPr>
          <p:cNvPr id="270" name="Google Shape;270;p25"/>
          <p:cNvSpPr/>
          <p:nvPr/>
        </p:nvSpPr>
        <p:spPr>
          <a:xfrm>
            <a:off x="4750964" y="1431971"/>
            <a:ext cx="4023265" cy="26161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Field of a Magnetic Dipole</a:t>
            </a:r>
            <a:endParaRPr/>
          </a:p>
          <a:p>
            <a:pPr indent="-182880" lvl="0" marL="18288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magnetic field produced by a current-carrying coil, which is a magnetic dipole, at a point P located a distance </a:t>
            </a:r>
            <a:r>
              <a:rPr i="1" lang="en-US" sz="1800">
                <a:solidFill>
                  <a:schemeClr val="dk1"/>
                </a:solidFill>
                <a:latin typeface="Arial"/>
                <a:ea typeface="Arial"/>
                <a:cs typeface="Arial"/>
                <a:sym typeface="Arial"/>
              </a:rPr>
              <a:t>z </a:t>
            </a:r>
            <a:r>
              <a:rPr lang="en-US" sz="1800">
                <a:solidFill>
                  <a:schemeClr val="dk1"/>
                </a:solidFill>
                <a:latin typeface="Arial"/>
                <a:ea typeface="Arial"/>
                <a:cs typeface="Arial"/>
                <a:sym typeface="Arial"/>
              </a:rPr>
              <a:t>along the coil’s perpendicular central axis is parallel to the axis and is given by</a:t>
            </a:r>
            <a:endParaRPr sz="1800">
              <a:solidFill>
                <a:schemeClr val="dk1"/>
              </a:solidFill>
              <a:latin typeface="Arial"/>
              <a:ea typeface="Arial"/>
              <a:cs typeface="Arial"/>
              <a:sym typeface="Arial"/>
            </a:endParaRPr>
          </a:p>
          <a:p>
            <a:pPr indent="-68579" lvl="0" marL="18288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82880" lvl="0" marL="18288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5"/>
          <p:cNvSpPr txBox="1"/>
          <p:nvPr/>
        </p:nvSpPr>
        <p:spPr>
          <a:xfrm>
            <a:off x="7618832" y="3672863"/>
            <a:ext cx="971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29-9</a:t>
            </a:r>
            <a:endParaRPr b="1" sz="1600">
              <a:solidFill>
                <a:schemeClr val="dk1"/>
              </a:solidFill>
              <a:latin typeface="Arial"/>
              <a:ea typeface="Arial"/>
              <a:cs typeface="Arial"/>
              <a:sym typeface="Arial"/>
            </a:endParaRPr>
          </a:p>
        </p:txBody>
      </p:sp>
      <p:pic>
        <p:nvPicPr>
          <p:cNvPr id="272" name="Google Shape;272;p25"/>
          <p:cNvPicPr preferRelativeResize="0"/>
          <p:nvPr/>
        </p:nvPicPr>
        <p:blipFill rotWithShape="1">
          <a:blip r:embed="rId3">
            <a:alphaModFix/>
          </a:blip>
          <a:srcRect b="0" l="0" r="0" t="0"/>
          <a:stretch/>
        </p:blipFill>
        <p:spPr>
          <a:xfrm>
            <a:off x="1863259" y="3106600"/>
            <a:ext cx="926984" cy="368254"/>
          </a:xfrm>
          <a:prstGeom prst="rect">
            <a:avLst/>
          </a:prstGeom>
          <a:noFill/>
          <a:ln>
            <a:noFill/>
          </a:ln>
        </p:spPr>
      </p:pic>
      <p:pic>
        <p:nvPicPr>
          <p:cNvPr id="273" name="Google Shape;273;p25"/>
          <p:cNvPicPr preferRelativeResize="0"/>
          <p:nvPr/>
        </p:nvPicPr>
        <p:blipFill rotWithShape="1">
          <a:blip r:embed="rId4">
            <a:alphaModFix/>
          </a:blip>
          <a:srcRect b="0" l="0" r="0" t="0"/>
          <a:stretch/>
        </p:blipFill>
        <p:spPr>
          <a:xfrm>
            <a:off x="1863259" y="4356170"/>
            <a:ext cx="1447619" cy="609524"/>
          </a:xfrm>
          <a:prstGeom prst="rect">
            <a:avLst/>
          </a:prstGeom>
          <a:noFill/>
          <a:ln>
            <a:noFill/>
          </a:ln>
        </p:spPr>
      </p:pic>
      <p:sp>
        <p:nvSpPr>
          <p:cNvPr id="274" name="Google Shape;274;p25"/>
          <p:cNvSpPr txBox="1"/>
          <p:nvPr/>
        </p:nvSpPr>
        <p:spPr>
          <a:xfrm>
            <a:off x="3316140" y="4430733"/>
            <a:ext cx="10856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Eq. 29-24</a:t>
            </a:r>
            <a:endParaRPr/>
          </a:p>
        </p:txBody>
      </p:sp>
      <p:pic>
        <p:nvPicPr>
          <p:cNvPr id="275" name="Google Shape;275;p25"/>
          <p:cNvPicPr preferRelativeResize="0"/>
          <p:nvPr/>
        </p:nvPicPr>
        <p:blipFill rotWithShape="1">
          <a:blip r:embed="rId5">
            <a:alphaModFix/>
          </a:blip>
          <a:srcRect b="0" l="0" r="0" t="0"/>
          <a:stretch/>
        </p:blipFill>
        <p:spPr>
          <a:xfrm>
            <a:off x="5811488" y="3648193"/>
            <a:ext cx="1384127" cy="495238"/>
          </a:xfrm>
          <a:prstGeom prst="rect">
            <a:avLst/>
          </a:prstGeom>
          <a:noFill/>
          <a:ln>
            <a:noFill/>
          </a:ln>
        </p:spPr>
      </p:pic>
      <p:sp>
        <p:nvSpPr>
          <p:cNvPr id="276" name="Google Shape;276;p25"/>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29-1</a:t>
            </a:r>
            <a:r>
              <a:rPr lang="en-US" sz="2700">
                <a:solidFill>
                  <a:schemeClr val="lt1"/>
                </a:solidFill>
              </a:rPr>
              <a:t>  Magnetic Field due to a Current</a:t>
            </a:r>
            <a:endParaRPr b="1" i="1" sz="2700">
              <a:solidFill>
                <a:schemeClr val="lt1"/>
              </a:solidFill>
            </a:endParaRPr>
          </a:p>
        </p:txBody>
      </p:sp>
      <p:sp>
        <p:nvSpPr>
          <p:cNvPr id="71" name="Google Shape;71;p10"/>
          <p:cNvSpPr txBox="1"/>
          <p:nvPr>
            <p:ph idx="1" type="body"/>
          </p:nvPr>
        </p:nvSpPr>
        <p:spPr>
          <a:xfrm>
            <a:off x="243080" y="1723444"/>
            <a:ext cx="4320453"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000"/>
              <a:t>29.01 </a:t>
            </a:r>
            <a:r>
              <a:rPr lang="en-US" sz="2000"/>
              <a:t>Sketch a current-length element in a wire and indicate the direction of the magnetic field that it sets up at a given point near the wire.</a:t>
            </a:r>
            <a:endParaRPr/>
          </a:p>
          <a:p>
            <a:pPr indent="-293764" lvl="0" marL="388806" rtl="0" algn="l">
              <a:lnSpc>
                <a:spcPct val="93000"/>
              </a:lnSpc>
              <a:spcBef>
                <a:spcPts val="1293"/>
              </a:spcBef>
              <a:spcAft>
                <a:spcPts val="0"/>
              </a:spcAft>
              <a:buNone/>
            </a:pPr>
            <a:r>
              <a:rPr b="1" lang="en-US" sz="2000"/>
              <a:t>29.02 </a:t>
            </a:r>
            <a:r>
              <a:rPr lang="en-US" sz="2000"/>
              <a:t>For a given point near a wire and a given current-element in the wire, determine the magnitude and direction of the magnetic field due to that element.</a:t>
            </a:r>
            <a:endParaRPr/>
          </a:p>
          <a:p>
            <a:pPr indent="-293764" lvl="0" marL="388806" rtl="0" algn="l">
              <a:lnSpc>
                <a:spcPct val="93000"/>
              </a:lnSpc>
              <a:spcBef>
                <a:spcPts val="1293"/>
              </a:spcBef>
              <a:spcAft>
                <a:spcPts val="0"/>
              </a:spcAft>
              <a:buNone/>
            </a:pPr>
            <a:r>
              <a:rPr b="1" lang="en-US" sz="2000"/>
              <a:t>29.03 </a:t>
            </a:r>
            <a:r>
              <a:rPr lang="en-US" sz="2000"/>
              <a:t>Identify the magnitude of the magnetic field set up by a current-length element at a point in line with the direction of that element.</a:t>
            </a:r>
            <a:endParaRPr/>
          </a:p>
        </p:txBody>
      </p:sp>
      <p:sp>
        <p:nvSpPr>
          <p:cNvPr id="72" name="Google Shape;72;p10"/>
          <p:cNvSpPr txBox="1"/>
          <p:nvPr>
            <p:ph idx="2" type="body"/>
          </p:nvPr>
        </p:nvSpPr>
        <p:spPr>
          <a:xfrm>
            <a:off x="4783667" y="1723444"/>
            <a:ext cx="4089400"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000"/>
              <a:t>29.04 </a:t>
            </a:r>
            <a:r>
              <a:rPr lang="en-US" sz="2000"/>
              <a:t>For a point to one side of a long straight wire carrying current, apply the relationship between the magnetic field magnitude, the current, and the distance to the point.</a:t>
            </a:r>
            <a:endParaRPr/>
          </a:p>
          <a:p>
            <a:pPr indent="-293764" lvl="0" marL="388806" rtl="0" algn="l">
              <a:lnSpc>
                <a:spcPct val="93000"/>
              </a:lnSpc>
              <a:spcBef>
                <a:spcPts val="1293"/>
              </a:spcBef>
              <a:spcAft>
                <a:spcPts val="0"/>
              </a:spcAft>
              <a:buNone/>
            </a:pPr>
            <a:r>
              <a:rPr b="1" lang="en-US" sz="2000"/>
              <a:t>29.05 </a:t>
            </a:r>
            <a:r>
              <a:rPr lang="en-US" sz="2000"/>
              <a:t>For a point to one side of a long straight wire carrying current, use a right-hand rule to determine the direction of the magnetic field vector.</a:t>
            </a:r>
            <a:endParaRPr/>
          </a:p>
          <a:p>
            <a:pPr indent="-293764" lvl="0" marL="388806" rtl="0" algn="l">
              <a:lnSpc>
                <a:spcPct val="93000"/>
              </a:lnSpc>
              <a:spcBef>
                <a:spcPts val="1293"/>
              </a:spcBef>
              <a:spcAft>
                <a:spcPts val="0"/>
              </a:spcAft>
              <a:buNone/>
            </a:pPr>
            <a:r>
              <a:rPr b="1" lang="en-US" sz="2000"/>
              <a:t>29.06 </a:t>
            </a:r>
            <a:r>
              <a:rPr lang="en-US" sz="2000"/>
              <a:t>Identify that around a long straight wire carrying current, the magnetic field lines form circles.</a:t>
            </a:r>
            <a:endParaRPr/>
          </a:p>
        </p:txBody>
      </p:sp>
      <p:sp>
        <p:nvSpPr>
          <p:cNvPr id="73" name="Google Shape;73;p10"/>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i="0" lang="en-US" sz="2900" u="none" cap="none" strike="noStrike">
                <a:solidFill>
                  <a:srgbClr val="34566E"/>
                </a:solidFill>
                <a:latin typeface="Arial"/>
                <a:ea typeface="Arial"/>
                <a:cs typeface="Arial"/>
                <a:sym typeface="Arial"/>
              </a:rPr>
              <a:t>Learning Objectives</a:t>
            </a:r>
            <a:endParaRPr/>
          </a:p>
        </p:txBody>
      </p:sp>
      <p:sp>
        <p:nvSpPr>
          <p:cNvPr id="74" name="Google Shape;74;p10"/>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1"/>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29-1</a:t>
            </a:r>
            <a:r>
              <a:rPr lang="en-US" sz="2700">
                <a:solidFill>
                  <a:schemeClr val="lt1"/>
                </a:solidFill>
              </a:rPr>
              <a:t>  Magnetic Field due to a Current</a:t>
            </a:r>
            <a:endParaRPr b="1" i="1" sz="2700">
              <a:solidFill>
                <a:schemeClr val="lt1"/>
              </a:solidFill>
            </a:endParaRPr>
          </a:p>
        </p:txBody>
      </p:sp>
      <p:sp>
        <p:nvSpPr>
          <p:cNvPr id="81" name="Google Shape;81;p11"/>
          <p:cNvSpPr txBox="1"/>
          <p:nvPr>
            <p:ph idx="1" type="body"/>
          </p:nvPr>
        </p:nvSpPr>
        <p:spPr>
          <a:xfrm>
            <a:off x="243080" y="1741513"/>
            <a:ext cx="4015653"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000"/>
              <a:t>29.07 </a:t>
            </a:r>
            <a:r>
              <a:rPr lang="en-US" sz="2000"/>
              <a:t>For a point to one side of the end of a semi-infinite wire carrying current, apply the relationship between the magnetic field magnitude, the current, and the distance to the point.</a:t>
            </a:r>
            <a:endParaRPr/>
          </a:p>
          <a:p>
            <a:pPr indent="-293764" lvl="0" marL="388806" rtl="0" algn="l">
              <a:lnSpc>
                <a:spcPct val="93000"/>
              </a:lnSpc>
              <a:spcBef>
                <a:spcPts val="1293"/>
              </a:spcBef>
              <a:spcAft>
                <a:spcPts val="0"/>
              </a:spcAft>
              <a:buNone/>
            </a:pPr>
            <a:r>
              <a:rPr b="1" lang="en-US" sz="2000"/>
              <a:t>29.08 </a:t>
            </a:r>
            <a:r>
              <a:rPr lang="en-US" sz="2000"/>
              <a:t>For the center of curvature of a circular arc of wire carrying current, apply the relationship between the magnetic field magnitude, the current, the radius of curvature, and the angle subtended by the arc (in radians).</a:t>
            </a:r>
            <a:endParaRPr/>
          </a:p>
        </p:txBody>
      </p:sp>
      <p:sp>
        <p:nvSpPr>
          <p:cNvPr id="82" name="Google Shape;82;p11"/>
          <p:cNvSpPr txBox="1"/>
          <p:nvPr>
            <p:ph idx="2" type="body"/>
          </p:nvPr>
        </p:nvSpPr>
        <p:spPr>
          <a:xfrm>
            <a:off x="4672800" y="1741513"/>
            <a:ext cx="4115600"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000"/>
              <a:t>29.09 </a:t>
            </a:r>
            <a:r>
              <a:rPr lang="en-US" sz="2000"/>
              <a:t>For a point to one side of a short straight wire carrying current, integrate the Biot–Savart law to find the magnetic field set up at the point by the current.</a:t>
            </a:r>
            <a:endParaRPr/>
          </a:p>
        </p:txBody>
      </p:sp>
      <p:sp>
        <p:nvSpPr>
          <p:cNvPr id="83" name="Google Shape;83;p11"/>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i="0" lang="en-US" sz="2900" u="none" cap="none" strike="noStrike">
                <a:solidFill>
                  <a:srgbClr val="34566E"/>
                </a:solidFill>
                <a:latin typeface="Arial"/>
                <a:ea typeface="Arial"/>
                <a:cs typeface="Arial"/>
                <a:sym typeface="Arial"/>
              </a:rPr>
              <a:t>Learning Objectives (Contd.)</a:t>
            </a:r>
            <a:endParaRPr b="1" i="0" sz="2900" u="none" cap="none" strike="noStrike">
              <a:solidFill>
                <a:srgbClr val="34566E"/>
              </a:solidFill>
              <a:latin typeface="Arial"/>
              <a:ea typeface="Arial"/>
              <a:cs typeface="Arial"/>
              <a:sym typeface="Arial"/>
            </a:endParaRPr>
          </a:p>
        </p:txBody>
      </p:sp>
      <p:sp>
        <p:nvSpPr>
          <p:cNvPr id="84" name="Google Shape;84;p11"/>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2"/>
          <p:cNvPicPr preferRelativeResize="0"/>
          <p:nvPr/>
        </p:nvPicPr>
        <p:blipFill rotWithShape="1">
          <a:blip r:embed="rId3">
            <a:alphaModFix/>
          </a:blip>
          <a:srcRect b="0" l="0" r="0" t="0"/>
          <a:stretch/>
        </p:blipFill>
        <p:spPr>
          <a:xfrm>
            <a:off x="1672776" y="1971056"/>
            <a:ext cx="2425397" cy="634921"/>
          </a:xfrm>
          <a:prstGeom prst="rect">
            <a:avLst/>
          </a:prstGeom>
          <a:noFill/>
          <a:ln>
            <a:noFill/>
          </a:ln>
        </p:spPr>
      </p:pic>
      <p:sp>
        <p:nvSpPr>
          <p:cNvPr id="91" name="Google Shape;91;p12"/>
          <p:cNvSpPr/>
          <p:nvPr/>
        </p:nvSpPr>
        <p:spPr>
          <a:xfrm>
            <a:off x="337942" y="1346240"/>
            <a:ext cx="5722477" cy="26622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magnitude of the field </a:t>
            </a:r>
            <a:r>
              <a:rPr b="0" i="1" lang="en-US" sz="1800" u="none" cap="none" strike="noStrike">
                <a:solidFill>
                  <a:schemeClr val="dk1"/>
                </a:solidFill>
                <a:latin typeface="Arial"/>
                <a:ea typeface="Arial"/>
                <a:cs typeface="Arial"/>
                <a:sym typeface="Arial"/>
              </a:rPr>
              <a:t>d</a:t>
            </a:r>
            <a:r>
              <a:rPr b="1" i="1" lang="en-US" sz="1800" u="none" cap="none" strike="noStrike">
                <a:solidFill>
                  <a:schemeClr val="dk1"/>
                </a:solidFill>
                <a:latin typeface="Arial"/>
                <a:ea typeface="Arial"/>
                <a:cs typeface="Arial"/>
                <a:sym typeface="Arial"/>
              </a:rPr>
              <a:t>B</a:t>
            </a:r>
            <a:r>
              <a:rPr b="0" i="1"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produced at point P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at distance </a:t>
            </a: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 by a current-length element </a:t>
            </a:r>
            <a:r>
              <a:rPr b="0" i="1" lang="en-US" sz="1800" u="none" cap="none" strike="noStrike">
                <a:solidFill>
                  <a:schemeClr val="dk1"/>
                </a:solidFill>
                <a:latin typeface="Arial"/>
                <a:ea typeface="Arial"/>
                <a:cs typeface="Arial"/>
                <a:sym typeface="Arial"/>
              </a:rPr>
              <a:t>d</a:t>
            </a:r>
            <a:r>
              <a:rPr b="1" i="1" lang="en-US" sz="1800" u="none" cap="none" strike="noStrike">
                <a:solidFill>
                  <a:schemeClr val="dk1"/>
                </a:solidFill>
                <a:latin typeface="Arial"/>
                <a:ea typeface="Arial"/>
                <a:cs typeface="Arial"/>
                <a:sym typeface="Arial"/>
              </a:rPr>
              <a:t>s</a:t>
            </a:r>
            <a:r>
              <a:rPr b="0" i="0" lang="en-US" sz="1800" u="none" cap="none" strike="noStrike">
                <a:solidFill>
                  <a:schemeClr val="dk1"/>
                </a:solidFill>
                <a:latin typeface="Arial"/>
                <a:ea typeface="Arial"/>
                <a:cs typeface="Arial"/>
                <a:sym typeface="Arial"/>
              </a:rPr>
              <a:t> turns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out to be</a:t>
            </a:r>
            <a:endParaRPr/>
          </a:p>
          <a:p>
            <a:pPr indent="0" lvl="0" marL="0" marR="0" rtl="0" algn="l">
              <a:spcBef>
                <a:spcPts val="60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where </a:t>
            </a:r>
            <a:r>
              <a:rPr i="1" lang="en-US" sz="1800">
                <a:solidFill>
                  <a:schemeClr val="dk1"/>
                </a:solidFill>
                <a:latin typeface="Arial"/>
                <a:ea typeface="Arial"/>
                <a:cs typeface="Arial"/>
                <a:sym typeface="Arial"/>
              </a:rPr>
              <a:t>θ </a:t>
            </a:r>
            <a:r>
              <a:rPr lang="en-US" sz="1800">
                <a:solidFill>
                  <a:schemeClr val="dk1"/>
                </a:solidFill>
                <a:latin typeface="Arial"/>
                <a:ea typeface="Arial"/>
                <a:cs typeface="Arial"/>
                <a:sym typeface="Arial"/>
              </a:rPr>
              <a:t>is the angle between the directions of </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and </a:t>
            </a:r>
            <a:r>
              <a:rPr b="1" i="1" lang="en-US" sz="1800">
                <a:solidFill>
                  <a:schemeClr val="dk1"/>
                </a:solidFill>
                <a:latin typeface="Arial"/>
                <a:ea typeface="Arial"/>
                <a:cs typeface="Arial"/>
                <a:sym typeface="Arial"/>
              </a:rPr>
              <a:t>ȓ</a:t>
            </a:r>
            <a:r>
              <a:rPr lang="en-US" sz="1800">
                <a:solidFill>
                  <a:schemeClr val="dk1"/>
                </a:solidFill>
                <a:latin typeface="Arial"/>
                <a:ea typeface="Arial"/>
                <a:cs typeface="Arial"/>
                <a:sym typeface="Arial"/>
              </a:rPr>
              <a:t>, a unit vector that points from </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s</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toward P. Symbol </a:t>
            </a:r>
            <a:r>
              <a:rPr i="1" lang="en-US" sz="1800">
                <a:solidFill>
                  <a:schemeClr val="dk1"/>
                </a:solidFill>
                <a:latin typeface="Arial"/>
                <a:ea typeface="Arial"/>
                <a:cs typeface="Arial"/>
                <a:sym typeface="Arial"/>
              </a:rPr>
              <a:t>μ</a:t>
            </a:r>
            <a:r>
              <a:rPr baseline="-25000" i="1" lang="en-US" sz="1800">
                <a:solidFill>
                  <a:schemeClr val="dk1"/>
                </a:solidFill>
                <a:latin typeface="Arial"/>
                <a:ea typeface="Arial"/>
                <a:cs typeface="Arial"/>
                <a:sym typeface="Arial"/>
              </a:rPr>
              <a:t>0</a:t>
            </a:r>
            <a:r>
              <a:rPr lang="en-US" sz="1800">
                <a:solidFill>
                  <a:schemeClr val="dk1"/>
                </a:solidFill>
                <a:latin typeface="Arial"/>
                <a:ea typeface="Arial"/>
                <a:cs typeface="Arial"/>
                <a:sym typeface="Arial"/>
              </a:rPr>
              <a:t> is a constant, called the permeability constant, whose value is defined to be exactly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2"/>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29-1</a:t>
            </a:r>
            <a:r>
              <a:rPr lang="en-US" sz="2700">
                <a:solidFill>
                  <a:schemeClr val="lt1"/>
                </a:solidFill>
              </a:rPr>
              <a:t>  Magnetic Field due to a Current</a:t>
            </a:r>
            <a:endParaRPr b="1" i="1" sz="2700">
              <a:solidFill>
                <a:schemeClr val="lt1"/>
              </a:solidFill>
            </a:endParaRPr>
          </a:p>
        </p:txBody>
      </p:sp>
      <p:pic>
        <p:nvPicPr>
          <p:cNvPr id="93" name="Google Shape;93;p12"/>
          <p:cNvPicPr preferRelativeResize="0"/>
          <p:nvPr/>
        </p:nvPicPr>
        <p:blipFill rotWithShape="1">
          <a:blip r:embed="rId4">
            <a:alphaModFix/>
          </a:blip>
          <a:srcRect b="0" l="0" r="0" t="0"/>
          <a:stretch/>
        </p:blipFill>
        <p:spPr>
          <a:xfrm>
            <a:off x="6032607" y="1462312"/>
            <a:ext cx="3009609" cy="2559353"/>
          </a:xfrm>
          <a:prstGeom prst="rect">
            <a:avLst/>
          </a:prstGeom>
          <a:noFill/>
          <a:ln>
            <a:noFill/>
          </a:ln>
        </p:spPr>
      </p:pic>
      <p:pic>
        <p:nvPicPr>
          <p:cNvPr id="94" name="Google Shape;94;p12"/>
          <p:cNvPicPr preferRelativeResize="0"/>
          <p:nvPr/>
        </p:nvPicPr>
        <p:blipFill rotWithShape="1">
          <a:blip r:embed="rId5">
            <a:alphaModFix/>
          </a:blip>
          <a:srcRect b="0" l="0" r="0" t="0"/>
          <a:stretch/>
        </p:blipFill>
        <p:spPr>
          <a:xfrm>
            <a:off x="1135044" y="3747270"/>
            <a:ext cx="4507937" cy="393651"/>
          </a:xfrm>
          <a:prstGeom prst="rect">
            <a:avLst/>
          </a:prstGeom>
          <a:noFill/>
          <a:ln>
            <a:noFill/>
          </a:ln>
        </p:spPr>
      </p:pic>
      <p:sp>
        <p:nvSpPr>
          <p:cNvPr id="95" name="Google Shape;95;p12"/>
          <p:cNvSpPr/>
          <p:nvPr/>
        </p:nvSpPr>
        <p:spPr>
          <a:xfrm>
            <a:off x="337942" y="4241404"/>
            <a:ext cx="8481551"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direction of </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shown as being into the page in the figure, is that of the cross product </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a:t>
            </a:r>
            <a:r>
              <a:rPr b="1" i="1" lang="en-US" sz="1800">
                <a:solidFill>
                  <a:schemeClr val="dk1"/>
                </a:solidFill>
                <a:latin typeface="Arial"/>
                <a:ea typeface="Arial"/>
                <a:cs typeface="Arial"/>
                <a:sym typeface="Arial"/>
              </a:rPr>
              <a:t>ȓ</a:t>
            </a:r>
            <a:r>
              <a:rPr lang="en-US" sz="1800">
                <a:solidFill>
                  <a:schemeClr val="dk1"/>
                </a:solidFill>
                <a:latin typeface="Arial"/>
                <a:ea typeface="Arial"/>
                <a:cs typeface="Arial"/>
                <a:sym typeface="Arial"/>
              </a:rPr>
              <a:t>. We can therefore write the above equation containing </a:t>
            </a:r>
            <a:r>
              <a:rPr i="1" lang="en-US" sz="1800">
                <a:solidFill>
                  <a:schemeClr val="dk1"/>
                </a:solidFill>
                <a:latin typeface="Arial"/>
                <a:ea typeface="Arial"/>
                <a:cs typeface="Arial"/>
                <a:sym typeface="Arial"/>
              </a:rPr>
              <a:t>d</a:t>
            </a:r>
            <a:r>
              <a:rPr b="1" i="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in vector form as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vector equation and its scalar form are known as the </a:t>
            </a:r>
            <a:r>
              <a:rPr b="1" lang="en-US" sz="1800">
                <a:solidFill>
                  <a:schemeClr val="dk1"/>
                </a:solidFill>
                <a:latin typeface="Arial"/>
                <a:ea typeface="Arial"/>
                <a:cs typeface="Arial"/>
                <a:sym typeface="Arial"/>
              </a:rPr>
              <a:t>law of Biot and Savart.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6" name="Google Shape;96;p12"/>
          <p:cNvPicPr preferRelativeResize="0"/>
          <p:nvPr/>
        </p:nvPicPr>
        <p:blipFill rotWithShape="1">
          <a:blip r:embed="rId6">
            <a:alphaModFix/>
          </a:blip>
          <a:srcRect b="0" l="0" r="0" t="0"/>
          <a:stretch/>
        </p:blipFill>
        <p:spPr>
          <a:xfrm>
            <a:off x="2263318" y="4941371"/>
            <a:ext cx="1930159" cy="647619"/>
          </a:xfrm>
          <a:prstGeom prst="rect">
            <a:avLst/>
          </a:prstGeom>
          <a:noFill/>
          <a:ln>
            <a:noFill/>
          </a:ln>
        </p:spPr>
      </p:pic>
      <p:sp>
        <p:nvSpPr>
          <p:cNvPr id="97" name="Google Shape;97;p12"/>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29-1</a:t>
            </a:r>
            <a:r>
              <a:rPr lang="en-US" sz="2700">
                <a:solidFill>
                  <a:schemeClr val="lt1"/>
                </a:solidFill>
              </a:rPr>
              <a:t>  Magnetic Field due to a Current</a:t>
            </a:r>
            <a:endParaRPr b="1" i="1" sz="2700">
              <a:solidFill>
                <a:schemeClr val="lt1"/>
              </a:solidFill>
            </a:endParaRPr>
          </a:p>
        </p:txBody>
      </p:sp>
      <p:pic>
        <p:nvPicPr>
          <p:cNvPr id="104" name="Google Shape;104;p13"/>
          <p:cNvPicPr preferRelativeResize="0"/>
          <p:nvPr/>
        </p:nvPicPr>
        <p:blipFill rotWithShape="1">
          <a:blip r:embed="rId3">
            <a:alphaModFix/>
          </a:blip>
          <a:srcRect b="0" l="0" r="0" t="0"/>
          <a:stretch/>
        </p:blipFill>
        <p:spPr>
          <a:xfrm>
            <a:off x="6678811" y="1327197"/>
            <a:ext cx="2317326" cy="2720340"/>
          </a:xfrm>
          <a:prstGeom prst="rect">
            <a:avLst/>
          </a:prstGeom>
          <a:noFill/>
          <a:ln>
            <a:noFill/>
          </a:ln>
        </p:spPr>
      </p:pic>
      <p:sp>
        <p:nvSpPr>
          <p:cNvPr id="105" name="Google Shape;105;p13"/>
          <p:cNvSpPr/>
          <p:nvPr/>
        </p:nvSpPr>
        <p:spPr>
          <a:xfrm>
            <a:off x="3810595" y="1521244"/>
            <a:ext cx="26492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Figure: The magnetic field lines produced by a current in along straight wire form concentric circles around the wire. Here the current is into the page, as indicated by the X.</a:t>
            </a:r>
            <a:endParaRPr sz="1600">
              <a:solidFill>
                <a:schemeClr val="dk1"/>
              </a:solidFill>
              <a:latin typeface="Arial"/>
              <a:ea typeface="Arial"/>
              <a:cs typeface="Arial"/>
              <a:sym typeface="Arial"/>
            </a:endParaRPr>
          </a:p>
        </p:txBody>
      </p:sp>
      <p:sp>
        <p:nvSpPr>
          <p:cNvPr id="106" name="Google Shape;106;p13"/>
          <p:cNvSpPr/>
          <p:nvPr/>
        </p:nvSpPr>
        <p:spPr>
          <a:xfrm>
            <a:off x="205967" y="1447324"/>
            <a:ext cx="360462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 a </a:t>
            </a:r>
            <a:r>
              <a:rPr b="1" lang="en-US" sz="1800">
                <a:solidFill>
                  <a:schemeClr val="dk1"/>
                </a:solidFill>
                <a:latin typeface="Arial"/>
                <a:ea typeface="Arial"/>
                <a:cs typeface="Arial"/>
                <a:sym typeface="Arial"/>
              </a:rPr>
              <a:t>long straight wire </a:t>
            </a:r>
            <a:r>
              <a:rPr lang="en-US" sz="1800">
                <a:solidFill>
                  <a:schemeClr val="dk1"/>
                </a:solidFill>
                <a:latin typeface="Arial"/>
                <a:ea typeface="Arial"/>
                <a:cs typeface="Arial"/>
                <a:sym typeface="Arial"/>
              </a:rPr>
              <a:t>carrying a current i, the Biot–Savart law gives, for the magnitude of the magnetic field at a perpendicular distance R from the wire,</a:t>
            </a:r>
            <a:endParaRPr/>
          </a:p>
        </p:txBody>
      </p:sp>
      <p:pic>
        <p:nvPicPr>
          <p:cNvPr id="107" name="Google Shape;107;p13"/>
          <p:cNvPicPr preferRelativeResize="0"/>
          <p:nvPr/>
        </p:nvPicPr>
        <p:blipFill rotWithShape="1">
          <a:blip r:embed="rId4">
            <a:alphaModFix/>
          </a:blip>
          <a:srcRect b="0" l="0" r="0" t="0"/>
          <a:stretch/>
        </p:blipFill>
        <p:spPr>
          <a:xfrm>
            <a:off x="737766" y="2972920"/>
            <a:ext cx="1536508" cy="685714"/>
          </a:xfrm>
          <a:prstGeom prst="rect">
            <a:avLst/>
          </a:prstGeom>
          <a:noFill/>
          <a:ln>
            <a:noFill/>
          </a:ln>
        </p:spPr>
      </p:pic>
      <p:sp>
        <p:nvSpPr>
          <p:cNvPr id="108" name="Google Shape;108;p13"/>
          <p:cNvSpPr/>
          <p:nvPr/>
        </p:nvSpPr>
        <p:spPr>
          <a:xfrm>
            <a:off x="205968" y="4805102"/>
            <a:ext cx="660438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magnitude of the </a:t>
            </a:r>
            <a:r>
              <a:rPr b="1" lang="en-US" sz="1800">
                <a:solidFill>
                  <a:schemeClr val="dk1"/>
                </a:solidFill>
                <a:latin typeface="Arial"/>
                <a:ea typeface="Arial"/>
                <a:cs typeface="Arial"/>
                <a:sym typeface="Arial"/>
              </a:rPr>
              <a:t>magnetic field at the center of a circular arc</a:t>
            </a:r>
            <a:r>
              <a:rPr lang="en-US" sz="1800">
                <a:solidFill>
                  <a:schemeClr val="dk1"/>
                </a:solidFill>
                <a:latin typeface="Arial"/>
                <a:ea typeface="Arial"/>
                <a:cs typeface="Arial"/>
                <a:sym typeface="Arial"/>
              </a:rPr>
              <a:t>, of radius </a:t>
            </a:r>
            <a:r>
              <a:rPr i="1" lang="en-US" sz="1800">
                <a:solidFill>
                  <a:schemeClr val="dk1"/>
                </a:solidFill>
                <a:latin typeface="Arial"/>
                <a:ea typeface="Arial"/>
                <a:cs typeface="Arial"/>
                <a:sym typeface="Arial"/>
              </a:rPr>
              <a:t>R </a:t>
            </a:r>
            <a:r>
              <a:rPr lang="en-US" sz="1800">
                <a:solidFill>
                  <a:schemeClr val="dk1"/>
                </a:solidFill>
                <a:latin typeface="Arial"/>
                <a:ea typeface="Arial"/>
                <a:cs typeface="Arial"/>
                <a:sym typeface="Arial"/>
              </a:rPr>
              <a:t>and central angle </a:t>
            </a:r>
            <a:r>
              <a:rPr i="1" lang="en-US" sz="1800">
                <a:solidFill>
                  <a:schemeClr val="dk1"/>
                </a:solidFill>
                <a:latin typeface="Merriweather Sans"/>
                <a:ea typeface="Merriweather Sans"/>
                <a:cs typeface="Merriweather Sans"/>
                <a:sym typeface="Merriweather Sans"/>
              </a:rPr>
              <a:t>ϕ </a:t>
            </a:r>
            <a:r>
              <a:rPr lang="en-US" sz="1800">
                <a:solidFill>
                  <a:schemeClr val="dk1"/>
                </a:solidFill>
                <a:latin typeface="Arial"/>
                <a:ea typeface="Arial"/>
                <a:cs typeface="Arial"/>
                <a:sym typeface="Arial"/>
              </a:rPr>
              <a:t>(in radians), carrying current </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is</a:t>
            </a:r>
            <a:endParaRPr sz="1800">
              <a:solidFill>
                <a:schemeClr val="dk1"/>
              </a:solidFill>
              <a:latin typeface="Arial"/>
              <a:ea typeface="Arial"/>
              <a:cs typeface="Arial"/>
              <a:sym typeface="Arial"/>
            </a:endParaRPr>
          </a:p>
        </p:txBody>
      </p:sp>
      <p:pic>
        <p:nvPicPr>
          <p:cNvPr id="109" name="Google Shape;109;p13"/>
          <p:cNvPicPr preferRelativeResize="0"/>
          <p:nvPr/>
        </p:nvPicPr>
        <p:blipFill rotWithShape="1">
          <a:blip r:embed="rId5">
            <a:alphaModFix/>
          </a:blip>
          <a:srcRect b="0" l="0" r="0" t="0"/>
          <a:stretch/>
        </p:blipFill>
        <p:spPr>
          <a:xfrm>
            <a:off x="2456546" y="5801398"/>
            <a:ext cx="1434921" cy="660318"/>
          </a:xfrm>
          <a:prstGeom prst="rect">
            <a:avLst/>
          </a:prstGeom>
          <a:noFill/>
          <a:ln>
            <a:noFill/>
          </a:ln>
        </p:spPr>
      </p:pic>
      <p:pic>
        <p:nvPicPr>
          <p:cNvPr id="110" name="Google Shape;110;p13"/>
          <p:cNvPicPr preferRelativeResize="0"/>
          <p:nvPr/>
        </p:nvPicPr>
        <p:blipFill rotWithShape="1">
          <a:blip r:embed="rId6">
            <a:alphaModFix/>
          </a:blip>
          <a:srcRect b="0" l="0" r="0" t="0"/>
          <a:stretch/>
        </p:blipFill>
        <p:spPr>
          <a:xfrm>
            <a:off x="6837349" y="4148665"/>
            <a:ext cx="2000250" cy="2667000"/>
          </a:xfrm>
          <a:prstGeom prst="rect">
            <a:avLst/>
          </a:prstGeom>
          <a:noFill/>
          <a:ln>
            <a:noFill/>
          </a:ln>
        </p:spPr>
      </p:pic>
      <p:pic>
        <p:nvPicPr>
          <p:cNvPr id="111" name="Google Shape;111;p13"/>
          <p:cNvPicPr preferRelativeResize="0"/>
          <p:nvPr/>
        </p:nvPicPr>
        <p:blipFill rotWithShape="1">
          <a:blip r:embed="rId7">
            <a:alphaModFix/>
          </a:blip>
          <a:srcRect b="0" l="0" r="0" t="0"/>
          <a:stretch/>
        </p:blipFill>
        <p:spPr>
          <a:xfrm>
            <a:off x="456481" y="3775710"/>
            <a:ext cx="5659120" cy="924560"/>
          </a:xfrm>
          <a:prstGeom prst="rect">
            <a:avLst/>
          </a:prstGeom>
          <a:noFill/>
          <a:ln>
            <a:noFill/>
          </a:ln>
        </p:spPr>
      </p:pic>
      <p:sp>
        <p:nvSpPr>
          <p:cNvPr id="112" name="Google Shape;112;p13"/>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29-2</a:t>
            </a:r>
            <a:r>
              <a:rPr lang="en-US" sz="2700">
                <a:solidFill>
                  <a:schemeClr val="lt1"/>
                </a:solidFill>
              </a:rPr>
              <a:t>  Force Between Two Parallel Currents</a:t>
            </a:r>
            <a:br>
              <a:rPr lang="en-US" sz="2700">
                <a:solidFill>
                  <a:schemeClr val="lt1"/>
                </a:solidFill>
              </a:rPr>
            </a:br>
            <a:endParaRPr b="1" i="1" sz="2700">
              <a:solidFill>
                <a:schemeClr val="lt1"/>
              </a:solidFill>
            </a:endParaRPr>
          </a:p>
        </p:txBody>
      </p:sp>
      <p:sp>
        <p:nvSpPr>
          <p:cNvPr id="119" name="Google Shape;119;p14"/>
          <p:cNvSpPr txBox="1"/>
          <p:nvPr>
            <p:ph idx="1" type="body"/>
          </p:nvPr>
        </p:nvSpPr>
        <p:spPr>
          <a:xfrm>
            <a:off x="243080" y="1757312"/>
            <a:ext cx="4210387"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29.10 </a:t>
            </a:r>
            <a:r>
              <a:rPr lang="en-US" sz="2200"/>
              <a:t>Given two parallel or anti-parallel currents, find the magnetic field of the first current at the location of the second current and then find the resulting force acting on that second current.</a:t>
            </a:r>
            <a:endParaRPr/>
          </a:p>
        </p:txBody>
      </p:sp>
      <p:sp>
        <p:nvSpPr>
          <p:cNvPr id="120" name="Google Shape;120;p14"/>
          <p:cNvSpPr txBox="1"/>
          <p:nvPr>
            <p:ph idx="2" type="body"/>
          </p:nvPr>
        </p:nvSpPr>
        <p:spPr>
          <a:xfrm>
            <a:off x="4672800" y="1757312"/>
            <a:ext cx="4124067"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29.11 </a:t>
            </a:r>
            <a:r>
              <a:rPr lang="en-US" sz="2200"/>
              <a:t>Identify that parallel currents attract each other, and anti-parallel currents repel each other.</a:t>
            </a:r>
            <a:endParaRPr/>
          </a:p>
          <a:p>
            <a:pPr indent="-293764" lvl="0" marL="388806" rtl="0" algn="l">
              <a:lnSpc>
                <a:spcPct val="93000"/>
              </a:lnSpc>
              <a:spcBef>
                <a:spcPts val="1293"/>
              </a:spcBef>
              <a:spcAft>
                <a:spcPts val="0"/>
              </a:spcAft>
              <a:buNone/>
            </a:pPr>
            <a:r>
              <a:rPr b="1" lang="en-US" sz="2200"/>
              <a:t>29.12</a:t>
            </a:r>
            <a:r>
              <a:rPr lang="en-US" sz="2200"/>
              <a:t> Describe how a rail gun works.</a:t>
            </a:r>
            <a:endParaRPr/>
          </a:p>
        </p:txBody>
      </p:sp>
      <p:sp>
        <p:nvSpPr>
          <p:cNvPr id="121" name="Google Shape;121;p14"/>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lang="en-US" sz="2900">
                <a:solidFill>
                  <a:srgbClr val="34566E"/>
                </a:solidFill>
                <a:latin typeface="Arial"/>
                <a:ea typeface="Arial"/>
                <a:cs typeface="Arial"/>
                <a:sym typeface="Arial"/>
              </a:rPr>
              <a:t>Learning Objectives</a:t>
            </a:r>
            <a:endParaRPr/>
          </a:p>
        </p:txBody>
      </p:sp>
      <p:sp>
        <p:nvSpPr>
          <p:cNvPr id="122" name="Google Shape;122;p14"/>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29-2</a:t>
            </a:r>
            <a:r>
              <a:rPr lang="en-US" sz="2700">
                <a:solidFill>
                  <a:schemeClr val="lt1"/>
                </a:solidFill>
              </a:rPr>
              <a:t>  Force Between Two Parallel Currents</a:t>
            </a:r>
            <a:br>
              <a:rPr lang="en-US" sz="2700">
                <a:solidFill>
                  <a:schemeClr val="lt1"/>
                </a:solidFill>
              </a:rPr>
            </a:br>
            <a:endParaRPr b="1" i="1" sz="2700">
              <a:solidFill>
                <a:schemeClr val="lt1"/>
              </a:solidFill>
            </a:endParaRPr>
          </a:p>
        </p:txBody>
      </p:sp>
      <p:pic>
        <p:nvPicPr>
          <p:cNvPr id="129" name="Google Shape;129;p15"/>
          <p:cNvPicPr preferRelativeResize="0"/>
          <p:nvPr/>
        </p:nvPicPr>
        <p:blipFill rotWithShape="1">
          <a:blip r:embed="rId3">
            <a:alphaModFix/>
          </a:blip>
          <a:srcRect b="0" l="0" r="0" t="0"/>
          <a:stretch/>
        </p:blipFill>
        <p:spPr>
          <a:xfrm>
            <a:off x="6191364" y="1400097"/>
            <a:ext cx="2666323" cy="1944236"/>
          </a:xfrm>
          <a:prstGeom prst="rect">
            <a:avLst/>
          </a:prstGeom>
          <a:noFill/>
          <a:ln>
            <a:noFill/>
          </a:ln>
        </p:spPr>
      </p:pic>
      <p:sp>
        <p:nvSpPr>
          <p:cNvPr id="130" name="Google Shape;130;p15"/>
          <p:cNvSpPr/>
          <p:nvPr/>
        </p:nvSpPr>
        <p:spPr>
          <a:xfrm>
            <a:off x="466637" y="1400097"/>
            <a:ext cx="5688856" cy="4801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Parallel wires carrying currents in the same direction attract each other, whereas parallel wires carrying currents in opposite directions repel each other. The magnitude of the force on a length L of either wire is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where </a:t>
            </a:r>
            <a:r>
              <a:rPr i="1" lang="en-US" sz="1800">
                <a:solidFill>
                  <a:schemeClr val="dk1"/>
                </a:solidFill>
                <a:latin typeface="Arial"/>
                <a:ea typeface="Arial"/>
                <a:cs typeface="Arial"/>
                <a:sym typeface="Arial"/>
              </a:rPr>
              <a:t>d </a:t>
            </a:r>
            <a:r>
              <a:rPr lang="en-US" sz="1800">
                <a:solidFill>
                  <a:schemeClr val="dk1"/>
                </a:solidFill>
                <a:latin typeface="Arial"/>
                <a:ea typeface="Arial"/>
                <a:cs typeface="Arial"/>
                <a:sym typeface="Arial"/>
              </a:rPr>
              <a:t>is the wire separation, and </a:t>
            </a:r>
            <a:r>
              <a:rPr i="1" lang="en-US" sz="1800">
                <a:solidFill>
                  <a:schemeClr val="dk1"/>
                </a:solidFill>
                <a:latin typeface="Arial"/>
                <a:ea typeface="Arial"/>
                <a:cs typeface="Arial"/>
                <a:sym typeface="Arial"/>
              </a:rPr>
              <a:t>i</a:t>
            </a:r>
            <a:r>
              <a:rPr baseline="-25000" i="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and </a:t>
            </a:r>
            <a:r>
              <a:rPr i="1" lang="en-US" sz="1800">
                <a:solidFill>
                  <a:schemeClr val="dk1"/>
                </a:solidFill>
                <a:latin typeface="Arial"/>
                <a:ea typeface="Arial"/>
                <a:cs typeface="Arial"/>
                <a:sym typeface="Arial"/>
              </a:rPr>
              <a:t>i</a:t>
            </a:r>
            <a:r>
              <a:rPr baseline="-25000" i="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are the currents in the wires.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general procedure for finding the force on a current-carrying wire is this: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Similarly, if the two currents were anti-parallel, we could show that the two wires repel each other. </a:t>
            </a:r>
            <a:endParaRPr/>
          </a:p>
        </p:txBody>
      </p:sp>
      <p:pic>
        <p:nvPicPr>
          <p:cNvPr id="131" name="Google Shape;131;p15"/>
          <p:cNvPicPr preferRelativeResize="0"/>
          <p:nvPr/>
        </p:nvPicPr>
        <p:blipFill rotWithShape="1">
          <a:blip r:embed="rId4">
            <a:alphaModFix/>
          </a:blip>
          <a:srcRect b="0" l="0" r="0" t="0"/>
          <a:stretch/>
        </p:blipFill>
        <p:spPr>
          <a:xfrm>
            <a:off x="1727584" y="2578169"/>
            <a:ext cx="2907937" cy="457143"/>
          </a:xfrm>
          <a:prstGeom prst="rect">
            <a:avLst/>
          </a:prstGeom>
          <a:noFill/>
          <a:ln>
            <a:noFill/>
          </a:ln>
        </p:spPr>
      </p:pic>
      <p:sp>
        <p:nvSpPr>
          <p:cNvPr id="132" name="Google Shape;132;p15"/>
          <p:cNvSpPr/>
          <p:nvPr/>
        </p:nvSpPr>
        <p:spPr>
          <a:xfrm>
            <a:off x="6155493" y="3416442"/>
            <a:ext cx="2845968"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Two parallel wires carrying cur-rents in the same direction attract each other. </a:t>
            </a:r>
            <a:endParaRPr sz="1500">
              <a:solidFill>
                <a:schemeClr val="dk1"/>
              </a:solidFill>
              <a:latin typeface="Arial"/>
              <a:ea typeface="Arial"/>
              <a:cs typeface="Arial"/>
              <a:sym typeface="Arial"/>
            </a:endParaRPr>
          </a:p>
        </p:txBody>
      </p:sp>
      <p:pic>
        <p:nvPicPr>
          <p:cNvPr id="133" name="Google Shape;133;p15"/>
          <p:cNvPicPr preferRelativeResize="0"/>
          <p:nvPr/>
        </p:nvPicPr>
        <p:blipFill rotWithShape="1">
          <a:blip r:embed="rId5">
            <a:alphaModFix/>
          </a:blip>
          <a:srcRect b="0" l="0" r="0" t="0"/>
          <a:stretch/>
        </p:blipFill>
        <p:spPr>
          <a:xfrm>
            <a:off x="380817" y="4539418"/>
            <a:ext cx="5699760" cy="863600"/>
          </a:xfrm>
          <a:prstGeom prst="rect">
            <a:avLst/>
          </a:prstGeom>
          <a:noFill/>
          <a:ln>
            <a:noFill/>
          </a:ln>
        </p:spPr>
      </p:pic>
      <p:pic>
        <p:nvPicPr>
          <p:cNvPr id="134" name="Google Shape;134;p15"/>
          <p:cNvPicPr preferRelativeResize="0"/>
          <p:nvPr/>
        </p:nvPicPr>
        <p:blipFill rotWithShape="1">
          <a:blip r:embed="rId6">
            <a:alphaModFix/>
          </a:blip>
          <a:srcRect b="0" l="0" r="0" t="0"/>
          <a:stretch/>
        </p:blipFill>
        <p:spPr>
          <a:xfrm>
            <a:off x="6644995" y="4220921"/>
            <a:ext cx="1906338" cy="1527945"/>
          </a:xfrm>
          <a:prstGeom prst="rect">
            <a:avLst/>
          </a:prstGeom>
          <a:noFill/>
          <a:ln>
            <a:noFill/>
          </a:ln>
        </p:spPr>
      </p:pic>
      <p:sp>
        <p:nvSpPr>
          <p:cNvPr id="135" name="Google Shape;135;p15"/>
          <p:cNvSpPr/>
          <p:nvPr/>
        </p:nvSpPr>
        <p:spPr>
          <a:xfrm>
            <a:off x="6315195" y="5721511"/>
            <a:ext cx="2828805"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A rail gun, as a current </a:t>
            </a:r>
            <a:r>
              <a:rPr i="1" lang="en-US" sz="1500">
                <a:solidFill>
                  <a:schemeClr val="dk1"/>
                </a:solidFill>
                <a:latin typeface="Arial"/>
                <a:ea typeface="Arial"/>
                <a:cs typeface="Arial"/>
                <a:sym typeface="Arial"/>
              </a:rPr>
              <a:t>i</a:t>
            </a:r>
            <a:r>
              <a:rPr lang="en-US" sz="1500">
                <a:solidFill>
                  <a:schemeClr val="dk1"/>
                </a:solidFill>
                <a:latin typeface="Arial"/>
                <a:ea typeface="Arial"/>
                <a:cs typeface="Arial"/>
                <a:sym typeface="Arial"/>
              </a:rPr>
              <a:t> is set up in it. The current rapidly causes the conducting fuse to vaporize.</a:t>
            </a:r>
            <a:endParaRPr/>
          </a:p>
        </p:txBody>
      </p:sp>
      <p:sp>
        <p:nvSpPr>
          <p:cNvPr id="136" name="Google Shape;136;p15"/>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29-3</a:t>
            </a:r>
            <a:r>
              <a:rPr lang="en-US" sz="2700">
                <a:solidFill>
                  <a:schemeClr val="lt1"/>
                </a:solidFill>
              </a:rPr>
              <a:t>  Ampere’s Law</a:t>
            </a:r>
            <a:br>
              <a:rPr lang="en-US" sz="2700">
                <a:solidFill>
                  <a:schemeClr val="lt1"/>
                </a:solidFill>
              </a:rPr>
            </a:br>
            <a:endParaRPr b="1" i="1" sz="2700">
              <a:solidFill>
                <a:schemeClr val="lt1"/>
              </a:solidFill>
            </a:endParaRPr>
          </a:p>
        </p:txBody>
      </p:sp>
      <p:sp>
        <p:nvSpPr>
          <p:cNvPr id="143" name="Google Shape;143;p16"/>
          <p:cNvSpPr txBox="1"/>
          <p:nvPr>
            <p:ph idx="1" type="body"/>
          </p:nvPr>
        </p:nvSpPr>
        <p:spPr>
          <a:xfrm>
            <a:off x="243080" y="1749980"/>
            <a:ext cx="4430520" cy="494979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29.13 </a:t>
            </a:r>
            <a:r>
              <a:rPr lang="en-US" sz="2200"/>
              <a:t>Apply Ampere’s law to a loop that encircles current. </a:t>
            </a:r>
            <a:endParaRPr/>
          </a:p>
          <a:p>
            <a:pPr indent="-293764" lvl="0" marL="388806" rtl="0" algn="l">
              <a:lnSpc>
                <a:spcPct val="93000"/>
              </a:lnSpc>
              <a:spcBef>
                <a:spcPts val="1293"/>
              </a:spcBef>
              <a:spcAft>
                <a:spcPts val="0"/>
              </a:spcAft>
              <a:buNone/>
            </a:pPr>
            <a:r>
              <a:rPr b="1" lang="en-US" sz="2200"/>
              <a:t>29.14 </a:t>
            </a:r>
            <a:r>
              <a:rPr lang="en-US" sz="2200"/>
              <a:t>With Ampere’s law, use a right-hand rule for determining the algebraic sign of an encircled current. </a:t>
            </a:r>
            <a:endParaRPr/>
          </a:p>
          <a:p>
            <a:pPr indent="-293764" lvl="0" marL="388806" rtl="0" algn="l">
              <a:lnSpc>
                <a:spcPct val="93000"/>
              </a:lnSpc>
              <a:spcBef>
                <a:spcPts val="1293"/>
              </a:spcBef>
              <a:spcAft>
                <a:spcPts val="0"/>
              </a:spcAft>
              <a:buNone/>
            </a:pPr>
            <a:r>
              <a:rPr b="1" lang="en-US" sz="2200"/>
              <a:t>29.15 </a:t>
            </a:r>
            <a:r>
              <a:rPr lang="en-US" sz="2200"/>
              <a:t>For more than one current within an Amperian loop, determine the net current to be used in Ampere’s law.</a:t>
            </a:r>
            <a:endParaRPr/>
          </a:p>
        </p:txBody>
      </p:sp>
      <p:sp>
        <p:nvSpPr>
          <p:cNvPr id="144" name="Google Shape;144;p16"/>
          <p:cNvSpPr txBox="1"/>
          <p:nvPr>
            <p:ph idx="2" type="body"/>
          </p:nvPr>
        </p:nvSpPr>
        <p:spPr>
          <a:xfrm>
            <a:off x="4672800" y="1749980"/>
            <a:ext cx="4276467" cy="4531959"/>
          </a:xfrm>
          <a:prstGeom prst="rect">
            <a:avLst/>
          </a:prstGeom>
          <a:noFill/>
          <a:ln>
            <a:noFill/>
          </a:ln>
        </p:spPr>
        <p:txBody>
          <a:bodyPr anchorCtr="0" anchor="t" bIns="0" lIns="0" spcFirstLastPara="1" rIns="0" wrap="square" tIns="19250">
            <a:noAutofit/>
          </a:bodyPr>
          <a:lstStyle/>
          <a:p>
            <a:pPr indent="-293764" lvl="0" marL="388806" rtl="0" algn="l">
              <a:lnSpc>
                <a:spcPct val="93000"/>
              </a:lnSpc>
              <a:spcBef>
                <a:spcPts val="0"/>
              </a:spcBef>
              <a:spcAft>
                <a:spcPts val="0"/>
              </a:spcAft>
              <a:buNone/>
            </a:pPr>
            <a:r>
              <a:rPr b="1" lang="en-US" sz="2200"/>
              <a:t>29.16 </a:t>
            </a:r>
            <a:r>
              <a:rPr lang="en-US" sz="2200"/>
              <a:t>Apply Ampere’s law to a long straight wire with current, to find the magnetic field magnitude inside and outside the wire, identifying that only the current encircled by the Amperian loop matters.</a:t>
            </a:r>
            <a:endParaRPr/>
          </a:p>
        </p:txBody>
      </p:sp>
      <p:sp>
        <p:nvSpPr>
          <p:cNvPr id="145" name="Google Shape;145;p16"/>
          <p:cNvSpPr txBox="1"/>
          <p:nvPr/>
        </p:nvSpPr>
        <p:spPr>
          <a:xfrm>
            <a:off x="243080" y="1194115"/>
            <a:ext cx="8294400" cy="479571"/>
          </a:xfrm>
          <a:prstGeom prst="rect">
            <a:avLst/>
          </a:prstGeom>
          <a:noFill/>
          <a:ln>
            <a:noFill/>
          </a:ln>
        </p:spPr>
        <p:txBody>
          <a:bodyPr anchorCtr="0" anchor="t" bIns="40800" lIns="81625" spcFirstLastPara="1" rIns="81625" wrap="square" tIns="60075">
            <a:noAutofit/>
          </a:bodyPr>
          <a:lstStyle/>
          <a:p>
            <a:pPr indent="0" lvl="0" marL="0" marR="0" rtl="0" algn="l">
              <a:spcBef>
                <a:spcPts val="0"/>
              </a:spcBef>
              <a:spcAft>
                <a:spcPts val="0"/>
              </a:spcAft>
              <a:buNone/>
            </a:pPr>
            <a:r>
              <a:rPr b="1" lang="en-US" sz="2900">
                <a:solidFill>
                  <a:srgbClr val="34566E"/>
                </a:solidFill>
                <a:latin typeface="Arial"/>
                <a:ea typeface="Arial"/>
                <a:cs typeface="Arial"/>
                <a:sym typeface="Arial"/>
              </a:rPr>
              <a:t>Learning Objectives</a:t>
            </a:r>
            <a:endParaRPr/>
          </a:p>
        </p:txBody>
      </p:sp>
      <p:sp>
        <p:nvSpPr>
          <p:cNvPr id="146" name="Google Shape;146;p16"/>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395249" y="1375156"/>
            <a:ext cx="5607438"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Ampere’s law states that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line integral in this equation is evaluated around a closed loop called an Amperian loop. The current </a:t>
            </a:r>
            <a:r>
              <a:rPr i="1" lang="en-US" sz="1800">
                <a:solidFill>
                  <a:schemeClr val="dk1"/>
                </a:solidFill>
                <a:latin typeface="Arial"/>
                <a:ea typeface="Arial"/>
                <a:cs typeface="Arial"/>
                <a:sym typeface="Arial"/>
              </a:rPr>
              <a:t>i </a:t>
            </a:r>
            <a:r>
              <a:rPr lang="en-US" sz="1800">
                <a:solidFill>
                  <a:schemeClr val="dk1"/>
                </a:solidFill>
                <a:latin typeface="Arial"/>
                <a:ea typeface="Arial"/>
                <a:cs typeface="Arial"/>
                <a:sym typeface="Arial"/>
              </a:rPr>
              <a:t>on the right side is the net current encircled by the loop.</a:t>
            </a:r>
            <a:endParaRPr/>
          </a:p>
        </p:txBody>
      </p:sp>
      <p:sp>
        <p:nvSpPr>
          <p:cNvPr id="153" name="Google Shape;153;p17"/>
          <p:cNvSpPr txBox="1"/>
          <p:nvPr>
            <p:ph type="title"/>
          </p:nvPr>
        </p:nvSpPr>
        <p:spPr>
          <a:xfrm>
            <a:off x="456481" y="273629"/>
            <a:ext cx="8228160" cy="888574"/>
          </a:xfrm>
          <a:prstGeom prst="rect">
            <a:avLst/>
          </a:prstGeom>
          <a:noFill/>
          <a:ln>
            <a:noFill/>
          </a:ln>
        </p:spPr>
        <p:txBody>
          <a:bodyPr anchorCtr="0" anchor="ctr" bIns="0" lIns="0" spcFirstLastPara="1" rIns="0" wrap="square" tIns="25450">
            <a:noAutofit/>
          </a:bodyPr>
          <a:lstStyle/>
          <a:p>
            <a:pPr indent="0" lvl="0" marL="0" rtl="0" algn="l">
              <a:lnSpc>
                <a:spcPct val="93000"/>
              </a:lnSpc>
              <a:spcBef>
                <a:spcPts val="0"/>
              </a:spcBef>
              <a:spcAft>
                <a:spcPts val="0"/>
              </a:spcAft>
              <a:buNone/>
            </a:pPr>
            <a:r>
              <a:rPr b="1" lang="en-US" sz="2700">
                <a:solidFill>
                  <a:schemeClr val="lt1"/>
                </a:solidFill>
              </a:rPr>
              <a:t>29-3</a:t>
            </a:r>
            <a:r>
              <a:rPr lang="en-US" sz="2700">
                <a:solidFill>
                  <a:schemeClr val="lt1"/>
                </a:solidFill>
              </a:rPr>
              <a:t>  Ampere’s Law</a:t>
            </a:r>
            <a:br>
              <a:rPr lang="en-US" sz="2700">
                <a:solidFill>
                  <a:schemeClr val="lt1"/>
                </a:solidFill>
              </a:rPr>
            </a:br>
            <a:endParaRPr b="1" i="1" sz="2700">
              <a:solidFill>
                <a:schemeClr val="lt1"/>
              </a:solidFill>
            </a:endParaRPr>
          </a:p>
        </p:txBody>
      </p:sp>
      <p:pic>
        <p:nvPicPr>
          <p:cNvPr id="154" name="Google Shape;154;p17"/>
          <p:cNvPicPr preferRelativeResize="0"/>
          <p:nvPr/>
        </p:nvPicPr>
        <p:blipFill rotWithShape="1">
          <a:blip r:embed="rId3">
            <a:alphaModFix/>
          </a:blip>
          <a:srcRect b="0" l="0" r="0" t="0"/>
          <a:stretch/>
        </p:blipFill>
        <p:spPr>
          <a:xfrm>
            <a:off x="6379936" y="1319432"/>
            <a:ext cx="2357664" cy="2058984"/>
          </a:xfrm>
          <a:prstGeom prst="rect">
            <a:avLst/>
          </a:prstGeom>
          <a:noFill/>
          <a:ln>
            <a:noFill/>
          </a:ln>
        </p:spPr>
      </p:pic>
      <p:sp>
        <p:nvSpPr>
          <p:cNvPr id="155" name="Google Shape;155;p17"/>
          <p:cNvSpPr/>
          <p:nvPr/>
        </p:nvSpPr>
        <p:spPr>
          <a:xfrm>
            <a:off x="6155031" y="3345416"/>
            <a:ext cx="2955101" cy="12464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Ampere’s law applied to an arbitrary Amperian loop that encircles two long straight wires but excludes a third wire. Note the directions of the currents.</a:t>
            </a:r>
            <a:endParaRPr/>
          </a:p>
        </p:txBody>
      </p:sp>
      <p:pic>
        <p:nvPicPr>
          <p:cNvPr id="156" name="Google Shape;156;p17"/>
          <p:cNvPicPr preferRelativeResize="0"/>
          <p:nvPr/>
        </p:nvPicPr>
        <p:blipFill rotWithShape="1">
          <a:blip r:embed="rId4">
            <a:alphaModFix/>
          </a:blip>
          <a:srcRect b="0" l="0" r="0" t="0"/>
          <a:stretch/>
        </p:blipFill>
        <p:spPr>
          <a:xfrm>
            <a:off x="1642037" y="1771921"/>
            <a:ext cx="1993651" cy="584127"/>
          </a:xfrm>
          <a:prstGeom prst="rect">
            <a:avLst/>
          </a:prstGeom>
          <a:noFill/>
          <a:ln>
            <a:noFill/>
          </a:ln>
        </p:spPr>
      </p:pic>
      <p:pic>
        <p:nvPicPr>
          <p:cNvPr id="157" name="Google Shape;157;p17"/>
          <p:cNvPicPr preferRelativeResize="0"/>
          <p:nvPr/>
        </p:nvPicPr>
        <p:blipFill rotWithShape="1">
          <a:blip r:embed="rId5">
            <a:alphaModFix/>
          </a:blip>
          <a:srcRect b="0" l="0" r="0" t="0"/>
          <a:stretch/>
        </p:blipFill>
        <p:spPr>
          <a:xfrm>
            <a:off x="292767" y="3594040"/>
            <a:ext cx="5709920" cy="1087120"/>
          </a:xfrm>
          <a:prstGeom prst="rect">
            <a:avLst/>
          </a:prstGeom>
          <a:noFill/>
          <a:ln>
            <a:noFill/>
          </a:ln>
        </p:spPr>
      </p:pic>
      <p:pic>
        <p:nvPicPr>
          <p:cNvPr id="158" name="Google Shape;158;p17"/>
          <p:cNvPicPr preferRelativeResize="0"/>
          <p:nvPr/>
        </p:nvPicPr>
        <p:blipFill rotWithShape="1">
          <a:blip r:embed="rId6">
            <a:alphaModFix/>
          </a:blip>
          <a:srcRect b="0" l="0" r="0" t="0"/>
          <a:stretch/>
        </p:blipFill>
        <p:spPr>
          <a:xfrm>
            <a:off x="6868615" y="4665133"/>
            <a:ext cx="2125162" cy="2080220"/>
          </a:xfrm>
          <a:prstGeom prst="rect">
            <a:avLst/>
          </a:prstGeom>
          <a:noFill/>
          <a:ln>
            <a:noFill/>
          </a:ln>
        </p:spPr>
      </p:pic>
      <p:sp>
        <p:nvSpPr>
          <p:cNvPr id="159" name="Google Shape;159;p17"/>
          <p:cNvSpPr/>
          <p:nvPr/>
        </p:nvSpPr>
        <p:spPr>
          <a:xfrm>
            <a:off x="4454966" y="5062521"/>
            <a:ext cx="235415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right-hand rule for Ampere’s law, to determine the signs for currents encircled by an Amperian loop. </a:t>
            </a:r>
            <a:endParaRPr/>
          </a:p>
        </p:txBody>
      </p:sp>
      <p:sp>
        <p:nvSpPr>
          <p:cNvPr id="160" name="Google Shape;160;p17"/>
          <p:cNvSpPr txBox="1"/>
          <p:nvPr/>
        </p:nvSpPr>
        <p:spPr>
          <a:xfrm>
            <a:off x="353497" y="4694127"/>
            <a:ext cx="38859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Magnetic Fields of a long straight wire with current:</a:t>
            </a:r>
            <a:endParaRPr b="1" sz="1800">
              <a:solidFill>
                <a:schemeClr val="dk1"/>
              </a:solidFill>
              <a:latin typeface="Arial"/>
              <a:ea typeface="Arial"/>
              <a:cs typeface="Arial"/>
              <a:sym typeface="Arial"/>
            </a:endParaRPr>
          </a:p>
        </p:txBody>
      </p:sp>
      <p:pic>
        <p:nvPicPr>
          <p:cNvPr id="161" name="Google Shape;161;p17"/>
          <p:cNvPicPr preferRelativeResize="0"/>
          <p:nvPr/>
        </p:nvPicPr>
        <p:blipFill rotWithShape="1">
          <a:blip r:embed="rId7">
            <a:alphaModFix/>
          </a:blip>
          <a:srcRect b="0" l="0" r="0" t="0"/>
          <a:stretch/>
        </p:blipFill>
        <p:spPr>
          <a:xfrm>
            <a:off x="840740" y="5332445"/>
            <a:ext cx="2869841" cy="571429"/>
          </a:xfrm>
          <a:prstGeom prst="rect">
            <a:avLst/>
          </a:prstGeom>
          <a:noFill/>
          <a:ln>
            <a:noFill/>
          </a:ln>
        </p:spPr>
      </p:pic>
      <p:pic>
        <p:nvPicPr>
          <p:cNvPr id="162" name="Google Shape;162;p17"/>
          <p:cNvPicPr preferRelativeResize="0"/>
          <p:nvPr/>
        </p:nvPicPr>
        <p:blipFill rotWithShape="1">
          <a:blip r:embed="rId8">
            <a:alphaModFix/>
          </a:blip>
          <a:srcRect b="0" l="0" r="0" t="0"/>
          <a:stretch/>
        </p:blipFill>
        <p:spPr>
          <a:xfrm>
            <a:off x="617608" y="5907498"/>
            <a:ext cx="3377778" cy="787302"/>
          </a:xfrm>
          <a:prstGeom prst="rect">
            <a:avLst/>
          </a:prstGeom>
          <a:noFill/>
          <a:ln>
            <a:noFill/>
          </a:ln>
        </p:spPr>
      </p:pic>
      <p:sp>
        <p:nvSpPr>
          <p:cNvPr id="163" name="Google Shape;163;p17"/>
          <p:cNvSpPr txBox="1"/>
          <p:nvPr>
            <p:ph idx="11" type="ftr"/>
          </p:nvPr>
        </p:nvSpPr>
        <p:spPr>
          <a:xfrm>
            <a:off x="1398740" y="6492240"/>
            <a:ext cx="6346520" cy="3657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7F7F7F"/>
              </a:buClr>
              <a:buSzPts val="1100"/>
              <a:buFont typeface="Arial"/>
              <a:buNone/>
            </a:pPr>
            <a:r>
              <a:rPr lang="en-US"/>
              <a:t>© 2014 John Wiley &amp; Sons, Inc.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apter_2_sample_v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