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1"/>
  </p:handoutMasterIdLst>
  <p:sldIdLst>
    <p:sldId id="312" r:id="rId3"/>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5" autoAdjust="0"/>
    <p:restoredTop sz="94660"/>
  </p:normalViewPr>
  <p:slideViewPr>
    <p:cSldViewPr snapToGrid="0">
      <p:cViewPr varScale="1">
        <p:scale>
          <a:sx n="82" d="100"/>
          <a:sy n="82" d="100"/>
        </p:scale>
        <p:origin x="14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6F2872-33D8-FC4F-9535-B743B4FF03C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8CDDF7-F619-3E40-8F0F-F08A60B74074}"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5151B-AB6F-C748-8C9E-54D2117759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25D9B-7AB3-674C-9657-9E2CC39621E7}"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02625D9B-7AB3-674C-9657-9E2CC39621E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dirty="0">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55" indent="0" algn="ctr">
              <a:buNone/>
              <a:defRPr/>
            </a:lvl2pPr>
            <a:lvl3pPr marL="829310" indent="0" algn="ctr">
              <a:buNone/>
              <a:defRPr/>
            </a:lvl3pPr>
            <a:lvl4pPr marL="1243965" indent="0" algn="ctr">
              <a:buNone/>
              <a:defRPr/>
            </a:lvl4pPr>
            <a:lvl5pPr marL="1658620" indent="0" algn="ctr">
              <a:buNone/>
              <a:defRPr/>
            </a:lvl5pPr>
            <a:lvl6pPr marL="2073910" indent="0" algn="ctr">
              <a:buNone/>
              <a:defRPr/>
            </a:lvl6pPr>
            <a:lvl7pPr marL="2488565" indent="0" algn="ctr">
              <a:buNone/>
              <a:defRPr/>
            </a:lvl7pPr>
            <a:lvl8pPr marL="2903220" indent="0" algn="ctr">
              <a:buNone/>
              <a:defRPr/>
            </a:lvl8pPr>
            <a:lvl9pPr marL="3317875" indent="0" algn="ctr">
              <a:buNone/>
              <a:defRPr/>
            </a:lvl9pPr>
          </a:lstStyle>
          <a:p>
            <a:r>
              <a:rPr lang="en-US"/>
              <a:t>Click to edit Master subtitle style</a:t>
            </a:r>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5" name="Picture 7"/>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6"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a:spLocks noGrp="1" noChangeArrowheads="1"/>
          </p:cNvSpPr>
          <p:nvPr>
            <p:ph type="ftr" idx="11"/>
          </p:nvPr>
        </p:nvSpPr>
        <p:spPr/>
        <p:txBody>
          <a:bodyPr/>
          <a:lstStyle>
            <a:lvl1pPr>
              <a:defRPr>
                <a:solidFill>
                  <a:schemeClr val="accent3">
                    <a:lumMod val="50000"/>
                  </a:schemeClr>
                </a:solidFill>
              </a:defRPr>
            </a:lvl1pPr>
          </a:lstStyle>
          <a:p>
            <a:r>
              <a:rPr lang="en-US"/>
              <a:t>© 2014 John Wiley &amp; Sons, Inc. All rights reserved.</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55" indent="0">
              <a:buNone/>
              <a:defRPr sz="1600"/>
            </a:lvl2pPr>
            <a:lvl3pPr marL="829310" indent="0">
              <a:buNone/>
              <a:defRPr sz="1500"/>
            </a:lvl3pPr>
            <a:lvl4pPr marL="1243965" indent="0">
              <a:buNone/>
              <a:defRPr sz="1300"/>
            </a:lvl4pPr>
            <a:lvl5pPr marL="1658620" indent="0">
              <a:buNone/>
              <a:defRPr sz="1300"/>
            </a:lvl5pPr>
            <a:lvl6pPr marL="2073910" indent="0">
              <a:buNone/>
              <a:defRPr sz="1300"/>
            </a:lvl6pPr>
            <a:lvl7pPr marL="2488565" indent="0">
              <a:buNone/>
              <a:defRPr sz="1300"/>
            </a:lvl7pPr>
            <a:lvl8pPr marL="2903220" indent="0">
              <a:buNone/>
              <a:defRPr sz="1300"/>
            </a:lvl8pPr>
            <a:lvl9pPr marL="3317875" indent="0">
              <a:buNone/>
              <a:defRPr sz="1300"/>
            </a:lvl9pPr>
          </a:lstStyle>
          <a:p>
            <a:pPr lvl="0"/>
            <a:r>
              <a:rPr lang="en-US"/>
              <a:t>Click to edit Master text styles</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AD4E5BCF-2281-E34E-AC8E-60479B40345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6" name="Picture 4"/>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7"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6480" y="1409909"/>
            <a:ext cx="404208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36800" y="140990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Rectangle 4"/>
          <p:cNvSpPr>
            <a:spLocks noGrp="1" noChangeArrowheads="1"/>
          </p:cNvSpPr>
          <p:nvPr>
            <p:ph type="ftr" idx="11"/>
          </p:nvPr>
        </p:nvSpPr>
        <p:spPr/>
        <p:txBody>
          <a:bodyPr/>
          <a:lstStyle>
            <a:lvl1pPr>
              <a:defRPr>
                <a:solidFill>
                  <a:schemeClr val="bg1">
                    <a:lumMod val="50000"/>
                  </a:schemeClr>
                </a:solidFill>
              </a:defRPr>
            </a:lvl1pPr>
          </a:lstStyle>
          <a:p>
            <a:r>
              <a:rPr lang="en-US" dirty="0"/>
              <a:t>© 2014 John Wiley &amp; Sons, Inc. All rights reserved.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AD4E5BCF-2281-E34E-AC8E-60479B40345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4"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5"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AD4E5BCF-2281-E34E-AC8E-60479B40345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3"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4"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AD4E5BCF-2281-E34E-AC8E-60479B40345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title"/>
          </p:nvPr>
        </p:nvSpPr>
        <p:spPr>
          <a:xfrm>
            <a:off x="456480" y="273629"/>
            <a:ext cx="8223840" cy="884253"/>
          </a:xfrm>
        </p:spPr>
        <p:txBody>
          <a:bodyPr/>
          <a:lstStyle/>
          <a:p>
            <a:r>
              <a:rPr lang="en-US"/>
              <a:t>Click to edit Master title style</a:t>
            </a:r>
            <a:endParaRPr lang="en-US"/>
          </a:p>
        </p:txBody>
      </p:sp>
      <p:sp>
        <p:nvSpPr>
          <p:cNvPr id="5" name="Rectangle 4"/>
          <p:cNvSpPr>
            <a:spLocks noGrp="1" noChangeArrowheads="1"/>
          </p:cNvSpPr>
          <p:nvPr>
            <p:ph type="ftr" idx="11"/>
          </p:nvPr>
        </p:nvSpPr>
        <p:spPr/>
        <p:txBody>
          <a:bodyPr/>
          <a:lstStyle>
            <a:lvl1pPr>
              <a:defRPr>
                <a:solidFill>
                  <a:schemeClr val="bg1"/>
                </a:solidFill>
              </a:defRPr>
            </a:lvl1pPr>
          </a:lstStyle>
          <a:p>
            <a:pPr>
              <a:defRPr/>
            </a:pPr>
            <a:r>
              <a:rPr lang="en-US"/>
              <a:t>© 2014 John Wiley &amp; Sons, Inc. All rights reserved.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6480" y="273629"/>
            <a:ext cx="8223840" cy="884253"/>
          </a:xfrm>
          <a:prstGeom prst="rect">
            <a:avLst/>
          </a:prstGeom>
          <a:noFill/>
          <a:ln w="9525">
            <a:noFill/>
            <a:round/>
          </a:ln>
        </p:spPr>
        <p:txBody>
          <a:bodyPr vert="horz" wrap="square" lIns="0" tIns="0" rIns="0" bIns="0" numCol="1" anchor="ctr" anchorCtr="0" compatLnSpc="1"/>
          <a:lstStyle/>
          <a:p>
            <a:pPr lvl="0"/>
            <a:r>
              <a:rPr lang="en-GB"/>
              <a:t>Click to edit the title text format</a:t>
            </a:r>
            <a:endParaRPr lang="en-GB"/>
          </a:p>
        </p:txBody>
      </p:sp>
      <p:sp>
        <p:nvSpPr>
          <p:cNvPr id="1027" name="Rectangle 2"/>
          <p:cNvSpPr>
            <a:spLocks noGrp="1" noChangeArrowheads="1"/>
          </p:cNvSpPr>
          <p:nvPr>
            <p:ph type="body" idx="1"/>
          </p:nvPr>
        </p:nvSpPr>
        <p:spPr bwMode="auto">
          <a:xfrm>
            <a:off x="456480" y="1409909"/>
            <a:ext cx="8223840" cy="4524955"/>
          </a:xfrm>
          <a:prstGeom prst="rect">
            <a:avLst/>
          </a:prstGeom>
          <a:noFill/>
          <a:ln w="9525">
            <a:noFill/>
            <a:round/>
          </a:ln>
        </p:spPr>
        <p:txBody>
          <a:bodyPr vert="horz" wrap="square" lIns="0" tIns="22532" rIns="0" bIns="0" numCol="1" anchor="t" anchorCtr="0" compatLnSpc="1"/>
          <a:lstStyle/>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a:p>
            <a:pPr lvl="4"/>
            <a:r>
              <a:rPr lang="en-GB" dirty="0"/>
              <a:t>Eighth Outline Level</a:t>
            </a:r>
            <a:endParaRPr lang="en-GB" dirty="0"/>
          </a:p>
          <a:p>
            <a:pPr lvl="4"/>
            <a:r>
              <a:rPr lang="en-GB" dirty="0"/>
              <a:t>Ninth Outline Level</a:t>
            </a:r>
            <a:endParaRPr lang="en-GB" dirty="0"/>
          </a:p>
        </p:txBody>
      </p:sp>
      <p:sp>
        <p:nvSpPr>
          <p:cNvPr id="1028" name="Rectangle 4"/>
          <p:cNvSpPr>
            <a:spLocks noGrp="1" noChangeArrowheads="1"/>
          </p:cNvSpPr>
          <p:nvPr>
            <p:ph type="ftr"/>
          </p:nvPr>
        </p:nvSpPr>
        <p:spPr bwMode="auto">
          <a:xfrm>
            <a:off x="1795680" y="6455664"/>
            <a:ext cx="5552640" cy="402336"/>
          </a:xfrm>
          <a:prstGeom prst="rect">
            <a:avLst/>
          </a:prstGeom>
          <a:noFill/>
          <a:ln w="9525">
            <a:noFill/>
            <a:round/>
          </a:ln>
          <a:effectLst/>
        </p:spPr>
        <p:txBody>
          <a:bodyPr vert="horz" wrap="square" lIns="0" tIns="0" rIns="0" bIns="0" numCol="1" anchor="ctr" anchorCtr="0" compatLnSpc="1"/>
          <a:lstStyle>
            <a:lvl1pPr algn="ctr">
              <a:buClrTx/>
              <a:buFontTx/>
              <a:buNone/>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defRPr sz="1100">
                <a:solidFill>
                  <a:srgbClr val="000000"/>
                </a:solidFill>
                <a:latin typeface="Arial" panose="020B0604020202020204" pitchFamily="34" charset="0"/>
                <a:ea typeface="+mn-ea"/>
                <a:cs typeface="+mn-cs"/>
              </a:defRPr>
            </a:lvl1pPr>
          </a:lstStyle>
          <a:p>
            <a:r>
              <a:rPr lang="en-US"/>
              <a:t>© 2014 John Wiley &amp; Sons, Inc. All rights reserved.</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dt="0"/>
  <p:txStyles>
    <p:titleStyle>
      <a:lvl1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mj-lt"/>
          <a:ea typeface="+mj-ea"/>
          <a:cs typeface="+mj-cs"/>
        </a:defRPr>
      </a:lvl1pPr>
      <a:lvl2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2pPr>
      <a:lvl3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3pPr>
      <a:lvl4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4pPr>
      <a:lvl5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5pPr>
      <a:lvl6pPr marL="228092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6pPr>
      <a:lvl7pPr marL="269557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7pPr>
      <a:lvl8pPr marL="311023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8pPr>
      <a:lvl9pPr marL="352488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9pPr>
    </p:titleStyle>
    <p:bodyStyle>
      <a:lvl1pPr marL="311150" indent="-311150" algn="l" defTabSz="414655" rtl="0" eaLnBrk="1" fontAlgn="base" hangingPunct="1">
        <a:lnSpc>
          <a:spcPct val="93000"/>
        </a:lnSpc>
        <a:spcBef>
          <a:spcPct val="0"/>
        </a:spcBef>
        <a:spcAft>
          <a:spcPts val="1295"/>
        </a:spcAft>
        <a:buClr>
          <a:srgbClr val="000000"/>
        </a:buClr>
        <a:buSzPct val="100000"/>
        <a:buFont typeface="Times New Roman" panose="02020603050405020304" pitchFamily="16" charset="0"/>
        <a:defRPr sz="2500">
          <a:solidFill>
            <a:srgbClr val="000000"/>
          </a:solidFill>
          <a:latin typeface="+mn-lt"/>
          <a:ea typeface="+mn-ea"/>
          <a:cs typeface="+mn-cs"/>
        </a:defRPr>
      </a:lvl1pPr>
      <a:lvl2pPr marL="673735" indent="-259080" algn="l" defTabSz="414655" rtl="0" eaLnBrk="1" fontAlgn="base" hangingPunct="1">
        <a:lnSpc>
          <a:spcPct val="93000"/>
        </a:lnSpc>
        <a:spcBef>
          <a:spcPct val="0"/>
        </a:spcBef>
        <a:spcAft>
          <a:spcPts val="1030"/>
        </a:spcAft>
        <a:buClr>
          <a:srgbClr val="000000"/>
        </a:buClr>
        <a:buSzPct val="100000"/>
        <a:buFont typeface="Times New Roman" panose="02020603050405020304" pitchFamily="16" charset="0"/>
        <a:defRPr sz="2200">
          <a:solidFill>
            <a:srgbClr val="000000"/>
          </a:solidFill>
          <a:latin typeface="+mn-lt"/>
          <a:ea typeface="+mn-ea"/>
          <a:cs typeface="+mn-cs"/>
        </a:defRPr>
      </a:lvl2pPr>
      <a:lvl3pPr marL="1036955" indent="-207645" algn="l" defTabSz="414655" rtl="0" eaLnBrk="1" fontAlgn="base" hangingPunct="1">
        <a:lnSpc>
          <a:spcPct val="93000"/>
        </a:lnSpc>
        <a:spcBef>
          <a:spcPct val="0"/>
        </a:spcBef>
        <a:spcAft>
          <a:spcPts val="770"/>
        </a:spcAft>
        <a:buClr>
          <a:srgbClr val="000000"/>
        </a:buClr>
        <a:buSzPct val="100000"/>
        <a:buFont typeface="Times New Roman" panose="02020603050405020304" pitchFamily="16" charset="0"/>
        <a:defRPr sz="2000">
          <a:solidFill>
            <a:srgbClr val="000000"/>
          </a:solidFill>
          <a:latin typeface="+mn-lt"/>
          <a:ea typeface="+mn-ea"/>
          <a:cs typeface="+mn-cs"/>
        </a:defRPr>
      </a:lvl3pPr>
      <a:lvl4pPr marL="1451610" indent="-207645" algn="l" defTabSz="414655" rtl="0" eaLnBrk="1" fontAlgn="base" hangingPunct="1">
        <a:lnSpc>
          <a:spcPct val="93000"/>
        </a:lnSpc>
        <a:spcBef>
          <a:spcPct val="0"/>
        </a:spcBef>
        <a:spcAft>
          <a:spcPts val="520"/>
        </a:spcAft>
        <a:buClr>
          <a:srgbClr val="000000"/>
        </a:buClr>
        <a:buSzPct val="100000"/>
        <a:buFont typeface="Times New Roman" panose="02020603050405020304" pitchFamily="16" charset="0"/>
        <a:defRPr sz="1800">
          <a:solidFill>
            <a:srgbClr val="000000"/>
          </a:solidFill>
          <a:latin typeface="+mn-lt"/>
          <a:ea typeface="+mn-ea"/>
          <a:cs typeface="+mn-cs"/>
        </a:defRPr>
      </a:lvl4pPr>
      <a:lvl5pPr marL="186626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5pPr>
      <a:lvl6pPr marL="228092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6pPr>
      <a:lvl7pPr marL="269557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7pPr>
      <a:lvl8pPr marL="311023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8pPr>
      <a:lvl9pPr marL="352488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9pPr>
    </p:bodyStyle>
    <p:otherStyle>
      <a:defPPr>
        <a:defRPr lang="en-US"/>
      </a:defPPr>
      <a:lvl1pPr marL="0" algn="l" defTabSz="829310" rtl="0" eaLnBrk="1" latinLnBrk="0" hangingPunct="1">
        <a:defRPr sz="1600" kern="1200">
          <a:solidFill>
            <a:schemeClr val="tx1"/>
          </a:solidFill>
          <a:latin typeface="+mn-lt"/>
          <a:ea typeface="+mn-ea"/>
          <a:cs typeface="+mn-cs"/>
        </a:defRPr>
      </a:lvl1pPr>
      <a:lvl2pPr marL="414655" algn="l" defTabSz="829310" rtl="0" eaLnBrk="1" latinLnBrk="0" hangingPunct="1">
        <a:defRPr sz="1600" kern="1200">
          <a:solidFill>
            <a:schemeClr val="tx1"/>
          </a:solidFill>
          <a:latin typeface="+mn-lt"/>
          <a:ea typeface="+mn-ea"/>
          <a:cs typeface="+mn-cs"/>
        </a:defRPr>
      </a:lvl2pPr>
      <a:lvl3pPr marL="829310" algn="l" defTabSz="829310" rtl="0" eaLnBrk="1" latinLnBrk="0" hangingPunct="1">
        <a:defRPr sz="1600" kern="1200">
          <a:solidFill>
            <a:schemeClr val="tx1"/>
          </a:solidFill>
          <a:latin typeface="+mn-lt"/>
          <a:ea typeface="+mn-ea"/>
          <a:cs typeface="+mn-cs"/>
        </a:defRPr>
      </a:lvl3pPr>
      <a:lvl4pPr marL="1243965" algn="l" defTabSz="829310" rtl="0" eaLnBrk="1" latinLnBrk="0" hangingPunct="1">
        <a:defRPr sz="1600" kern="1200">
          <a:solidFill>
            <a:schemeClr val="tx1"/>
          </a:solidFill>
          <a:latin typeface="+mn-lt"/>
          <a:ea typeface="+mn-ea"/>
          <a:cs typeface="+mn-cs"/>
        </a:defRPr>
      </a:lvl4pPr>
      <a:lvl5pPr marL="1658620" algn="l" defTabSz="829310" rtl="0" eaLnBrk="1" latinLnBrk="0" hangingPunct="1">
        <a:defRPr sz="1600" kern="1200">
          <a:solidFill>
            <a:schemeClr val="tx1"/>
          </a:solidFill>
          <a:latin typeface="+mn-lt"/>
          <a:ea typeface="+mn-ea"/>
          <a:cs typeface="+mn-cs"/>
        </a:defRPr>
      </a:lvl5pPr>
      <a:lvl6pPr marL="2073910" algn="l" defTabSz="829310" rtl="0" eaLnBrk="1" latinLnBrk="0" hangingPunct="1">
        <a:defRPr sz="1600" kern="1200">
          <a:solidFill>
            <a:schemeClr val="tx1"/>
          </a:solidFill>
          <a:latin typeface="+mn-lt"/>
          <a:ea typeface="+mn-ea"/>
          <a:cs typeface="+mn-cs"/>
        </a:defRPr>
      </a:lvl6pPr>
      <a:lvl7pPr marL="2488565" algn="l" defTabSz="829310" rtl="0" eaLnBrk="1" latinLnBrk="0" hangingPunct="1">
        <a:defRPr sz="1600" kern="1200">
          <a:solidFill>
            <a:schemeClr val="tx1"/>
          </a:solidFill>
          <a:latin typeface="+mn-lt"/>
          <a:ea typeface="+mn-ea"/>
          <a:cs typeface="+mn-cs"/>
        </a:defRPr>
      </a:lvl7pPr>
      <a:lvl8pPr marL="2903220" algn="l" defTabSz="829310" rtl="0" eaLnBrk="1" latinLnBrk="0" hangingPunct="1">
        <a:defRPr sz="1600" kern="1200">
          <a:solidFill>
            <a:schemeClr val="tx1"/>
          </a:solidFill>
          <a:latin typeface="+mn-lt"/>
          <a:ea typeface="+mn-ea"/>
          <a:cs typeface="+mn-cs"/>
        </a:defRPr>
      </a:lvl8pPr>
      <a:lvl9pPr marL="3317875" algn="l" defTabSz="8293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685800"/>
            <a:ext cx="7772400" cy="1219200"/>
          </a:xfrm>
        </p:spPr>
        <p:txBody>
          <a:bodyPr rtlCol="0">
            <a:noAutofit/>
          </a:bodyPr>
          <a:lstStyle/>
          <a:p>
            <a:pPr>
              <a:defRPr/>
            </a:pPr>
            <a:r>
              <a:rPr lang="en-US" altLang="en-US" sz="3600" i="1" dirty="0"/>
              <a:t>Coulomb’s Law, Charge Quantized, Charges are conserved.</a:t>
            </a:r>
            <a:endParaRPr lang="en-US" altLang="en-US" sz="3600" i="1" dirty="0"/>
          </a:p>
        </p:txBody>
      </p:sp>
      <p:sp>
        <p:nvSpPr>
          <p:cNvPr id="2" name="TextBox 1"/>
          <p:cNvSpPr txBox="1"/>
          <p:nvPr/>
        </p:nvSpPr>
        <p:spPr>
          <a:xfrm>
            <a:off x="1782641" y="2096637"/>
            <a:ext cx="5227760" cy="49295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414655" eaLnBrk="1" fontAlgn="auto" hangingPunct="1">
              <a:lnSpc>
                <a:spcPct val="93000"/>
              </a:lnSpc>
              <a:spcBef>
                <a:spcPts val="0"/>
              </a:spcBef>
              <a:spcAft>
                <a:spcPts val="0"/>
              </a:spcAft>
              <a:buClr>
                <a:srgbClr val="000000"/>
              </a:buClr>
              <a:buSzPct val="100000"/>
              <a:defRPr/>
            </a:pPr>
            <a:r>
              <a:rPr lang="en-US" altLang="en-US" sz="2800" b="1" dirty="0">
                <a:solidFill>
                  <a:prstClr val="white"/>
                </a:solidFill>
                <a:latin typeface="Calibri" panose="020F0502020204030204"/>
              </a:rPr>
              <a:t>Chapter 21: Coulomb's Law</a:t>
            </a:r>
            <a:endParaRPr lang="en-US" altLang="en-US" sz="2800" b="1" dirty="0">
              <a:solidFill>
                <a:prstClr val="white"/>
              </a:solidFill>
              <a:latin typeface="Calibri" panose="020F0502020204030204"/>
            </a:endParaRPr>
          </a:p>
        </p:txBody>
      </p:sp>
      <p:pic>
        <p:nvPicPr>
          <p:cNvPr id="20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238" y="5233988"/>
            <a:ext cx="813752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2"/>
          <a:stretch>
            <a:fillRect/>
          </a:stretch>
        </p:blipFill>
        <p:spPr>
          <a:xfrm>
            <a:off x="1108075" y="2720975"/>
            <a:ext cx="6771640" cy="2381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5" name="Rectangle 4"/>
          <p:cNvSpPr>
            <a:spLocks noChangeAspect="1"/>
          </p:cNvSpPr>
          <p:nvPr/>
        </p:nvSpPr>
        <p:spPr>
          <a:xfrm>
            <a:off x="440391" y="2218509"/>
            <a:ext cx="5070254" cy="2585323"/>
          </a:xfrm>
          <a:prstGeom prst="rect">
            <a:avLst/>
          </a:prstGeom>
        </p:spPr>
        <p:txBody>
          <a:bodyPr wrap="square">
            <a:spAutoFit/>
          </a:bodyPr>
          <a:lstStyle/>
          <a:p>
            <a:pPr marL="285750" indent="-285750">
              <a:buFont typeface="Arial" panose="020B0604020202020204" pitchFamily="34" charset="0"/>
              <a:buChar char="•"/>
            </a:pPr>
            <a:r>
              <a:rPr lang="en-US" dirty="0"/>
              <a:t>The electrostatic force vector acting on a charged particle due to a second charged particle is either directly toward the second particle (opposite signs of charge) or directly away from it (same sign of charge).</a:t>
            </a:r>
            <a:endParaRPr lang="en-US" dirty="0"/>
          </a:p>
          <a:p>
            <a:endParaRPr lang="en-US" dirty="0"/>
          </a:p>
          <a:p>
            <a:pPr marL="285750" indent="-285750">
              <a:buFont typeface="Arial" panose="020B0604020202020204" pitchFamily="34" charset="0"/>
              <a:buChar char="•"/>
            </a:pPr>
            <a:r>
              <a:rPr lang="en-US" dirty="0"/>
              <a:t>If multiple electrostatic forces act on a particle, the net force is the vector sum (not scalar sum) of the individual forces.</a:t>
            </a:r>
            <a:endParaRPr lang="en-US" dirty="0"/>
          </a:p>
        </p:txBody>
      </p:sp>
      <p:pic>
        <p:nvPicPr>
          <p:cNvPr id="8" name="Picture 7"/>
          <p:cNvPicPr>
            <a:picLocks noChangeAspect="1"/>
          </p:cNvPicPr>
          <p:nvPr/>
        </p:nvPicPr>
        <p:blipFill>
          <a:blip r:embed="rId1"/>
          <a:stretch>
            <a:fillRect/>
          </a:stretch>
        </p:blipFill>
        <p:spPr>
          <a:xfrm>
            <a:off x="5964984" y="1434622"/>
            <a:ext cx="2484378" cy="3525520"/>
          </a:xfrm>
          <a:prstGeom prst="rect">
            <a:avLst/>
          </a:prstGeom>
        </p:spPr>
      </p:pic>
      <p:sp>
        <p:nvSpPr>
          <p:cNvPr id="9" name="Text Box 4"/>
          <p:cNvSpPr txBox="1">
            <a:spLocks noChangeArrowheads="1"/>
          </p:cNvSpPr>
          <p:nvPr/>
        </p:nvSpPr>
        <p:spPr bwMode="auto">
          <a:xfrm>
            <a:off x="414721" y="1327819"/>
            <a:ext cx="4785902"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Coulomb’s Law</a:t>
            </a:r>
            <a:endParaRPr lang="en-US" sz="2900" b="1" dirty="0">
              <a:solidFill>
                <a:srgbClr val="34566E"/>
              </a:solidFill>
            </a:endParaRPr>
          </a:p>
        </p:txBody>
      </p:sp>
      <p:sp>
        <p:nvSpPr>
          <p:cNvPr id="10" name="Rectangle 9"/>
          <p:cNvSpPr/>
          <p:nvPr/>
        </p:nvSpPr>
        <p:spPr>
          <a:xfrm>
            <a:off x="5390496" y="4959557"/>
            <a:ext cx="3633355" cy="1569660"/>
          </a:xfrm>
          <a:prstGeom prst="rect">
            <a:avLst/>
          </a:prstGeom>
        </p:spPr>
        <p:txBody>
          <a:bodyPr wrap="square">
            <a:spAutoFit/>
          </a:bodyPr>
          <a:lstStyle/>
          <a:p>
            <a:r>
              <a:rPr lang="en-US" sz="1600" dirty="0"/>
              <a:t>Two charged particles repel each other if they have the same sign of charge, either (a) both positive or (</a:t>
            </a:r>
            <a:r>
              <a:rPr lang="en-US" sz="1600" dirty="0" err="1"/>
              <a:t>b</a:t>
            </a:r>
            <a:r>
              <a:rPr lang="en-US" sz="1600" dirty="0"/>
              <a:t>) both negative. (c) They attract each other if they have opposite signs of charge.</a:t>
            </a:r>
            <a:endParaRPr lang="en-US" sz="1600" dirty="0"/>
          </a:p>
        </p:txBody>
      </p:sp>
      <p:sp>
        <p:nvSpPr>
          <p:cNvPr id="7" name="Footer Placeholder 6"/>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5" name="Rectangle 4"/>
          <p:cNvSpPr/>
          <p:nvPr/>
        </p:nvSpPr>
        <p:spPr>
          <a:xfrm>
            <a:off x="440390" y="1384531"/>
            <a:ext cx="8484771" cy="1477328"/>
          </a:xfrm>
          <a:prstGeom prst="rect">
            <a:avLst/>
          </a:prstGeom>
        </p:spPr>
        <p:txBody>
          <a:bodyPr wrap="square">
            <a:spAutoFit/>
          </a:bodyPr>
          <a:lstStyle/>
          <a:p>
            <a:r>
              <a:rPr lang="en-US" b="1" dirty="0"/>
              <a:t>Multiple Forces: </a:t>
            </a:r>
            <a:r>
              <a:rPr lang="en-US" dirty="0"/>
              <a:t>If multiple electrostatic forces act on a particle, the net force is the vector sum (not scalar sum) of the individual forces.</a:t>
            </a:r>
            <a:endParaRPr lang="en-US" dirty="0"/>
          </a:p>
          <a:p>
            <a:endParaRPr lang="en-US" dirty="0"/>
          </a:p>
          <a:p>
            <a:endParaRPr lang="en-US" b="1" dirty="0"/>
          </a:p>
          <a:p>
            <a:r>
              <a:rPr lang="en-US" b="1" dirty="0"/>
              <a:t>Shell Theories: </a:t>
            </a:r>
            <a:r>
              <a:rPr lang="en-US" dirty="0"/>
              <a:t>There are two shell theories for electrostatic force</a:t>
            </a:r>
            <a:endParaRPr lang="en-US" dirty="0"/>
          </a:p>
        </p:txBody>
      </p:sp>
      <p:pic>
        <p:nvPicPr>
          <p:cNvPr id="7" name="Picture 6"/>
          <p:cNvPicPr>
            <a:picLocks noChangeAspect="1"/>
          </p:cNvPicPr>
          <p:nvPr/>
        </p:nvPicPr>
        <p:blipFill>
          <a:blip r:embed="rId1"/>
          <a:stretch>
            <a:fillRect/>
          </a:stretch>
        </p:blipFill>
        <p:spPr>
          <a:xfrm>
            <a:off x="1913865" y="2117727"/>
            <a:ext cx="4525715" cy="391112"/>
          </a:xfrm>
          <a:prstGeom prst="rect">
            <a:avLst/>
          </a:prstGeom>
        </p:spPr>
      </p:pic>
      <p:pic>
        <p:nvPicPr>
          <p:cNvPr id="11" name="Picture 10"/>
          <p:cNvPicPr>
            <a:picLocks noChangeAspect="1"/>
          </p:cNvPicPr>
          <p:nvPr/>
        </p:nvPicPr>
        <p:blipFill>
          <a:blip r:embed="rId2"/>
          <a:stretch>
            <a:fillRect/>
          </a:stretch>
        </p:blipFill>
        <p:spPr>
          <a:xfrm>
            <a:off x="1317408" y="2870370"/>
            <a:ext cx="5811520" cy="1574800"/>
          </a:xfrm>
          <a:prstGeom prst="rect">
            <a:avLst/>
          </a:prstGeom>
        </p:spPr>
      </p:pic>
      <p:pic>
        <p:nvPicPr>
          <p:cNvPr id="12" name="Picture 11"/>
          <p:cNvPicPr>
            <a:picLocks noChangeAspect="1"/>
          </p:cNvPicPr>
          <p:nvPr/>
        </p:nvPicPr>
        <p:blipFill>
          <a:blip r:embed="rId3"/>
          <a:stretch>
            <a:fillRect/>
          </a:stretch>
        </p:blipFill>
        <p:spPr>
          <a:xfrm>
            <a:off x="1351736" y="4479831"/>
            <a:ext cx="5750560" cy="1280160"/>
          </a:xfrm>
          <a:prstGeom prst="rect">
            <a:avLst/>
          </a:prstGeom>
        </p:spPr>
      </p:pic>
      <p:sp>
        <p:nvSpPr>
          <p:cNvPr id="13" name="TextBox 12"/>
          <p:cNvSpPr txBox="1"/>
          <p:nvPr/>
        </p:nvSpPr>
        <p:spPr>
          <a:xfrm>
            <a:off x="2308637" y="5759991"/>
            <a:ext cx="4089581" cy="830997"/>
          </a:xfrm>
          <a:prstGeom prst="rect">
            <a:avLst/>
          </a:prstGeom>
          <a:noFill/>
        </p:spPr>
        <p:txBody>
          <a:bodyPr wrap="none" rtlCol="0">
            <a:spAutoFit/>
          </a:bodyPr>
          <a:lstStyle/>
          <a:p>
            <a:r>
              <a:rPr lang="en-US" sz="1600" dirty="0"/>
              <a:t>Answer: (a) left towards the electron</a:t>
            </a:r>
            <a:endParaRPr lang="en-US" sz="1600" dirty="0"/>
          </a:p>
          <a:p>
            <a:r>
              <a:rPr lang="en-US" sz="1600" dirty="0"/>
              <a:t>	      (b) left away from the other proton</a:t>
            </a:r>
            <a:endParaRPr lang="en-US" sz="1600" dirty="0"/>
          </a:p>
          <a:p>
            <a:r>
              <a:rPr lang="en-US" sz="1600" dirty="0"/>
              <a:t>	      (c) left</a:t>
            </a:r>
            <a:endParaRPr lang="en-US" sz="1600" dirty="0"/>
          </a:p>
        </p:txBody>
      </p:sp>
      <p:sp>
        <p:nvSpPr>
          <p:cNvPr id="8" name="Footer Placeholder 7"/>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21-2</a:t>
            </a:r>
            <a:r>
              <a:rPr lang="en-US" sz="2700" dirty="0">
                <a:solidFill>
                  <a:schemeClr val="bg1"/>
                </a:solidFill>
                <a:ea typeface="Calibri" panose="020F0502020204030204" pitchFamily="1" charset="0"/>
                <a:cs typeface="Calibri" panose="020F0502020204030204" pitchFamily="1" charset="0"/>
              </a:rPr>
              <a:t>  Charge is Quantized</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2011167"/>
            <a:ext cx="4194038" cy="4222523"/>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21.19</a:t>
            </a:r>
            <a:r>
              <a:rPr lang="en-US" sz="2200" dirty="0"/>
              <a:t> Identify the elementary charge.</a:t>
            </a:r>
            <a:endParaRPr lang="en-US" sz="2200" dirty="0"/>
          </a:p>
        </p:txBody>
      </p:sp>
      <p:sp>
        <p:nvSpPr>
          <p:cNvPr id="10244" name="Rectangle 3"/>
          <p:cNvSpPr>
            <a:spLocks noGrp="1" noChangeArrowheads="1"/>
          </p:cNvSpPr>
          <p:nvPr>
            <p:ph sz="half" idx="2"/>
          </p:nvPr>
        </p:nvSpPr>
        <p:spPr>
          <a:xfrm>
            <a:off x="4650518" y="2011167"/>
            <a:ext cx="4284010" cy="2458915"/>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21.20 </a:t>
            </a:r>
            <a:r>
              <a:rPr lang="en-US" sz="2200" dirty="0"/>
              <a:t>Identify that the charge of a particle or object must be a positive or negative integer times the elementary charge.</a:t>
            </a:r>
            <a:endParaRPr lang="en-US" sz="2200" dirty="0"/>
          </a:p>
        </p:txBody>
      </p:sp>
      <p:sp>
        <p:nvSpPr>
          <p:cNvPr id="10245" name="Text Box 4"/>
          <p:cNvSpPr txBox="1">
            <a:spLocks noChangeArrowheads="1"/>
          </p:cNvSpPr>
          <p:nvPr/>
        </p:nvSpPr>
        <p:spPr bwMode="auto">
          <a:xfrm>
            <a:off x="414720" y="1327819"/>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21-2</a:t>
            </a:r>
            <a:r>
              <a:rPr lang="en-US" sz="2700" dirty="0">
                <a:solidFill>
                  <a:schemeClr val="bg1"/>
                </a:solidFill>
                <a:ea typeface="Calibri" panose="020F0502020204030204" pitchFamily="1" charset="0"/>
                <a:cs typeface="Calibri" panose="020F0502020204030204" pitchFamily="1" charset="0"/>
              </a:rPr>
              <a:t>  Charge is Quantized</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243510" y="1372887"/>
            <a:ext cx="8659616" cy="2585323"/>
          </a:xfrm>
          <a:prstGeom prst="rect">
            <a:avLst/>
          </a:prstGeom>
        </p:spPr>
        <p:txBody>
          <a:bodyPr wrap="square">
            <a:spAutoFit/>
          </a:bodyPr>
          <a:lstStyle/>
          <a:p>
            <a:pPr marL="285750" indent="-285750">
              <a:buFont typeface="Arial" panose="020B0604020202020204" pitchFamily="34" charset="0"/>
              <a:buChar char="•"/>
            </a:pPr>
            <a:r>
              <a:rPr lang="en-US" dirty="0"/>
              <a:t>Electric charge is quantized (restricted to certain values).</a:t>
            </a:r>
            <a:endParaRPr lang="en-US" dirty="0"/>
          </a:p>
          <a:p>
            <a:endParaRPr lang="en-US" dirty="0"/>
          </a:p>
          <a:p>
            <a:pPr marL="285750" indent="-285750">
              <a:buFont typeface="Arial" panose="020B0604020202020204" pitchFamily="34" charset="0"/>
              <a:buChar char="•"/>
            </a:pPr>
            <a:r>
              <a:rPr lang="en-US" dirty="0"/>
              <a:t>The charge of a particle can be written as ne, where </a:t>
            </a:r>
            <a:r>
              <a:rPr lang="en-US" i="1" dirty="0"/>
              <a:t>n </a:t>
            </a:r>
            <a:r>
              <a:rPr lang="en-US" dirty="0"/>
              <a:t>is a positive or negative integer and </a:t>
            </a:r>
            <a:r>
              <a:rPr lang="en-US" i="1" dirty="0"/>
              <a:t>e </a:t>
            </a:r>
            <a:r>
              <a:rPr lang="en-US" dirty="0"/>
              <a:t>is the elementary charge. Any positive or negative charge </a:t>
            </a:r>
            <a:r>
              <a:rPr lang="en-US" i="1" dirty="0" err="1"/>
              <a:t>q</a:t>
            </a:r>
            <a:r>
              <a:rPr lang="en-US" i="1" dirty="0"/>
              <a:t> </a:t>
            </a:r>
            <a:r>
              <a:rPr lang="en-US" dirty="0"/>
              <a:t>that can be detected can be written as</a:t>
            </a:r>
            <a:endParaRPr lang="en-US" dirty="0"/>
          </a:p>
          <a:p>
            <a:endParaRPr lang="en-US" dirty="0"/>
          </a:p>
          <a:p>
            <a:endParaRPr lang="en-US" dirty="0"/>
          </a:p>
          <a:p>
            <a:r>
              <a:rPr lang="en-US" dirty="0"/>
              <a:t>in which </a:t>
            </a:r>
            <a:r>
              <a:rPr lang="en-US" i="1" dirty="0"/>
              <a:t>e</a:t>
            </a:r>
            <a:r>
              <a:rPr lang="en-US" dirty="0"/>
              <a:t>, the elementary charge, has the approximate value</a:t>
            </a:r>
            <a:endParaRPr lang="en-US" dirty="0"/>
          </a:p>
          <a:p>
            <a:endParaRPr lang="en-US" dirty="0"/>
          </a:p>
        </p:txBody>
      </p:sp>
      <p:pic>
        <p:nvPicPr>
          <p:cNvPr id="9" name="Picture 8"/>
          <p:cNvPicPr>
            <a:picLocks noChangeAspect="1"/>
          </p:cNvPicPr>
          <p:nvPr/>
        </p:nvPicPr>
        <p:blipFill>
          <a:blip r:embed="rId1"/>
          <a:stretch>
            <a:fillRect/>
          </a:stretch>
        </p:blipFill>
        <p:spPr>
          <a:xfrm>
            <a:off x="2488636" y="2945024"/>
            <a:ext cx="3457480" cy="391941"/>
          </a:xfrm>
          <a:prstGeom prst="rect">
            <a:avLst/>
          </a:prstGeom>
        </p:spPr>
      </p:pic>
      <p:pic>
        <p:nvPicPr>
          <p:cNvPr id="10" name="Picture 9"/>
          <p:cNvPicPr>
            <a:picLocks noChangeAspect="1"/>
          </p:cNvPicPr>
          <p:nvPr/>
        </p:nvPicPr>
        <p:blipFill>
          <a:blip r:embed="rId2"/>
          <a:stretch>
            <a:fillRect/>
          </a:stretch>
        </p:blipFill>
        <p:spPr>
          <a:xfrm>
            <a:off x="3482010" y="3743338"/>
            <a:ext cx="2081270" cy="335238"/>
          </a:xfrm>
          <a:prstGeom prst="rect">
            <a:avLst/>
          </a:prstGeom>
        </p:spPr>
      </p:pic>
      <p:pic>
        <p:nvPicPr>
          <p:cNvPr id="11" name="Picture 10"/>
          <p:cNvPicPr>
            <a:picLocks noChangeAspect="1"/>
          </p:cNvPicPr>
          <p:nvPr/>
        </p:nvPicPr>
        <p:blipFill>
          <a:blip r:embed="rId3"/>
          <a:stretch>
            <a:fillRect/>
          </a:stretch>
        </p:blipFill>
        <p:spPr>
          <a:xfrm>
            <a:off x="2752733" y="4167587"/>
            <a:ext cx="3638534" cy="2365190"/>
          </a:xfrm>
          <a:prstGeom prst="rect">
            <a:avLst/>
          </a:prstGeom>
        </p:spPr>
      </p:pic>
      <p:sp>
        <p:nvSpPr>
          <p:cNvPr id="7" name="Footer Placeholder 6"/>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21-2</a:t>
            </a:r>
            <a:r>
              <a:rPr lang="en-US" sz="2700" dirty="0">
                <a:solidFill>
                  <a:schemeClr val="bg1"/>
                </a:solidFill>
                <a:ea typeface="Calibri" panose="020F0502020204030204" pitchFamily="1" charset="0"/>
                <a:cs typeface="Calibri" panose="020F0502020204030204" pitchFamily="1" charset="0"/>
              </a:rPr>
              <a:t>  Charge is Quantized</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882650" y="1904881"/>
            <a:ext cx="7480188" cy="1477328"/>
          </a:xfrm>
          <a:prstGeom prst="rect">
            <a:avLst/>
          </a:prstGeom>
        </p:spPr>
        <p:txBody>
          <a:bodyPr wrap="square">
            <a:spAutoFit/>
          </a:bodyPr>
          <a:lstStyle/>
          <a:p>
            <a:r>
              <a:rPr lang="en-US" dirty="0"/>
              <a:t>When a physical quantity such as charge can have only discrete values rather than any value, we say that the quantity is </a:t>
            </a:r>
            <a:r>
              <a:rPr lang="en-US" b="1" dirty="0"/>
              <a:t>quantized</a:t>
            </a:r>
            <a:r>
              <a:rPr lang="en-US" dirty="0"/>
              <a:t>. It is possible, for example, to find a particle that has no charge at all or a charge of </a:t>
            </a:r>
            <a:r>
              <a:rPr lang="en-US" i="1" dirty="0"/>
              <a:t>+10e</a:t>
            </a:r>
            <a:r>
              <a:rPr lang="en-US" dirty="0"/>
              <a:t> or </a:t>
            </a:r>
            <a:r>
              <a:rPr lang="en-US" i="1" dirty="0"/>
              <a:t>-6e</a:t>
            </a:r>
            <a:r>
              <a:rPr lang="en-US" dirty="0"/>
              <a:t>, but not a particle with a charge of, say, </a:t>
            </a:r>
            <a:r>
              <a:rPr lang="en-US" i="1" dirty="0"/>
              <a:t>3.57e</a:t>
            </a:r>
            <a:r>
              <a:rPr lang="en-US" dirty="0"/>
              <a:t>.</a:t>
            </a:r>
            <a:endParaRPr lang="en-US" dirty="0"/>
          </a:p>
          <a:p>
            <a:endParaRPr lang="en-US" dirty="0"/>
          </a:p>
        </p:txBody>
      </p:sp>
      <p:pic>
        <p:nvPicPr>
          <p:cNvPr id="7" name="Picture 6"/>
          <p:cNvPicPr>
            <a:picLocks noChangeAspect="1"/>
          </p:cNvPicPr>
          <p:nvPr/>
        </p:nvPicPr>
        <p:blipFill>
          <a:blip r:embed="rId1"/>
          <a:stretch>
            <a:fillRect/>
          </a:stretch>
        </p:blipFill>
        <p:spPr>
          <a:xfrm>
            <a:off x="1483382" y="3463444"/>
            <a:ext cx="5902960" cy="1270000"/>
          </a:xfrm>
          <a:prstGeom prst="rect">
            <a:avLst/>
          </a:prstGeom>
        </p:spPr>
      </p:pic>
      <p:sp>
        <p:nvSpPr>
          <p:cNvPr id="12" name="TextBox 11"/>
          <p:cNvSpPr txBox="1"/>
          <p:nvPr/>
        </p:nvSpPr>
        <p:spPr>
          <a:xfrm>
            <a:off x="3484246" y="4733444"/>
            <a:ext cx="1544012" cy="369332"/>
          </a:xfrm>
          <a:prstGeom prst="rect">
            <a:avLst/>
          </a:prstGeom>
          <a:noFill/>
        </p:spPr>
        <p:txBody>
          <a:bodyPr wrap="none" rtlCol="0">
            <a:spAutoFit/>
          </a:bodyPr>
          <a:lstStyle/>
          <a:p>
            <a:r>
              <a:rPr lang="en-US" dirty="0"/>
              <a:t>Answer: </a:t>
            </a:r>
            <a:r>
              <a:rPr lang="en-US" i="1" dirty="0"/>
              <a:t>-15e</a:t>
            </a:r>
            <a:endParaRPr lang="en-US" i="1" dirty="0"/>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21-3</a:t>
            </a:r>
            <a:r>
              <a:rPr lang="en-US" sz="2700" dirty="0">
                <a:solidFill>
                  <a:schemeClr val="bg1"/>
                </a:solidFill>
                <a:ea typeface="Calibri" panose="020F0502020204030204" pitchFamily="1" charset="0"/>
                <a:cs typeface="Calibri" panose="020F0502020204030204" pitchFamily="1" charset="0"/>
              </a:rPr>
              <a:t>  Charge is Conserved</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2011167"/>
            <a:ext cx="4108964" cy="4222523"/>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21.21 </a:t>
            </a:r>
            <a:r>
              <a:rPr lang="en-US" sz="2200" dirty="0"/>
              <a:t>Identify that in any isolated physical process, the net charge cannot change (the net charge is always conserved).</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21.22 </a:t>
            </a:r>
            <a:r>
              <a:rPr lang="en-US" sz="2200" dirty="0"/>
              <a:t>Identify an annihilation process of particles and a pair production of particles.</a:t>
            </a:r>
            <a:endParaRPr lang="en-US" sz="2200" dirty="0"/>
          </a:p>
        </p:txBody>
      </p:sp>
      <p:sp>
        <p:nvSpPr>
          <p:cNvPr id="10244" name="Rectangle 3"/>
          <p:cNvSpPr>
            <a:spLocks noGrp="1" noChangeArrowheads="1"/>
          </p:cNvSpPr>
          <p:nvPr>
            <p:ph sz="half" idx="2"/>
          </p:nvPr>
        </p:nvSpPr>
        <p:spPr>
          <a:xfrm>
            <a:off x="4650518" y="2011167"/>
            <a:ext cx="4151712" cy="2458915"/>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21.23</a:t>
            </a:r>
            <a:r>
              <a:rPr lang="en-US" sz="2200" dirty="0"/>
              <a:t> Identify mass number and atomic number in terms of the number of protons, neutrons, and electrons.</a:t>
            </a:r>
            <a:endParaRPr lang="en-US" sz="2200" dirty="0"/>
          </a:p>
        </p:txBody>
      </p:sp>
      <p:sp>
        <p:nvSpPr>
          <p:cNvPr id="10245" name="Text Box 4"/>
          <p:cNvSpPr txBox="1">
            <a:spLocks noChangeArrowheads="1"/>
          </p:cNvSpPr>
          <p:nvPr/>
        </p:nvSpPr>
        <p:spPr bwMode="auto">
          <a:xfrm>
            <a:off x="414720" y="1327819"/>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21-3</a:t>
            </a:r>
            <a:r>
              <a:rPr lang="en-US" sz="2700" dirty="0">
                <a:solidFill>
                  <a:schemeClr val="bg1"/>
                </a:solidFill>
                <a:ea typeface="Calibri" panose="020F0502020204030204" pitchFamily="1" charset="0"/>
                <a:cs typeface="Calibri" panose="020F0502020204030204" pitchFamily="1" charset="0"/>
              </a:rPr>
              <a:t>  Charge is Conserved</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456481" y="1708345"/>
            <a:ext cx="6220227" cy="2862322"/>
          </a:xfrm>
          <a:prstGeom prst="rect">
            <a:avLst/>
          </a:prstGeom>
        </p:spPr>
        <p:txBody>
          <a:bodyPr wrap="square">
            <a:spAutoFit/>
          </a:bodyPr>
          <a:lstStyle/>
          <a:p>
            <a:r>
              <a:rPr lang="en-US" dirty="0"/>
              <a:t>The net electric charge of any isolated system is always conserved. </a:t>
            </a:r>
            <a:endParaRPr lang="en-US" dirty="0"/>
          </a:p>
          <a:p>
            <a:endParaRPr lang="en-US" dirty="0"/>
          </a:p>
          <a:p>
            <a:r>
              <a:rPr lang="en-US" dirty="0"/>
              <a:t>If two charged particles undergo an annihilation process, they have equal and opposite signs of charge.</a:t>
            </a:r>
            <a:endParaRPr lang="en-US" dirty="0"/>
          </a:p>
          <a:p>
            <a:endParaRPr lang="en-US" dirty="0"/>
          </a:p>
          <a:p>
            <a:endParaRPr lang="en-US" dirty="0"/>
          </a:p>
          <a:p>
            <a:r>
              <a:rPr lang="en-US" dirty="0"/>
              <a:t>If two charged particles appear as a result of a pair production process, they have equal and opposite signs of charge.</a:t>
            </a:r>
            <a:endParaRPr lang="en-US" dirty="0"/>
          </a:p>
        </p:txBody>
      </p:sp>
      <p:pic>
        <p:nvPicPr>
          <p:cNvPr id="9" name="Picture 8"/>
          <p:cNvPicPr>
            <a:picLocks noChangeAspect="1"/>
          </p:cNvPicPr>
          <p:nvPr/>
        </p:nvPicPr>
        <p:blipFill>
          <a:blip r:embed="rId1"/>
          <a:stretch>
            <a:fillRect/>
          </a:stretch>
        </p:blipFill>
        <p:spPr>
          <a:xfrm>
            <a:off x="2466158" y="3209143"/>
            <a:ext cx="1432560" cy="355600"/>
          </a:xfrm>
          <a:prstGeom prst="rect">
            <a:avLst/>
          </a:prstGeom>
        </p:spPr>
      </p:pic>
      <p:pic>
        <p:nvPicPr>
          <p:cNvPr id="10" name="Picture 9"/>
          <p:cNvPicPr>
            <a:picLocks noChangeAspect="1"/>
          </p:cNvPicPr>
          <p:nvPr/>
        </p:nvPicPr>
        <p:blipFill>
          <a:blip r:embed="rId2"/>
          <a:stretch>
            <a:fillRect/>
          </a:stretch>
        </p:blipFill>
        <p:spPr>
          <a:xfrm>
            <a:off x="2689290" y="4570667"/>
            <a:ext cx="1137920" cy="274320"/>
          </a:xfrm>
          <a:prstGeom prst="rect">
            <a:avLst/>
          </a:prstGeom>
        </p:spPr>
      </p:pic>
      <p:pic>
        <p:nvPicPr>
          <p:cNvPr id="13" name="Picture 12"/>
          <p:cNvPicPr>
            <a:picLocks noChangeAspect="1"/>
          </p:cNvPicPr>
          <p:nvPr/>
        </p:nvPicPr>
        <p:blipFill>
          <a:blip r:embed="rId3"/>
          <a:stretch>
            <a:fillRect/>
          </a:stretch>
        </p:blipFill>
        <p:spPr>
          <a:xfrm>
            <a:off x="6676708" y="1318860"/>
            <a:ext cx="1887386" cy="3945218"/>
          </a:xfrm>
          <a:prstGeom prst="rect">
            <a:avLst/>
          </a:prstGeom>
        </p:spPr>
      </p:pic>
      <p:sp>
        <p:nvSpPr>
          <p:cNvPr id="14" name="Rectangle 13"/>
          <p:cNvSpPr/>
          <p:nvPr/>
        </p:nvSpPr>
        <p:spPr>
          <a:xfrm>
            <a:off x="404989" y="5269602"/>
            <a:ext cx="8279652" cy="1077218"/>
          </a:xfrm>
          <a:prstGeom prst="rect">
            <a:avLst/>
          </a:prstGeom>
        </p:spPr>
        <p:txBody>
          <a:bodyPr wrap="square">
            <a:spAutoFit/>
          </a:bodyPr>
          <a:lstStyle/>
          <a:p>
            <a:r>
              <a:rPr lang="en-US" sz="1600" dirty="0"/>
              <a:t>A photograph of trails of bubbles left in a bubble chamber by an electron and a positron. The pair of particles was produced by a gamma ray that entered the chamber directly from the bottom. Being electrically neutral, the gamma ray did not generate a telltale trail of bubbles along its path, as the electron and positron did.</a:t>
            </a:r>
            <a:endParaRPr lang="en-US" sz="1600" dirty="0"/>
          </a:p>
        </p:txBody>
      </p:sp>
      <p:sp>
        <p:nvSpPr>
          <p:cNvPr id="11" name="Footer Placeholder 10"/>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544496"/>
            <a:ext cx="4023265" cy="1785104"/>
          </a:xfrm>
          <a:prstGeom prst="rect">
            <a:avLst/>
          </a:prstGeom>
        </p:spPr>
        <p:txBody>
          <a:bodyPr wrap="square">
            <a:spAutoFit/>
          </a:bodyPr>
          <a:lstStyle/>
          <a:p>
            <a:r>
              <a:rPr lang="en-US" sz="2000" b="1" dirty="0"/>
              <a:t>Electric Charge</a:t>
            </a:r>
            <a:endParaRPr lang="en-US" sz="2000" b="1" dirty="0"/>
          </a:p>
          <a:p>
            <a:pPr marL="182880" indent="-182880">
              <a:buFont typeface="Arial" panose="020B0604020202020204"/>
              <a:buChar char="•"/>
            </a:pPr>
            <a:r>
              <a:rPr lang="en-US" dirty="0"/>
              <a:t>The strength of a particle’s electrical interaction with objects around it depends on its electric charge, which can be either positive or negative.</a:t>
            </a:r>
            <a:endParaRPr lang="en-US" dirty="0"/>
          </a:p>
        </p:txBody>
      </p:sp>
      <p:sp>
        <p:nvSpPr>
          <p:cNvPr id="13" name="Rectangle 12"/>
          <p:cNvSpPr/>
          <p:nvPr/>
        </p:nvSpPr>
        <p:spPr>
          <a:xfrm>
            <a:off x="456480" y="3437323"/>
            <a:ext cx="4023265" cy="2339102"/>
          </a:xfrm>
          <a:prstGeom prst="rect">
            <a:avLst/>
          </a:prstGeom>
        </p:spPr>
        <p:txBody>
          <a:bodyPr wrap="square">
            <a:spAutoFit/>
          </a:bodyPr>
          <a:lstStyle/>
          <a:p>
            <a:r>
              <a:rPr lang="en-US" sz="2000" b="1" dirty="0"/>
              <a:t>Conductors and Insulators</a:t>
            </a:r>
            <a:endParaRPr lang="en-US" sz="2000" b="1" dirty="0"/>
          </a:p>
          <a:p>
            <a:pPr marL="182880" indent="-182880">
              <a:buFont typeface="Arial" panose="020B0604020202020204"/>
              <a:buChar char="•"/>
            </a:pPr>
            <a:r>
              <a:rPr lang="en-US" dirty="0"/>
              <a:t>Conductors are materials in which a significant number of electrons are free to move. The charged particles in nonconductors (insulators) are not free to move.</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16" name="Rectangle 15"/>
          <p:cNvSpPr/>
          <p:nvPr/>
        </p:nvSpPr>
        <p:spPr>
          <a:xfrm>
            <a:off x="4730259" y="1544496"/>
            <a:ext cx="3885726" cy="3724096"/>
          </a:xfrm>
          <a:prstGeom prst="rect">
            <a:avLst/>
          </a:prstGeom>
        </p:spPr>
        <p:txBody>
          <a:bodyPr wrap="square">
            <a:spAutoFit/>
          </a:bodyPr>
          <a:lstStyle/>
          <a:p>
            <a:r>
              <a:rPr lang="en-US" sz="2000" b="1" dirty="0"/>
              <a:t>Coulomb’s Law</a:t>
            </a:r>
            <a:endParaRPr lang="en-US" sz="2000" b="1" dirty="0"/>
          </a:p>
          <a:p>
            <a:pPr marL="182880" indent="-182880">
              <a:buFont typeface="Arial" panose="020B0604020202020204"/>
              <a:buChar char="•"/>
            </a:pPr>
            <a:r>
              <a:rPr lang="en-US" dirty="0"/>
              <a:t>The magnitude of the electrical force between two charged particles is proportional to the product of their charges and inversely proportional to the square of their separation distance.</a:t>
            </a: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21" name="TextBox 20"/>
          <p:cNvSpPr txBox="1"/>
          <p:nvPr/>
        </p:nvSpPr>
        <p:spPr>
          <a:xfrm>
            <a:off x="7713101" y="3863580"/>
            <a:ext cx="971540" cy="338554"/>
          </a:xfrm>
          <a:prstGeom prst="rect">
            <a:avLst/>
          </a:prstGeom>
          <a:noFill/>
        </p:spPr>
        <p:txBody>
          <a:bodyPr wrap="none" rtlCol="0">
            <a:spAutoFit/>
          </a:bodyPr>
          <a:lstStyle/>
          <a:p>
            <a:r>
              <a:rPr lang="en-US" sz="1600" b="1" dirty="0"/>
              <a:t>Eq. 21-4</a:t>
            </a:r>
            <a:endParaRPr lang="en-US" sz="1600" b="1" dirty="0"/>
          </a:p>
        </p:txBody>
      </p:sp>
      <p:sp>
        <p:nvSpPr>
          <p:cNvPr id="22" name="Rectangle 21"/>
          <p:cNvSpPr/>
          <p:nvPr/>
        </p:nvSpPr>
        <p:spPr>
          <a:xfrm>
            <a:off x="4840189" y="4499572"/>
            <a:ext cx="3383341" cy="2339102"/>
          </a:xfrm>
          <a:prstGeom prst="rect">
            <a:avLst/>
          </a:prstGeom>
        </p:spPr>
        <p:txBody>
          <a:bodyPr wrap="square">
            <a:spAutoFit/>
          </a:bodyPr>
          <a:lstStyle/>
          <a:p>
            <a:r>
              <a:rPr lang="en-US" sz="2000" b="1" dirty="0"/>
              <a:t>The Elementary Charge</a:t>
            </a:r>
            <a:endParaRPr lang="en-US" sz="2000" b="1" dirty="0"/>
          </a:p>
          <a:p>
            <a:pPr marL="182880" indent="-182880">
              <a:buFont typeface="Arial" panose="020B0604020202020204"/>
              <a:buChar char="•"/>
            </a:pPr>
            <a:r>
              <a:rPr lang="en-US" dirty="0"/>
              <a:t>Electric charge is quantized (restricted to certain values).</a:t>
            </a:r>
            <a:endParaRPr lang="en-US" dirty="0"/>
          </a:p>
          <a:p>
            <a:pPr marL="182880" indent="-182880">
              <a:buFont typeface="Arial" panose="020B0604020202020204"/>
              <a:buChar char="•"/>
            </a:pPr>
            <a:r>
              <a:rPr lang="en-US" i="1" dirty="0" err="1"/>
              <a:t>e</a:t>
            </a:r>
            <a:r>
              <a:rPr lang="en-US" dirty="0"/>
              <a:t> is the elementary charge</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pic>
        <p:nvPicPr>
          <p:cNvPr id="18" name="Picture 17"/>
          <p:cNvPicPr>
            <a:picLocks noChangeAspect="1"/>
          </p:cNvPicPr>
          <p:nvPr/>
        </p:nvPicPr>
        <p:blipFill>
          <a:blip r:embed="rId1"/>
          <a:stretch>
            <a:fillRect/>
          </a:stretch>
        </p:blipFill>
        <p:spPr>
          <a:xfrm>
            <a:off x="5450442" y="3863580"/>
            <a:ext cx="1663492" cy="660318"/>
          </a:xfrm>
          <a:prstGeom prst="rect">
            <a:avLst/>
          </a:prstGeom>
        </p:spPr>
      </p:pic>
      <p:pic>
        <p:nvPicPr>
          <p:cNvPr id="19" name="Picture 18"/>
          <p:cNvPicPr>
            <a:picLocks noChangeAspect="1"/>
          </p:cNvPicPr>
          <p:nvPr/>
        </p:nvPicPr>
        <p:blipFill>
          <a:blip r:embed="rId2"/>
          <a:stretch>
            <a:fillRect/>
          </a:stretch>
        </p:blipFill>
        <p:spPr>
          <a:xfrm>
            <a:off x="5160894" y="5968805"/>
            <a:ext cx="2081530" cy="335280"/>
          </a:xfrm>
          <a:prstGeom prst="rect">
            <a:avLst/>
          </a:prstGeom>
        </p:spPr>
      </p:pic>
      <p:sp>
        <p:nvSpPr>
          <p:cNvPr id="23" name="TextBox 22"/>
          <p:cNvSpPr txBox="1"/>
          <p:nvPr/>
        </p:nvSpPr>
        <p:spPr>
          <a:xfrm>
            <a:off x="7530331" y="5965531"/>
            <a:ext cx="1085654" cy="338554"/>
          </a:xfrm>
          <a:prstGeom prst="rect">
            <a:avLst/>
          </a:prstGeom>
          <a:noFill/>
        </p:spPr>
        <p:txBody>
          <a:bodyPr wrap="square" rtlCol="0">
            <a:spAutoFit/>
          </a:bodyPr>
          <a:lstStyle/>
          <a:p>
            <a:r>
              <a:rPr lang="en-US" sz="1600" b="1" dirty="0"/>
              <a:t>Eq. 21-12</a:t>
            </a:r>
            <a:endParaRPr lang="en-US" sz="1600" b="1" dirty="0"/>
          </a:p>
        </p:txBody>
      </p:sp>
      <p:sp>
        <p:nvSpPr>
          <p:cNvPr id="28" name="Rectangle 27"/>
          <p:cNvSpPr/>
          <p:nvPr/>
        </p:nvSpPr>
        <p:spPr>
          <a:xfrm>
            <a:off x="401150" y="5395597"/>
            <a:ext cx="4439039" cy="1231106"/>
          </a:xfrm>
          <a:prstGeom prst="rect">
            <a:avLst/>
          </a:prstGeom>
        </p:spPr>
        <p:txBody>
          <a:bodyPr wrap="square">
            <a:spAutoFit/>
          </a:bodyPr>
          <a:lstStyle/>
          <a:p>
            <a:r>
              <a:rPr lang="en-US" sz="2000" b="1" dirty="0"/>
              <a:t>Conservation of Charge</a:t>
            </a:r>
            <a:endParaRPr lang="en-US" sz="2000" b="1" dirty="0"/>
          </a:p>
          <a:p>
            <a:pPr marL="182880" indent="-182880">
              <a:buFont typeface="Arial" panose="020B0604020202020204"/>
              <a:buChar char="•"/>
            </a:pPr>
            <a:r>
              <a:rPr lang="en-US" dirty="0"/>
              <a:t>The net electric charge of any isolated system is always conserved.</a:t>
            </a:r>
            <a:endParaRPr lang="en-US" dirty="0"/>
          </a:p>
          <a:p>
            <a:pPr marL="182880" indent="-182880">
              <a:buFont typeface="Arial" panose="020B0604020202020204"/>
              <a:buChar char="•"/>
            </a:pPr>
            <a:endParaRPr lang="en-US" dirty="0"/>
          </a:p>
        </p:txBody>
      </p:sp>
      <p:sp>
        <p:nvSpPr>
          <p:cNvPr id="12" name="Footer Placeholder 11"/>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905725"/>
            <a:ext cx="4047225" cy="4222523"/>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21.01 </a:t>
            </a:r>
            <a:r>
              <a:rPr lang="en-US" sz="2000" dirty="0"/>
              <a:t>Distinguish between being electrically neutral, negatively charged, and positively charged and identify excess charge.</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21.02 </a:t>
            </a:r>
            <a:r>
              <a:rPr lang="en-US" sz="2000" dirty="0"/>
              <a:t>Distinguish between conductors, nonconductors (insulators), semiconductors, and superconductors.</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dirty="0"/>
              <a:t>21.03 Describe the electrical properties of the particles in- side an atom.</a:t>
            </a:r>
            <a:endParaRPr lang="en-US" sz="2000" dirty="0"/>
          </a:p>
        </p:txBody>
      </p:sp>
      <p:sp>
        <p:nvSpPr>
          <p:cNvPr id="10244" name="Rectangle 3"/>
          <p:cNvSpPr>
            <a:spLocks noGrp="1" noChangeArrowheads="1"/>
          </p:cNvSpPr>
          <p:nvPr>
            <p:ph sz="half" idx="2"/>
          </p:nvPr>
        </p:nvSpPr>
        <p:spPr>
          <a:xfrm>
            <a:off x="4553498" y="1905725"/>
            <a:ext cx="4471200" cy="4881723"/>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21.04 </a:t>
            </a:r>
            <a:r>
              <a:rPr lang="en-US" sz="2000" dirty="0"/>
              <a:t>Identify conduction electrons and explain their role in making a conducting object negatively or positively charged.</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21.05 </a:t>
            </a:r>
            <a:r>
              <a:rPr lang="en-US" sz="2000" dirty="0"/>
              <a:t>Identify what is meant by “electrically isolated” and by “grounding.”</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21.06 </a:t>
            </a:r>
            <a:r>
              <a:rPr lang="en-US" sz="2000" dirty="0"/>
              <a:t>Explain how a charged object can set up induced charge in a second object.</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21.07 </a:t>
            </a:r>
            <a:r>
              <a:rPr lang="en-US" sz="2000" dirty="0"/>
              <a:t>Identify that charges with the same electrical sign repel each other and those with opposite electrical signs attract each other.</a:t>
            </a:r>
            <a:endParaRPr lang="en-US" sz="2000" dirty="0"/>
          </a:p>
        </p:txBody>
      </p:sp>
      <p:sp>
        <p:nvSpPr>
          <p:cNvPr id="10245" name="Text Box 4"/>
          <p:cNvSpPr txBox="1">
            <a:spLocks noChangeArrowheads="1"/>
          </p:cNvSpPr>
          <p:nvPr/>
        </p:nvSpPr>
        <p:spPr bwMode="auto">
          <a:xfrm>
            <a:off x="414720" y="1327819"/>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sz="half" idx="1"/>
          </p:nvPr>
        </p:nvSpPr>
        <p:spPr>
          <a:xfrm>
            <a:off x="345070" y="1890091"/>
            <a:ext cx="4073685" cy="4547463"/>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21.08 </a:t>
            </a:r>
            <a:r>
              <a:rPr lang="en-US" sz="2000" dirty="0"/>
              <a:t>For either of the particles in a pair of charged particles, draw a free-body diagram, showing the electrostatic force (Coulomb force) on it and anchoring the tail of the force vector on that particle.</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21.09 </a:t>
            </a:r>
            <a:r>
              <a:rPr lang="en-US" sz="2000" dirty="0"/>
              <a:t>For either of the particles in a pair of charged particles, apply Coulomb’s law to relate the magnitude of the electro- static force, the charge magnitudes of the particles, and the separation between the particles.</a:t>
            </a:r>
            <a:endParaRPr lang="en-US" sz="2000" dirty="0"/>
          </a:p>
        </p:txBody>
      </p:sp>
      <p:sp>
        <p:nvSpPr>
          <p:cNvPr id="10244" name="Rectangle 3"/>
          <p:cNvSpPr>
            <a:spLocks noGrp="1" noChangeArrowheads="1"/>
          </p:cNvSpPr>
          <p:nvPr>
            <p:ph sz="half" idx="2"/>
          </p:nvPr>
        </p:nvSpPr>
        <p:spPr>
          <a:xfrm>
            <a:off x="4650518" y="1890091"/>
            <a:ext cx="4328109" cy="4450886"/>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21.10 </a:t>
            </a:r>
            <a:r>
              <a:rPr lang="en-US" sz="2000" dirty="0"/>
              <a:t>Identify that Coulomb’s law applies only to (point-like) particles and objects that can be treated as particles.</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21.11 </a:t>
            </a:r>
            <a:r>
              <a:rPr lang="en-US" sz="2000" dirty="0"/>
              <a:t>If more than one force acts on a particle, find the net force by adding all the forces as vectors, not scalars.</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21.12 </a:t>
            </a:r>
            <a:r>
              <a:rPr lang="en-US" sz="2000" dirty="0"/>
              <a:t>Identify that a shell of uniform charge attracts or repels a charged particle that is outside the shell as if all the shell’s charge were concentrated as a particle at the shell’s center.</a:t>
            </a:r>
            <a:endParaRPr lang="en-US" sz="2000" dirty="0"/>
          </a:p>
        </p:txBody>
      </p:sp>
      <p:sp>
        <p:nvSpPr>
          <p:cNvPr id="10245" name="Text Box 4"/>
          <p:cNvSpPr txBox="1">
            <a:spLocks noChangeArrowheads="1"/>
          </p:cNvSpPr>
          <p:nvPr/>
        </p:nvSpPr>
        <p:spPr bwMode="auto">
          <a:xfrm>
            <a:off x="414720" y="1327819"/>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 (Contd.)</a:t>
            </a:r>
            <a:endParaRPr lang="en-US" sz="2900" b="1" dirty="0">
              <a:solidFill>
                <a:srgbClr val="34566E"/>
              </a:solidFill>
            </a:endParaRPr>
          </a:p>
        </p:txBody>
      </p:sp>
      <p:sp>
        <p:nvSpPr>
          <p:cNvPr id="8" name="Rectangle 1"/>
          <p:cNvSpPr txBox="1">
            <a:spLocks noChangeArrowheads="1"/>
          </p:cNvSpPr>
          <p:nvPr/>
        </p:nvSpPr>
        <p:spPr bwMode="auto">
          <a:xfrm>
            <a:off x="456481" y="273629"/>
            <a:ext cx="8228160" cy="888574"/>
          </a:xfrm>
          <a:prstGeom prst="rect">
            <a:avLst/>
          </a:prstGeom>
          <a:noFill/>
          <a:ln w="9525">
            <a:noFill/>
            <a:round/>
          </a:ln>
        </p:spPr>
        <p:txBody>
          <a:bodyPr vert="horz" wrap="square" lIns="0" tIns="25471" rIns="0" bIns="0" numCol="1" anchor="ctr" anchorCtr="0" compatLnSpc="1"/>
          <a:lstStyle/>
          <a:p>
            <a:pPr marL="0" marR="0" lvl="0" indent="0" algn="l" defTabSz="414655"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defRPr/>
            </a:pPr>
            <a:r>
              <a:rPr kumimoji="0" lang="en-US" sz="2700" b="1" i="0" u="none" strike="noStrike" kern="0" cap="none" spc="0" normalizeH="0" baseline="0" noProof="0" dirty="0">
                <a:ln>
                  <a:noFill/>
                </a:ln>
                <a:solidFill>
                  <a:schemeClr val="bg1"/>
                </a:solidFill>
                <a:effectLst/>
                <a:uLnTx/>
                <a:uFillTx/>
                <a:latin typeface="+mj-lt"/>
                <a:ea typeface="Calibri" panose="020F0502020204030204" pitchFamily="1" charset="0"/>
                <a:cs typeface="Calibri" panose="020F0502020204030204" pitchFamily="1" charset="0"/>
              </a:rPr>
              <a:t>21-1</a:t>
            </a:r>
            <a:r>
              <a:rPr kumimoji="0" lang="en-US" sz="2700" b="0" i="0" u="none" strike="noStrike" kern="0" cap="none" spc="0" normalizeH="0" baseline="0" noProof="0" dirty="0">
                <a:ln>
                  <a:noFill/>
                </a:ln>
                <a:solidFill>
                  <a:schemeClr val="bg1"/>
                </a:solidFill>
                <a:effectLst/>
                <a:uLnTx/>
                <a:uFillTx/>
                <a:latin typeface="+mj-lt"/>
                <a:ea typeface="Calibri" panose="020F0502020204030204" pitchFamily="1" charset="0"/>
                <a:cs typeface="Calibri" panose="020F0502020204030204" pitchFamily="1" charset="0"/>
              </a:rPr>
              <a:t>  Coulomb’s Law</a:t>
            </a:r>
            <a:endParaRPr kumimoji="0" lang="en-US" sz="2700" b="0" i="0" u="none" strike="noStrike" kern="0" cap="none" spc="0" normalizeH="0" baseline="0" noProof="0" dirty="0">
              <a:ln>
                <a:noFill/>
              </a:ln>
              <a:solidFill>
                <a:schemeClr val="bg1"/>
              </a:solidFill>
              <a:effectLst/>
              <a:uLnTx/>
              <a:uFillTx/>
              <a:latin typeface="+mj-lt"/>
              <a:ea typeface="Calibri" panose="020F0502020204030204" pitchFamily="1" charset="0"/>
              <a:cs typeface="Calibri" panose="020F0502020204030204" pitchFamily="1" charset="0"/>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sz="half" idx="1"/>
          </p:nvPr>
        </p:nvSpPr>
        <p:spPr>
          <a:xfrm>
            <a:off x="345070" y="1903082"/>
            <a:ext cx="4082505" cy="4614315"/>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21.13 </a:t>
            </a:r>
            <a:r>
              <a:rPr lang="en-US" sz="2000" dirty="0"/>
              <a:t>Identify that if a charged particle is located inside a shell of uniform charge, there is no net electrostatic force on the particle from the shell.</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21.14 </a:t>
            </a:r>
            <a:r>
              <a:rPr lang="en-US" sz="2000" dirty="0"/>
              <a:t>Identify that if excess charge is put on a spherical conductor, it spreads out uniformly over the external surface area. </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21.15 </a:t>
            </a:r>
            <a:r>
              <a:rPr lang="en-US" sz="2000" dirty="0"/>
              <a:t>Identify that if two identical spherical conductors touch or are connected by conducting wire, any excess charge will be shared equally.</a:t>
            </a:r>
            <a:endParaRPr lang="en-US" sz="2000" dirty="0"/>
          </a:p>
        </p:txBody>
      </p:sp>
      <p:sp>
        <p:nvSpPr>
          <p:cNvPr id="10244" name="Rectangle 3"/>
          <p:cNvSpPr>
            <a:spLocks noGrp="1" noChangeArrowheads="1"/>
          </p:cNvSpPr>
          <p:nvPr>
            <p:ph sz="half" idx="2"/>
          </p:nvPr>
        </p:nvSpPr>
        <p:spPr>
          <a:xfrm>
            <a:off x="4650518" y="1903082"/>
            <a:ext cx="4204631" cy="462726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21.16 </a:t>
            </a:r>
            <a:r>
              <a:rPr lang="en-US" sz="2000" dirty="0"/>
              <a:t>Identify that a non-conducting object can have any given distribution of charge, including charge at interior points.</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dirty="0"/>
              <a:t> </a:t>
            </a:r>
            <a:r>
              <a:rPr lang="en-US" sz="2000" b="1" dirty="0"/>
              <a:t>21.17 </a:t>
            </a:r>
            <a:r>
              <a:rPr lang="en-US" sz="2000" dirty="0"/>
              <a:t>Identify current as the rate at which charge moves through a point. </a:t>
            </a:r>
            <a:endParaRPr lang="en-US" sz="20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000" b="1" dirty="0"/>
              <a:t>21.18 </a:t>
            </a:r>
            <a:r>
              <a:rPr lang="en-US" sz="2000" dirty="0"/>
              <a:t>For current through a point, apply the relationship between the current, a time interval, and the amount of charge that moves through the point in that time interval.</a:t>
            </a:r>
            <a:endParaRPr lang="en-US" sz="2000" dirty="0"/>
          </a:p>
        </p:txBody>
      </p:sp>
      <p:sp>
        <p:nvSpPr>
          <p:cNvPr id="10245" name="Text Box 4"/>
          <p:cNvSpPr txBox="1">
            <a:spLocks noChangeArrowheads="1"/>
          </p:cNvSpPr>
          <p:nvPr/>
        </p:nvSpPr>
        <p:spPr bwMode="auto">
          <a:xfrm>
            <a:off x="414720" y="1327819"/>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 (Contd.)</a:t>
            </a:r>
            <a:endParaRPr lang="en-US" sz="2900" b="1" dirty="0">
              <a:solidFill>
                <a:srgbClr val="34566E"/>
              </a:solidFill>
            </a:endParaRPr>
          </a:p>
        </p:txBody>
      </p:sp>
      <p:sp>
        <p:nvSpPr>
          <p:cNvPr id="7" name="Rectangle 1"/>
          <p:cNvSpPr txBox="1">
            <a:spLocks noChangeArrowheads="1"/>
          </p:cNvSpPr>
          <p:nvPr/>
        </p:nvSpPr>
        <p:spPr bwMode="auto">
          <a:xfrm>
            <a:off x="456481" y="273629"/>
            <a:ext cx="8228160" cy="888574"/>
          </a:xfrm>
          <a:prstGeom prst="rect">
            <a:avLst/>
          </a:prstGeom>
          <a:noFill/>
          <a:ln w="9525">
            <a:noFill/>
            <a:round/>
          </a:ln>
        </p:spPr>
        <p:txBody>
          <a:bodyPr vert="horz" wrap="square" lIns="0" tIns="25471" rIns="0" bIns="0" numCol="1" anchor="ctr" anchorCtr="0" compatLnSpc="1"/>
          <a:lstStyle/>
          <a:p>
            <a:pPr marL="0" marR="0" lvl="0" indent="0" algn="l" defTabSz="414655"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defRPr/>
            </a:pPr>
            <a:r>
              <a:rPr kumimoji="0" lang="en-US" sz="2700" b="1" i="0" u="none" strike="noStrike" kern="0" cap="none" spc="0" normalizeH="0" baseline="0" noProof="0" dirty="0">
                <a:ln>
                  <a:noFill/>
                </a:ln>
                <a:solidFill>
                  <a:schemeClr val="bg1"/>
                </a:solidFill>
                <a:effectLst/>
                <a:uLnTx/>
                <a:uFillTx/>
                <a:latin typeface="+mj-lt"/>
                <a:ea typeface="Calibri" panose="020F0502020204030204" pitchFamily="1" charset="0"/>
                <a:cs typeface="Calibri" panose="020F0502020204030204" pitchFamily="1" charset="0"/>
              </a:rPr>
              <a:t>21-1</a:t>
            </a:r>
            <a:r>
              <a:rPr kumimoji="0" lang="en-US" sz="2700" b="0" i="0" u="none" strike="noStrike" kern="0" cap="none" spc="0" normalizeH="0" baseline="0" noProof="0" dirty="0">
                <a:ln>
                  <a:noFill/>
                </a:ln>
                <a:solidFill>
                  <a:schemeClr val="bg1"/>
                </a:solidFill>
                <a:effectLst/>
                <a:uLnTx/>
                <a:uFillTx/>
                <a:latin typeface="+mj-lt"/>
                <a:ea typeface="Calibri" panose="020F0502020204030204" pitchFamily="1" charset="0"/>
                <a:cs typeface="Calibri" panose="020F0502020204030204" pitchFamily="1" charset="0"/>
              </a:rPr>
              <a:t>  Coulomb’s Law</a:t>
            </a:r>
            <a:endParaRPr kumimoji="0" lang="en-US" sz="2700" b="0" i="0" u="none" strike="noStrike" kern="0" cap="none" spc="0" normalizeH="0" baseline="0" noProof="0" dirty="0">
              <a:ln>
                <a:noFill/>
              </a:ln>
              <a:solidFill>
                <a:schemeClr val="bg1"/>
              </a:solidFill>
              <a:effectLst/>
              <a:uLnTx/>
              <a:uFillTx/>
              <a:latin typeface="+mj-lt"/>
              <a:ea typeface="Calibri" panose="020F0502020204030204" pitchFamily="1" charset="0"/>
              <a:cs typeface="Calibri" panose="020F0502020204030204" pitchFamily="1" charset="0"/>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9" name="Text Box 4"/>
          <p:cNvSpPr txBox="1">
            <a:spLocks noChangeArrowheads="1"/>
          </p:cNvSpPr>
          <p:nvPr/>
        </p:nvSpPr>
        <p:spPr bwMode="auto">
          <a:xfrm>
            <a:off x="838116" y="1283251"/>
            <a:ext cx="8294400"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Magic?</a:t>
            </a:r>
            <a:endParaRPr lang="en-US" sz="2900" b="1" dirty="0">
              <a:solidFill>
                <a:srgbClr val="34566E"/>
              </a:solidFill>
            </a:endParaRPr>
          </a:p>
        </p:txBody>
      </p:sp>
      <p:sp>
        <p:nvSpPr>
          <p:cNvPr id="19" name="Rectangle 18"/>
          <p:cNvSpPr/>
          <p:nvPr/>
        </p:nvSpPr>
        <p:spPr>
          <a:xfrm>
            <a:off x="2727971" y="2022804"/>
            <a:ext cx="5452576" cy="3416320"/>
          </a:xfrm>
          <a:prstGeom prst="rect">
            <a:avLst/>
          </a:prstGeom>
        </p:spPr>
        <p:txBody>
          <a:bodyPr wrap="square">
            <a:spAutoFit/>
          </a:bodyPr>
          <a:lstStyle/>
          <a:p>
            <a:pPr marL="457200" indent="-457200">
              <a:buAutoNum type="alphaLcParenBoth"/>
            </a:pPr>
            <a:r>
              <a:rPr lang="en-US" dirty="0"/>
              <a:t>The two glass rods were each rubbed with a silk cloth and one was suspended by thread. When they are close to each other, they repel each other.</a:t>
            </a:r>
            <a:endParaRPr lang="en-US" dirty="0"/>
          </a:p>
          <a:p>
            <a:pPr marL="457200" indent="-457200">
              <a:buAutoNum type="alphaLcParenBoth"/>
            </a:pPr>
            <a:endParaRPr lang="en-US" dirty="0"/>
          </a:p>
          <a:p>
            <a:pPr marL="457200" indent="-457200">
              <a:buAutoNum type="alphaLcParenBoth"/>
            </a:pPr>
            <a:endParaRPr lang="en-US" dirty="0"/>
          </a:p>
          <a:p>
            <a:pPr marL="457200" indent="-457200">
              <a:buAutoNum type="alphaLcParenBoth"/>
            </a:pPr>
            <a:endParaRPr lang="en-US" dirty="0"/>
          </a:p>
          <a:p>
            <a:pPr marL="457200" indent="-457200">
              <a:buAutoNum type="alphaLcParenBoth"/>
            </a:pPr>
            <a:r>
              <a:rPr lang="en-US" dirty="0"/>
              <a:t>The plastic rod was rubbed with fur. When brought close to the glass rod, the rods attract each other.</a:t>
            </a:r>
            <a:endParaRPr lang="en-US" dirty="0"/>
          </a:p>
          <a:p>
            <a:endParaRPr lang="en-US" dirty="0"/>
          </a:p>
          <a:p>
            <a:r>
              <a:rPr lang="en-US" dirty="0"/>
              <a:t> </a:t>
            </a:r>
            <a:endParaRPr lang="en-US" dirty="0"/>
          </a:p>
        </p:txBody>
      </p:sp>
      <p:pic>
        <p:nvPicPr>
          <p:cNvPr id="6" name="Picture 5"/>
          <p:cNvPicPr>
            <a:picLocks noChangeAspect="1"/>
          </p:cNvPicPr>
          <p:nvPr/>
        </p:nvPicPr>
        <p:blipFill>
          <a:blip r:embed="rId1">
            <a:clrChange>
              <a:clrFrom>
                <a:srgbClr val="FFFFFF"/>
              </a:clrFrom>
              <a:clrTo>
                <a:srgbClr val="FFFFFF">
                  <a:alpha val="0"/>
                </a:srgbClr>
              </a:clrTo>
            </a:clrChange>
          </a:blip>
          <a:stretch>
            <a:fillRect/>
          </a:stretch>
        </p:blipFill>
        <p:spPr>
          <a:xfrm>
            <a:off x="240296" y="1610002"/>
            <a:ext cx="2679816" cy="4783890"/>
          </a:xfrm>
          <a:prstGeom prst="rect">
            <a:avLst/>
          </a:prstGeom>
        </p:spPr>
      </p:pic>
      <p:sp>
        <p:nvSpPr>
          <p:cNvPr id="7" name="Footer Placeholder 6"/>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9" name="Text Box 4"/>
          <p:cNvSpPr txBox="1">
            <a:spLocks noChangeArrowheads="1"/>
          </p:cNvSpPr>
          <p:nvPr/>
        </p:nvSpPr>
        <p:spPr bwMode="auto">
          <a:xfrm>
            <a:off x="838116" y="1327819"/>
            <a:ext cx="8294400"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Electric Charge</a:t>
            </a:r>
            <a:endParaRPr lang="en-US" sz="2900" b="1" dirty="0">
              <a:solidFill>
                <a:srgbClr val="34566E"/>
              </a:solidFill>
            </a:endParaRPr>
          </a:p>
        </p:txBody>
      </p:sp>
      <p:pic>
        <p:nvPicPr>
          <p:cNvPr id="7" name="Picture 6"/>
          <p:cNvPicPr>
            <a:picLocks noChangeAspect="1"/>
          </p:cNvPicPr>
          <p:nvPr/>
        </p:nvPicPr>
        <p:blipFill>
          <a:blip r:embed="rId1"/>
          <a:stretch>
            <a:fillRect/>
          </a:stretch>
        </p:blipFill>
        <p:spPr>
          <a:xfrm>
            <a:off x="2853973" y="5212680"/>
            <a:ext cx="5740400" cy="741680"/>
          </a:xfrm>
          <a:prstGeom prst="rect">
            <a:avLst/>
          </a:prstGeom>
        </p:spPr>
      </p:pic>
      <p:sp>
        <p:nvSpPr>
          <p:cNvPr id="12" name="Rectangle 11"/>
          <p:cNvSpPr/>
          <p:nvPr/>
        </p:nvSpPr>
        <p:spPr>
          <a:xfrm>
            <a:off x="2874050" y="2069077"/>
            <a:ext cx="5452576" cy="3139321"/>
          </a:xfrm>
          <a:prstGeom prst="rect">
            <a:avLst/>
          </a:prstGeom>
        </p:spPr>
        <p:txBody>
          <a:bodyPr wrap="square">
            <a:spAutoFit/>
          </a:bodyPr>
          <a:lstStyle/>
          <a:p>
            <a:pPr marL="457200" indent="-457200">
              <a:buAutoNum type="alphaLcParenBoth"/>
            </a:pPr>
            <a:r>
              <a:rPr lang="en-US" dirty="0"/>
              <a:t>Two charged rods of the same sign repel each other.</a:t>
            </a:r>
            <a:endParaRPr lang="en-US" dirty="0"/>
          </a:p>
          <a:p>
            <a:pPr marL="457200" indent="-457200">
              <a:buAutoNum type="alphaLcParenBoth"/>
            </a:pPr>
            <a:endParaRPr lang="en-US" dirty="0"/>
          </a:p>
          <a:p>
            <a:pPr marL="457200" indent="-457200">
              <a:buAutoNum type="alphaLcParenBoth"/>
            </a:pPr>
            <a:endParaRPr lang="en-US" dirty="0"/>
          </a:p>
          <a:p>
            <a:pPr marL="457200" indent="-457200">
              <a:buAutoNum type="alphaLcParenBoth"/>
            </a:pPr>
            <a:endParaRPr lang="en-US" dirty="0"/>
          </a:p>
          <a:p>
            <a:pPr marL="457200" indent="-457200">
              <a:buAutoNum type="alphaLcParenBoth"/>
            </a:pPr>
            <a:endParaRPr lang="en-US" dirty="0"/>
          </a:p>
          <a:p>
            <a:pPr marL="457200" indent="-457200">
              <a:buAutoNum type="alphaLcParenBoth"/>
            </a:pPr>
            <a:r>
              <a:rPr lang="en-US" dirty="0"/>
              <a:t> Two charged rods of opposite signs attract each other. Plus signs indicate a positive net charge, and minus signs indicate a negative net charge.</a:t>
            </a:r>
            <a:endParaRPr lang="en-US" dirty="0"/>
          </a:p>
          <a:p>
            <a:r>
              <a:rPr lang="en-US" dirty="0"/>
              <a:t> </a:t>
            </a:r>
            <a:endParaRPr lang="en-US" dirty="0"/>
          </a:p>
        </p:txBody>
      </p:sp>
      <p:sp>
        <p:nvSpPr>
          <p:cNvPr id="10" name="Footer Placeholder 9"/>
          <p:cNvSpPr>
            <a:spLocks noGrp="1"/>
          </p:cNvSpPr>
          <p:nvPr>
            <p:ph type="ftr" idx="11"/>
          </p:nvPr>
        </p:nvSpPr>
        <p:spPr/>
        <p:txBody>
          <a:bodyPr/>
          <a:lstStyle/>
          <a:p>
            <a:r>
              <a:rPr lang="en-US"/>
              <a:t>© 2014 John Wiley &amp; Sons, Inc. All rights reserved.</a:t>
            </a:r>
            <a:endParaRPr lang="en-US"/>
          </a:p>
        </p:txBody>
      </p:sp>
      <p:pic>
        <p:nvPicPr>
          <p:cNvPr id="11" name="Picture 10"/>
          <p:cNvPicPr>
            <a:picLocks noChangeAspect="1"/>
          </p:cNvPicPr>
          <p:nvPr/>
        </p:nvPicPr>
        <p:blipFill>
          <a:blip r:embed="rId2">
            <a:clrChange>
              <a:clrFrom>
                <a:srgbClr val="FFFFFF"/>
              </a:clrFrom>
              <a:clrTo>
                <a:srgbClr val="FFFFFF">
                  <a:alpha val="0"/>
                </a:srgbClr>
              </a:clrTo>
            </a:clrChange>
          </a:blip>
          <a:stretch>
            <a:fillRect/>
          </a:stretch>
        </p:blipFill>
        <p:spPr>
          <a:xfrm>
            <a:off x="247586" y="1610002"/>
            <a:ext cx="2665235" cy="478389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9" name="Text Box 4"/>
          <p:cNvSpPr txBox="1">
            <a:spLocks noChangeArrowheads="1"/>
          </p:cNvSpPr>
          <p:nvPr/>
        </p:nvSpPr>
        <p:spPr bwMode="auto">
          <a:xfrm>
            <a:off x="340360" y="1327819"/>
            <a:ext cx="8294400"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Materials classified based on their ability to move charge</a:t>
            </a:r>
            <a:endParaRPr lang="en-US" sz="2900" b="1" dirty="0">
              <a:solidFill>
                <a:srgbClr val="34566E"/>
              </a:solidFill>
            </a:endParaRPr>
          </a:p>
        </p:txBody>
      </p:sp>
      <p:sp>
        <p:nvSpPr>
          <p:cNvPr id="12" name="Rectangle 11"/>
          <p:cNvSpPr/>
          <p:nvPr/>
        </p:nvSpPr>
        <p:spPr>
          <a:xfrm>
            <a:off x="456481" y="2275009"/>
            <a:ext cx="8178279" cy="3508653"/>
          </a:xfrm>
          <a:prstGeom prst="rect">
            <a:avLst/>
          </a:prstGeom>
        </p:spPr>
        <p:txBody>
          <a:bodyPr wrap="square">
            <a:spAutoFit/>
          </a:bodyPr>
          <a:lstStyle/>
          <a:p>
            <a:pPr marL="344805" indent="-344805">
              <a:spcAft>
                <a:spcPts val="1800"/>
              </a:spcAft>
              <a:buFont typeface="Arial" panose="020B0604020202020204"/>
              <a:buChar char="•"/>
            </a:pPr>
            <a:r>
              <a:rPr lang="en-US" b="1" dirty="0"/>
              <a:t>Conductors </a:t>
            </a:r>
            <a:r>
              <a:rPr lang="en-US" dirty="0"/>
              <a:t>are materials in which a significant number of electrons are free to move. Examples include metals.</a:t>
            </a:r>
            <a:endParaRPr lang="en-US" dirty="0"/>
          </a:p>
          <a:p>
            <a:pPr marL="344805" indent="-344805">
              <a:spcAft>
                <a:spcPts val="1800"/>
              </a:spcAft>
              <a:buFont typeface="Arial" panose="020B0604020202020204"/>
              <a:buChar char="•"/>
            </a:pPr>
            <a:r>
              <a:rPr lang="en-US" dirty="0"/>
              <a:t>The charged particles in nonconductors (</a:t>
            </a:r>
            <a:r>
              <a:rPr lang="en-US" b="1" dirty="0"/>
              <a:t>insulators</a:t>
            </a:r>
            <a:r>
              <a:rPr lang="en-US" dirty="0"/>
              <a:t>) are not free to move. Examples include rubber, plastic, glass. </a:t>
            </a:r>
            <a:endParaRPr lang="en-US" dirty="0"/>
          </a:p>
          <a:p>
            <a:pPr marL="344805" indent="-344805">
              <a:spcAft>
                <a:spcPts val="1800"/>
              </a:spcAft>
              <a:buFont typeface="Arial" panose="020B0604020202020204"/>
              <a:buChar char="•"/>
            </a:pPr>
            <a:r>
              <a:rPr lang="en-US" b="1" dirty="0"/>
              <a:t>Semiconductors </a:t>
            </a:r>
            <a:r>
              <a:rPr lang="en-US" dirty="0"/>
              <a:t>are materials that are intermediate between conductors and insulators; examples include silicon and germanium in computer chips.</a:t>
            </a:r>
            <a:endParaRPr lang="en-US" dirty="0"/>
          </a:p>
          <a:p>
            <a:pPr marL="344805" indent="-344805">
              <a:spcAft>
                <a:spcPts val="1800"/>
              </a:spcAft>
              <a:buFont typeface="Arial" panose="020B0604020202020204"/>
              <a:buChar char="•"/>
            </a:pPr>
            <a:r>
              <a:rPr lang="en-US" b="1" dirty="0"/>
              <a:t>Superconductors</a:t>
            </a:r>
            <a:r>
              <a:rPr lang="en-US" dirty="0"/>
              <a:t> are materials that are perfect conductors, allowing charge to move without any hindrance.</a:t>
            </a:r>
            <a:endParaRPr lang="en-US" dirty="0"/>
          </a:p>
          <a:p>
            <a:pPr>
              <a:spcAft>
                <a:spcPts val="1800"/>
              </a:spcAft>
            </a:pPr>
            <a:r>
              <a:rPr lang="en-US" dirty="0"/>
              <a:t> </a:t>
            </a:r>
            <a:endParaRPr lang="en-US" dirty="0"/>
          </a:p>
        </p:txBody>
      </p:sp>
      <p:sp>
        <p:nvSpPr>
          <p:cNvPr id="5" name="Footer Placeholder 4"/>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6696681" y="4550685"/>
            <a:ext cx="2420859" cy="2151875"/>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12" name="Rectangle 11"/>
          <p:cNvSpPr/>
          <p:nvPr/>
        </p:nvSpPr>
        <p:spPr>
          <a:xfrm>
            <a:off x="456481" y="1293493"/>
            <a:ext cx="8228160" cy="2862323"/>
          </a:xfrm>
          <a:prstGeom prst="rect">
            <a:avLst/>
          </a:prstGeom>
        </p:spPr>
        <p:txBody>
          <a:bodyPr wrap="square">
            <a:spAutoFit/>
          </a:bodyPr>
          <a:lstStyle/>
          <a:p>
            <a:pPr marL="457200" indent="-457200">
              <a:buFont typeface="Arial" panose="020B0604020202020204"/>
              <a:buChar char="•"/>
            </a:pPr>
            <a:r>
              <a:rPr lang="en-US" b="1" dirty="0"/>
              <a:t>Charged Particles. </a:t>
            </a:r>
            <a:r>
              <a:rPr lang="en-US" dirty="0"/>
              <a:t>The properties of conductors and insulators are due to the structure and electrical nature of atoms. Atoms consist of positively charged </a:t>
            </a:r>
            <a:r>
              <a:rPr lang="en-US" i="1" dirty="0"/>
              <a:t>protons</a:t>
            </a:r>
            <a:r>
              <a:rPr lang="en-US" dirty="0"/>
              <a:t>, negatively charged </a:t>
            </a:r>
            <a:r>
              <a:rPr lang="en-US" i="1" dirty="0"/>
              <a:t>electrons</a:t>
            </a:r>
            <a:r>
              <a:rPr lang="en-US" dirty="0"/>
              <a:t>, and electrically neutral </a:t>
            </a:r>
            <a:r>
              <a:rPr lang="en-US" i="1" dirty="0"/>
              <a:t>neutrons</a:t>
            </a:r>
            <a:r>
              <a:rPr lang="en-US" dirty="0"/>
              <a:t>. The protons and neutrons are packed tightly together in a central nucleus and do not move.</a:t>
            </a:r>
            <a:endParaRPr lang="en-US" dirty="0"/>
          </a:p>
          <a:p>
            <a:pPr marL="457200" indent="-457200">
              <a:buFont typeface="Arial" panose="020B0604020202020204"/>
              <a:buChar char="•"/>
            </a:pPr>
            <a:r>
              <a:rPr lang="en-US" dirty="0"/>
              <a:t>When atoms of a conductor like copper come together to form the solid, some of their outermost—and so most loosely held—electrons become free to wander about within the solid, leaving behind positively charged atoms ( positive ions). We call the mobile electrons </a:t>
            </a:r>
            <a:r>
              <a:rPr lang="en-US" b="1" dirty="0"/>
              <a:t>conduction electrons</a:t>
            </a:r>
            <a:r>
              <a:rPr lang="en-US" dirty="0"/>
              <a:t>. There are few (if any) free electrons in a nonconductor.</a:t>
            </a:r>
            <a:endParaRPr lang="en-US" dirty="0"/>
          </a:p>
        </p:txBody>
      </p:sp>
      <p:sp>
        <p:nvSpPr>
          <p:cNvPr id="4" name="Rectangle 3"/>
          <p:cNvSpPr/>
          <p:nvPr/>
        </p:nvSpPr>
        <p:spPr>
          <a:xfrm>
            <a:off x="337406" y="4206742"/>
            <a:ext cx="6699741" cy="2308324"/>
          </a:xfrm>
          <a:prstGeom prst="rect">
            <a:avLst/>
          </a:prstGeom>
        </p:spPr>
        <p:txBody>
          <a:bodyPr wrap="square">
            <a:spAutoFit/>
          </a:bodyPr>
          <a:lstStyle/>
          <a:p>
            <a:r>
              <a:rPr lang="en-US" b="1" dirty="0"/>
              <a:t>Induced Charge.</a:t>
            </a:r>
            <a:r>
              <a:rPr lang="en-US" dirty="0"/>
              <a:t> A neutral copper rod is electrically isolated from its surroundings by being suspended on a non-conducting thread. Either end of the copper rod will be attracted by a charged rod. Here, conduction electrons in the copper rod are repelled to the far end of that rod by the negative charge on the plastic rod. Then that negative charge attracts the remaining positive charge on the near end of the copper rod, rotating the copper rod to bring that near end closer to the plastic rod.</a:t>
            </a:r>
            <a:endParaRPr lang="en-US" dirty="0"/>
          </a:p>
        </p:txBody>
      </p:sp>
      <p:sp>
        <p:nvSpPr>
          <p:cNvPr id="7" name="Footer Placeholder 6"/>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21-1</a:t>
            </a:r>
            <a:r>
              <a:rPr lang="en-US" sz="2700" dirty="0">
                <a:solidFill>
                  <a:schemeClr val="bg1"/>
                </a:solidFill>
                <a:ea typeface="Calibri" panose="020F0502020204030204" pitchFamily="1" charset="0"/>
                <a:cs typeface="Calibri" panose="020F0502020204030204" pitchFamily="1" charset="0"/>
              </a:rPr>
              <a:t>  Coulomb’s Law</a:t>
            </a:r>
            <a:endParaRPr lang="en-US" sz="2700" dirty="0">
              <a:solidFill>
                <a:schemeClr val="bg1"/>
              </a:solidFill>
              <a:ea typeface="Calibri" panose="020F0502020204030204" pitchFamily="1" charset="0"/>
              <a:cs typeface="Calibri" panose="020F0502020204030204" pitchFamily="1" charset="0"/>
            </a:endParaRPr>
          </a:p>
        </p:txBody>
      </p:sp>
      <p:sp>
        <p:nvSpPr>
          <p:cNvPr id="6" name="Text Box 4"/>
          <p:cNvSpPr txBox="1">
            <a:spLocks noChangeArrowheads="1"/>
          </p:cNvSpPr>
          <p:nvPr/>
        </p:nvSpPr>
        <p:spPr bwMode="auto">
          <a:xfrm>
            <a:off x="414720" y="1327819"/>
            <a:ext cx="5884385"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Coulomb’s Law</a:t>
            </a:r>
            <a:endParaRPr lang="en-US" sz="2900" b="1" dirty="0">
              <a:solidFill>
                <a:srgbClr val="34566E"/>
              </a:solidFill>
            </a:endParaRPr>
          </a:p>
        </p:txBody>
      </p:sp>
      <p:pic>
        <p:nvPicPr>
          <p:cNvPr id="8" name="Picture 7"/>
          <p:cNvPicPr>
            <a:picLocks noChangeAspect="1"/>
          </p:cNvPicPr>
          <p:nvPr/>
        </p:nvPicPr>
        <p:blipFill>
          <a:blip r:embed="rId1"/>
          <a:stretch>
            <a:fillRect/>
          </a:stretch>
        </p:blipFill>
        <p:spPr>
          <a:xfrm>
            <a:off x="1342793" y="4026741"/>
            <a:ext cx="2997200" cy="609600"/>
          </a:xfrm>
          <a:prstGeom prst="rect">
            <a:avLst/>
          </a:prstGeom>
        </p:spPr>
      </p:pic>
      <p:sp>
        <p:nvSpPr>
          <p:cNvPr id="11" name="Rectangle 10"/>
          <p:cNvSpPr/>
          <p:nvPr/>
        </p:nvSpPr>
        <p:spPr>
          <a:xfrm>
            <a:off x="5629718" y="3500863"/>
            <a:ext cx="3453381" cy="1323439"/>
          </a:xfrm>
          <a:prstGeom prst="rect">
            <a:avLst/>
          </a:prstGeom>
        </p:spPr>
        <p:txBody>
          <a:bodyPr wrap="square">
            <a:spAutoFit/>
          </a:bodyPr>
          <a:lstStyle/>
          <a:p>
            <a:r>
              <a:rPr lang="en-US" sz="1600" dirty="0"/>
              <a:t>The electrostatic force on particle 1 can be described in terms of a unit vector </a:t>
            </a:r>
            <a:r>
              <a:rPr lang="en-US" sz="1600" b="1" i="1" dirty="0"/>
              <a:t>r</a:t>
            </a:r>
            <a:r>
              <a:rPr lang="en-US" sz="1600" dirty="0"/>
              <a:t> along an axis through the two particles, radially away from particle 2.</a:t>
            </a:r>
            <a:endParaRPr lang="en-US" sz="1600" dirty="0"/>
          </a:p>
        </p:txBody>
      </p:sp>
      <p:sp>
        <p:nvSpPr>
          <p:cNvPr id="12" name="Rectangle 11"/>
          <p:cNvSpPr/>
          <p:nvPr/>
        </p:nvSpPr>
        <p:spPr>
          <a:xfrm>
            <a:off x="440392" y="1892450"/>
            <a:ext cx="5405190" cy="2031325"/>
          </a:xfrm>
          <a:prstGeom prst="rect">
            <a:avLst/>
          </a:prstGeom>
        </p:spPr>
        <p:txBody>
          <a:bodyPr wrap="square">
            <a:spAutoFit/>
          </a:bodyPr>
          <a:lstStyle/>
          <a:p>
            <a:r>
              <a:rPr lang="en-US" dirty="0"/>
              <a:t>Coulomb’s law describes the </a:t>
            </a:r>
            <a:r>
              <a:rPr lang="en-US" b="1" dirty="0"/>
              <a:t>electrostatic force</a:t>
            </a:r>
            <a:r>
              <a:rPr lang="en-US" dirty="0"/>
              <a:t> (or electric force) between two charged particles. If the particles have charges </a:t>
            </a:r>
            <a:r>
              <a:rPr lang="en-US" i="1" dirty="0"/>
              <a:t>q</a:t>
            </a:r>
            <a:r>
              <a:rPr lang="en-US" i="1" baseline="-25000" dirty="0"/>
              <a:t>1</a:t>
            </a:r>
            <a:r>
              <a:rPr lang="en-US" dirty="0"/>
              <a:t> and </a:t>
            </a:r>
            <a:r>
              <a:rPr lang="en-US" i="1" dirty="0"/>
              <a:t>q</a:t>
            </a:r>
            <a:r>
              <a:rPr lang="en-US" i="1" baseline="-25000" dirty="0"/>
              <a:t>2</a:t>
            </a:r>
            <a:r>
              <a:rPr lang="en-US" dirty="0"/>
              <a:t>, are separated by distance </a:t>
            </a:r>
            <a:r>
              <a:rPr lang="en-US" i="1" dirty="0"/>
              <a:t>r</a:t>
            </a:r>
            <a:r>
              <a:rPr lang="en-US" dirty="0"/>
              <a:t>, and are at rest (or moving only slowly) relative to each other, then the magnitude </a:t>
            </a:r>
            <a:br>
              <a:rPr lang="en-US" dirty="0"/>
            </a:br>
            <a:r>
              <a:rPr lang="en-US" dirty="0"/>
              <a:t>of the force acting on each due to the other is </a:t>
            </a:r>
            <a:br>
              <a:rPr lang="en-US" dirty="0"/>
            </a:br>
            <a:r>
              <a:rPr lang="en-US" dirty="0"/>
              <a:t>given by</a:t>
            </a:r>
            <a:endParaRPr lang="en-US" dirty="0"/>
          </a:p>
        </p:txBody>
      </p:sp>
      <p:sp>
        <p:nvSpPr>
          <p:cNvPr id="13" name="Rectangle 12"/>
          <p:cNvSpPr/>
          <p:nvPr/>
        </p:nvSpPr>
        <p:spPr>
          <a:xfrm>
            <a:off x="518931" y="4951647"/>
            <a:ext cx="8165709" cy="923330"/>
          </a:xfrm>
          <a:prstGeom prst="rect">
            <a:avLst/>
          </a:prstGeom>
        </p:spPr>
        <p:txBody>
          <a:bodyPr wrap="square">
            <a:spAutoFit/>
          </a:bodyPr>
          <a:lstStyle/>
          <a:p>
            <a:r>
              <a:rPr lang="en-US" dirty="0"/>
              <a:t>where  </a:t>
            </a:r>
            <a:r>
              <a:rPr lang="en-US" i="1" dirty="0"/>
              <a:t>ε</a:t>
            </a:r>
            <a:r>
              <a:rPr lang="en-US" i="1" baseline="-25000" dirty="0"/>
              <a:t>0</a:t>
            </a:r>
            <a:r>
              <a:rPr lang="en-US" i="1" dirty="0"/>
              <a:t> = 8.85 </a:t>
            </a:r>
            <a:r>
              <a:rPr lang="en-US" i="1" dirty="0">
                <a:latin typeface="MS Gothic" panose="020B0609070205080204" charset="-128"/>
                <a:ea typeface="MS Gothic" panose="020B0609070205080204" charset="-128"/>
                <a:cs typeface="MS Gothic" panose="020B0609070205080204" charset="-128"/>
              </a:rPr>
              <a:t>×</a:t>
            </a:r>
            <a:r>
              <a:rPr lang="en-US" i="1" dirty="0"/>
              <a:t>10</a:t>
            </a:r>
            <a:r>
              <a:rPr lang="en-US" i="1" baseline="30000" dirty="0"/>
              <a:t>-12</a:t>
            </a:r>
            <a:r>
              <a:rPr lang="en-US" i="1" dirty="0"/>
              <a:t> C</a:t>
            </a:r>
            <a:r>
              <a:rPr lang="en-US" i="1" baseline="30000" dirty="0"/>
              <a:t>2</a:t>
            </a:r>
            <a:r>
              <a:rPr lang="en-US" i="1" dirty="0"/>
              <a:t>/N.m</a:t>
            </a:r>
            <a:r>
              <a:rPr lang="en-US" i="1" baseline="30000" dirty="0"/>
              <a:t>2</a:t>
            </a:r>
            <a:r>
              <a:rPr lang="en-US" i="1" dirty="0"/>
              <a:t> </a:t>
            </a:r>
            <a:r>
              <a:rPr lang="en-US" dirty="0"/>
              <a:t>is the permittivity constant. The ratio </a:t>
            </a:r>
            <a:r>
              <a:rPr lang="en-US" i="1" dirty="0"/>
              <a:t>1/4πε</a:t>
            </a:r>
            <a:r>
              <a:rPr lang="en-US" i="1" baseline="-25000" dirty="0"/>
              <a:t>0</a:t>
            </a:r>
            <a:r>
              <a:rPr lang="en-US" dirty="0"/>
              <a:t> is often replaced with the electrostatic constant (or Coulomb constant) </a:t>
            </a:r>
            <a:r>
              <a:rPr lang="en-US" i="1" dirty="0"/>
              <a:t>k=8.99×10</a:t>
            </a:r>
            <a:r>
              <a:rPr lang="en-US" i="1" baseline="30000" dirty="0"/>
              <a:t>9</a:t>
            </a:r>
            <a:r>
              <a:rPr lang="en-US" i="1" dirty="0"/>
              <a:t> N.m</a:t>
            </a:r>
            <a:r>
              <a:rPr lang="en-US" i="1" baseline="30000" dirty="0"/>
              <a:t>2</a:t>
            </a:r>
            <a:r>
              <a:rPr lang="en-US" i="1" dirty="0"/>
              <a:t>/C</a:t>
            </a:r>
            <a:r>
              <a:rPr lang="en-US" i="1" baseline="30000" dirty="0"/>
              <a:t>2</a:t>
            </a:r>
            <a:r>
              <a:rPr lang="en-US" dirty="0"/>
              <a:t>.  Thus k = </a:t>
            </a:r>
            <a:r>
              <a:rPr lang="en-US" i="1" dirty="0"/>
              <a:t>1/4πε</a:t>
            </a:r>
            <a:r>
              <a:rPr lang="en-US" i="1" baseline="-25000" dirty="0"/>
              <a:t>0 </a:t>
            </a:r>
            <a:r>
              <a:rPr lang="en-US" i="1" dirty="0"/>
              <a:t>.</a:t>
            </a:r>
            <a:endParaRPr lang="en-US" dirty="0"/>
          </a:p>
        </p:txBody>
      </p:sp>
      <p:pic>
        <p:nvPicPr>
          <p:cNvPr id="9" name="Picture 8"/>
          <p:cNvPicPr>
            <a:picLocks noChangeAspect="1"/>
          </p:cNvPicPr>
          <p:nvPr/>
        </p:nvPicPr>
        <p:blipFill>
          <a:blip r:embed="rId2"/>
          <a:stretch>
            <a:fillRect/>
          </a:stretch>
        </p:blipFill>
        <p:spPr>
          <a:xfrm>
            <a:off x="5816416" y="2469366"/>
            <a:ext cx="3061210" cy="975214"/>
          </a:xfrm>
          <a:prstGeom prst="rect">
            <a:avLst/>
          </a:prstGeom>
        </p:spPr>
      </p:pic>
      <p:sp>
        <p:nvSpPr>
          <p:cNvPr id="10" name="Footer Placeholder 9"/>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hapter_2_sample_v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Chapter_16_v1.pptx</Template>
  <TotalTime>0</TotalTime>
  <Words>9819</Words>
  <Application>WPS Presentation</Application>
  <PresentationFormat>On-screen Show (4:3)</PresentationFormat>
  <Paragraphs>223</Paragraphs>
  <Slides>17</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Times New Roman</vt:lpstr>
      <vt:lpstr>WenQuanYi Micro Hei</vt:lpstr>
      <vt:lpstr>Segoe Print</vt:lpstr>
      <vt:lpstr>Calibri</vt:lpstr>
      <vt:lpstr>Calibri</vt:lpstr>
      <vt:lpstr>Arial</vt:lpstr>
      <vt:lpstr>MS Gothic</vt:lpstr>
      <vt:lpstr>Microsoft YaHei</vt:lpstr>
      <vt:lpstr>Arial Unicode MS</vt:lpstr>
      <vt:lpstr>Chapter_2_sample_v1</vt:lpstr>
      <vt:lpstr>Coulomb’s Law, Charge Quantized, Charges are conserved.</vt:lpstr>
      <vt:lpstr>21-1  Coulomb’s Law</vt:lpstr>
      <vt:lpstr>PowerPoint 演示文稿</vt:lpstr>
      <vt:lpstr>PowerPoint 演示文稿</vt:lpstr>
      <vt:lpstr>21-1  Coulomb’s Law</vt:lpstr>
      <vt:lpstr>21-1  Coulomb’s Law</vt:lpstr>
      <vt:lpstr>21-1  Coulomb’s Law</vt:lpstr>
      <vt:lpstr>21-1  Coulomb’s Law</vt:lpstr>
      <vt:lpstr>21-1  Coulomb’s Law</vt:lpstr>
      <vt:lpstr>21-1  Coulomb’s Law</vt:lpstr>
      <vt:lpstr>21-1  Coulomb’s Law</vt:lpstr>
      <vt:lpstr>21-2  Charge is Quantized</vt:lpstr>
      <vt:lpstr>21-2  Charge is Quantized</vt:lpstr>
      <vt:lpstr>21-2  Charge is Quantized</vt:lpstr>
      <vt:lpstr>21-3  Charge is Conserved</vt:lpstr>
      <vt:lpstr>21-3  Charge is Conserved</vt:lpstr>
      <vt:lpstr>21  Summary</vt:lpstr>
    </vt:vector>
  </TitlesOfParts>
  <Company>Lehigh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Coulomb’s Law</dc:title>
  <dc:creator>Abhishesh Regmi</dc:creator>
  <cp:lastModifiedBy>rimsha.b</cp:lastModifiedBy>
  <cp:revision>17</cp:revision>
  <dcterms:created xsi:type="dcterms:W3CDTF">2013-03-07T21:13:00Z</dcterms:created>
  <dcterms:modified xsi:type="dcterms:W3CDTF">2022-10-21T04:33:03Z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0x0101002F6463EF5D872347A7BF5761BB9BB3CC</vt:lpwstr>
  </property>
  <property fmtid="{D5CDD505-2E9C-101B-9397-08002B2CF9AE}" pid="3" name="ICV">
    <vt:lpwstr>03B0BAE6B4D1404B87E817B1AD730413</vt:lpwstr>
  </property>
  <property fmtid="{D5CDD505-2E9C-101B-9397-08002B2CF9AE}" pid="4" name="KSOProductBuildVer">
    <vt:lpwstr>1033-11.2.0.11341</vt:lpwstr>
  </property>
</Properties>
</file>