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8"/>
  </p:handoutMasterIdLst>
  <p:sldIdLst>
    <p:sldId id="312" r:id="rId3"/>
    <p:sldId id="258" r:id="rId4"/>
    <p:sldId id="259" r:id="rId6"/>
    <p:sldId id="260" r:id="rId7"/>
    <p:sldId id="261" r:id="rId8"/>
    <p:sldId id="262" r:id="rId9"/>
    <p:sldId id="263" r:id="rId10"/>
    <p:sldId id="264" r:id="rId11"/>
    <p:sldId id="265" r:id="rId12"/>
    <p:sldId id="266" r:id="rId13"/>
    <p:sldId id="267" r:id="rId14"/>
    <p:sldId id="268" r:id="rId15"/>
    <p:sldId id="281" r:id="rId16"/>
    <p:sldId id="28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7" autoAdjust="0"/>
    <p:restoredTop sz="94660"/>
  </p:normalViewPr>
  <p:slideViewPr>
    <p:cSldViewPr snapToGrid="0">
      <p:cViewPr varScale="1">
        <p:scale>
          <a:sx n="82" d="100"/>
          <a:sy n="82" d="100"/>
        </p:scale>
        <p:origin x="15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D933CE-65FB-E74D-85DD-EFCD14522777}"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8728FF-0830-664D-B016-3EF906862EC3}"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C6F43C-61EE-E749-B51F-5EAF97D3D6C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031092-47F3-8C49-A9A3-4BA630ECFFFE}"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dirty="0">
              <a:latin typeface="Times New Roman" panose="02020603050405020304"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dirty="0">
              <a:latin typeface="Times New Roman" panose="02020603050405020304"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655" indent="0" algn="ctr">
              <a:buNone/>
              <a:defRPr/>
            </a:lvl2pPr>
            <a:lvl3pPr marL="829310" indent="0" algn="ctr">
              <a:buNone/>
              <a:defRPr/>
            </a:lvl3pPr>
            <a:lvl4pPr marL="1243965" indent="0" algn="ctr">
              <a:buNone/>
              <a:defRPr/>
            </a:lvl4pPr>
            <a:lvl5pPr marL="1658620" indent="0" algn="ctr">
              <a:buNone/>
              <a:defRPr/>
            </a:lvl5pPr>
            <a:lvl6pPr marL="2073910" indent="0" algn="ctr">
              <a:buNone/>
              <a:defRPr/>
            </a:lvl6pPr>
            <a:lvl7pPr marL="2488565" indent="0" algn="ctr">
              <a:buNone/>
              <a:defRPr/>
            </a:lvl7pPr>
            <a:lvl8pPr marL="2903220" indent="0" algn="ctr">
              <a:buNone/>
              <a:defRPr/>
            </a:lvl8pPr>
            <a:lvl9pPr marL="3317875" indent="0" algn="ctr">
              <a:buNone/>
              <a:defRPr/>
            </a:lvl9pPr>
          </a:lstStyle>
          <a:p>
            <a:r>
              <a:rPr lang="en-US"/>
              <a:t>Click to edit Master subtitle style</a:t>
            </a:r>
            <a:endParaRPr lang="en-US"/>
          </a:p>
        </p:txBody>
      </p:sp>
      <p:sp>
        <p:nvSpPr>
          <p:cNvPr id="4" name="Date Placeholder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5"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6" name="Slide Number Placeholder 5"/>
          <p:cNvSpPr>
            <a:spLocks noGrp="1" noChangeArrowheads="1"/>
          </p:cNvSpPr>
          <p:nvPr>
            <p:ph type="sldNum" idx="12"/>
          </p:nvPr>
        </p:nvSpPr>
        <p:spPr>
          <a:xfrm>
            <a:off x="6554880" y="6247376"/>
            <a:ext cx="2125440" cy="468050"/>
          </a:xfrm>
          <a:prstGeom prst="rect">
            <a:avLst/>
          </a:prstGeom>
        </p:spPr>
        <p:txBody>
          <a:bodyPr/>
          <a:lstStyle>
            <a:lvl1pPr>
              <a:defRPr/>
            </a:lvl1pPr>
          </a:lstStyle>
          <a:p>
            <a:fld id="{9A336BBF-3D40-E240-9559-9B1CE4A7BFB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http://media.wiley.com/spa_assets/R16B046/site/wiley2/cvo/images/backgrounds/top-nav-bg.gif"/>
          <p:cNvPicPr>
            <a:picLocks noChangeAspect="1" noChangeArrowheads="1"/>
          </p:cNvPicPr>
          <p:nvPr/>
        </p:nvPicPr>
        <p:blipFill>
          <a:blip r:embed="rId2"/>
          <a:srcRect/>
          <a:stretch>
            <a:fillRect/>
          </a:stretch>
        </p:blipFill>
        <p:spPr bwMode="auto">
          <a:xfrm>
            <a:off x="0" y="1"/>
            <a:ext cx="9144000" cy="1258692"/>
          </a:xfrm>
          <a:prstGeom prst="rect">
            <a:avLst/>
          </a:prstGeom>
          <a:noFill/>
          <a:ln w="9525">
            <a:noFill/>
            <a:miter lim="800000"/>
            <a:headEnd/>
            <a:tailEnd/>
          </a:ln>
        </p:spPr>
      </p:pic>
      <p:pic>
        <p:nvPicPr>
          <p:cNvPr id="5" name="Picture 7"/>
          <p:cNvPicPr>
            <a:picLocks noChangeAspect="1" noChangeArrowheads="1"/>
          </p:cNvPicPr>
          <p:nvPr/>
        </p:nvPicPr>
        <p:blipFill>
          <a:blip r:embed="rId3"/>
          <a:srcRect/>
          <a:stretch>
            <a:fillRect/>
          </a:stretch>
        </p:blipFill>
        <p:spPr bwMode="auto">
          <a:xfrm>
            <a:off x="0" y="0"/>
            <a:ext cx="9144000" cy="1216928"/>
          </a:xfrm>
          <a:prstGeom prst="rect">
            <a:avLst/>
          </a:prstGeom>
          <a:noFill/>
          <a:ln w="9525">
            <a:noFill/>
            <a:miter lim="800000"/>
            <a:headEnd/>
            <a:tailEnd/>
          </a:ln>
          <a:effectLst/>
        </p:spPr>
      </p:pic>
      <p:pic>
        <p:nvPicPr>
          <p:cNvPr id="6" name="Picture 4" descr="C:\Users\nsaylor\Documents\Nathan Saylor\Clients\Wiley\Darnell Sessoms\2012-07\Wiley_Wordmark_white.png"/>
          <p:cNvPicPr>
            <a:picLocks noChangeAspect="1" noChangeArrowheads="1"/>
          </p:cNvPicPr>
          <p:nvPr/>
        </p:nvPicPr>
        <p:blipFill>
          <a:blip r:embed="rId4"/>
          <a:srcRect/>
          <a:stretch>
            <a:fillRect/>
          </a:stretch>
        </p:blipFill>
        <p:spPr bwMode="auto">
          <a:xfrm>
            <a:off x="7544160" y="0"/>
            <a:ext cx="1254240" cy="5026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8" name="Rectangle 7"/>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9" name="Slide Number Placeholder 8"/>
          <p:cNvSpPr>
            <a:spLocks noGrp="1" noChangeArrowheads="1"/>
          </p:cNvSpPr>
          <p:nvPr>
            <p:ph type="sldNum" idx="12"/>
          </p:nvPr>
        </p:nvSpPr>
        <p:spPr>
          <a:xfrm>
            <a:off x="6554880" y="6247376"/>
            <a:ext cx="2125440" cy="468050"/>
          </a:xfrm>
          <a:prstGeom prst="rect">
            <a:avLst/>
          </a:prstGeom>
        </p:spPr>
        <p:txBody>
          <a:bodyPr/>
          <a:lstStyle>
            <a:lvl1pPr>
              <a:defRPr/>
            </a:lvl1pPr>
          </a:lstStyle>
          <a:p>
            <a:fld id="{9A336BBF-3D40-E240-9559-9B1CE4A7BFB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655" indent="0">
              <a:buNone/>
              <a:defRPr sz="1600"/>
            </a:lvl2pPr>
            <a:lvl3pPr marL="829310" indent="0">
              <a:buNone/>
              <a:defRPr sz="1500"/>
            </a:lvl3pPr>
            <a:lvl4pPr marL="1243965" indent="0">
              <a:buNone/>
              <a:defRPr sz="1300"/>
            </a:lvl4pPr>
            <a:lvl5pPr marL="1658620" indent="0">
              <a:buNone/>
              <a:defRPr sz="1300"/>
            </a:lvl5pPr>
            <a:lvl6pPr marL="2073910" indent="0">
              <a:buNone/>
              <a:defRPr sz="1300"/>
            </a:lvl6pPr>
            <a:lvl7pPr marL="2488565" indent="0">
              <a:buNone/>
              <a:defRPr sz="1300"/>
            </a:lvl7pPr>
            <a:lvl8pPr marL="2903220" indent="0">
              <a:buNone/>
              <a:defRPr sz="1300"/>
            </a:lvl8pPr>
            <a:lvl9pPr marL="3317875" indent="0">
              <a:buNone/>
              <a:defRPr sz="1300"/>
            </a:lvl9pPr>
          </a:lstStyle>
          <a:p>
            <a:pPr lvl="0"/>
            <a:r>
              <a:rPr lang="en-US"/>
              <a:t>Click to edit Master text styles</a:t>
            </a:r>
            <a:endParaRPr lang="en-US"/>
          </a:p>
        </p:txBody>
      </p:sp>
      <p:sp>
        <p:nvSpPr>
          <p:cNvPr id="4" name="Date Placeholder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5"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6" name="Slide Number Placeholder 5"/>
          <p:cNvSpPr>
            <a:spLocks noGrp="1" noChangeArrowheads="1"/>
          </p:cNvSpPr>
          <p:nvPr>
            <p:ph type="sldNum" idx="12"/>
          </p:nvPr>
        </p:nvSpPr>
        <p:spPr>
          <a:xfrm>
            <a:off x="6554880" y="6247376"/>
            <a:ext cx="2125440" cy="468050"/>
          </a:xfrm>
          <a:prstGeom prst="rect">
            <a:avLst/>
          </a:prstGeom>
        </p:spPr>
        <p:txBody>
          <a:bodyPr/>
          <a:lstStyle>
            <a:lvl1pPr>
              <a:defRPr/>
            </a:lvl1pPr>
          </a:lstStyle>
          <a:p>
            <a:fld id="{9A336BBF-3D40-E240-9559-9B1CE4A7BFB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http://media.wiley.com/spa_assets/R16B046/site/wiley2/cvo/images/backgrounds/top-nav-bg.gif"/>
          <p:cNvPicPr>
            <a:picLocks noChangeAspect="1" noChangeArrowheads="1"/>
          </p:cNvPicPr>
          <p:nvPr/>
        </p:nvPicPr>
        <p:blipFill>
          <a:blip r:embed="rId2"/>
          <a:srcRect/>
          <a:stretch>
            <a:fillRect/>
          </a:stretch>
        </p:blipFill>
        <p:spPr bwMode="auto">
          <a:xfrm>
            <a:off x="0" y="1"/>
            <a:ext cx="9144000" cy="1258692"/>
          </a:xfrm>
          <a:prstGeom prst="rect">
            <a:avLst/>
          </a:prstGeom>
          <a:noFill/>
          <a:ln w="9525">
            <a:noFill/>
            <a:miter lim="800000"/>
            <a:headEnd/>
            <a:tailEnd/>
          </a:ln>
        </p:spPr>
      </p:pic>
      <p:pic>
        <p:nvPicPr>
          <p:cNvPr id="6" name="Picture 4"/>
          <p:cNvPicPr>
            <a:picLocks noChangeAspect="1" noChangeArrowheads="1"/>
          </p:cNvPicPr>
          <p:nvPr/>
        </p:nvPicPr>
        <p:blipFill>
          <a:blip r:embed="rId3"/>
          <a:srcRect/>
          <a:stretch>
            <a:fillRect/>
          </a:stretch>
        </p:blipFill>
        <p:spPr bwMode="auto">
          <a:xfrm>
            <a:off x="0" y="0"/>
            <a:ext cx="9144000" cy="1216928"/>
          </a:xfrm>
          <a:prstGeom prst="rect">
            <a:avLst/>
          </a:prstGeom>
          <a:noFill/>
          <a:ln w="9525">
            <a:noFill/>
            <a:miter lim="800000"/>
            <a:headEnd/>
            <a:tailEnd/>
          </a:ln>
          <a:effectLst/>
        </p:spPr>
      </p:pic>
      <p:pic>
        <p:nvPicPr>
          <p:cNvPr id="7" name="Picture 4" descr="C:\Users\nsaylor\Documents\Nathan Saylor\Clients\Wiley\Darnell Sessoms\2012-07\Wiley_Wordmark_white.png"/>
          <p:cNvPicPr>
            <a:picLocks noChangeAspect="1" noChangeArrowheads="1"/>
          </p:cNvPicPr>
          <p:nvPr/>
        </p:nvPicPr>
        <p:blipFill>
          <a:blip r:embed="rId4"/>
          <a:srcRect/>
          <a:stretch>
            <a:fillRect/>
          </a:stretch>
        </p:blipFill>
        <p:spPr bwMode="auto">
          <a:xfrm>
            <a:off x="7544160" y="0"/>
            <a:ext cx="1254240" cy="5026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6480" y="1409909"/>
            <a:ext cx="404208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36800" y="1409909"/>
            <a:ext cx="404352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9"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10"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9A336BBF-3D40-E240-9559-9B1CE4A7BFB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655" indent="0">
              <a:buNone/>
              <a:defRPr sz="1800" b="1"/>
            </a:lvl2pPr>
            <a:lvl3pPr marL="829310" indent="0">
              <a:buNone/>
              <a:defRPr sz="1600" b="1"/>
            </a:lvl3pPr>
            <a:lvl4pPr marL="1243965" indent="0">
              <a:buNone/>
              <a:defRPr sz="1500" b="1"/>
            </a:lvl4pPr>
            <a:lvl5pPr marL="1658620" indent="0">
              <a:buNone/>
              <a:defRPr sz="1500" b="1"/>
            </a:lvl5pPr>
            <a:lvl6pPr marL="2073910" indent="0">
              <a:buNone/>
              <a:defRPr sz="1500" b="1"/>
            </a:lvl6pPr>
            <a:lvl7pPr marL="2488565" indent="0">
              <a:buNone/>
              <a:defRPr sz="1500" b="1"/>
            </a:lvl7pPr>
            <a:lvl8pPr marL="2903220" indent="0">
              <a:buNone/>
              <a:defRPr sz="1500" b="1"/>
            </a:lvl8pPr>
            <a:lvl9pPr marL="3317875" indent="0">
              <a:buNone/>
              <a:defRPr sz="1500" b="1"/>
            </a:lvl9pPr>
          </a:lstStyle>
          <a:p>
            <a:pPr lvl="0"/>
            <a:r>
              <a:rPr lang="en-US"/>
              <a:t>Click to edit Master text styles</a:t>
            </a:r>
            <a:endParaRPr lang="en-US"/>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655" indent="0">
              <a:buNone/>
              <a:defRPr sz="1800" b="1"/>
            </a:lvl2pPr>
            <a:lvl3pPr marL="829310" indent="0">
              <a:buNone/>
              <a:defRPr sz="1600" b="1"/>
            </a:lvl3pPr>
            <a:lvl4pPr marL="1243965" indent="0">
              <a:buNone/>
              <a:defRPr sz="1500" b="1"/>
            </a:lvl4pPr>
            <a:lvl5pPr marL="1658620" indent="0">
              <a:buNone/>
              <a:defRPr sz="1500" b="1"/>
            </a:lvl5pPr>
            <a:lvl6pPr marL="2073910" indent="0">
              <a:buNone/>
              <a:defRPr sz="1500" b="1"/>
            </a:lvl6pPr>
            <a:lvl7pPr marL="2488565" indent="0">
              <a:buNone/>
              <a:defRPr sz="1500" b="1"/>
            </a:lvl7pPr>
            <a:lvl8pPr marL="2903220" indent="0">
              <a:buNone/>
              <a:defRPr sz="1500" b="1"/>
            </a:lvl8pPr>
            <a:lvl9pPr marL="3317875" indent="0">
              <a:buNone/>
              <a:defRPr sz="1500" b="1"/>
            </a:lvl9pPr>
          </a:lstStyle>
          <a:p>
            <a:pPr lvl="0"/>
            <a:r>
              <a:rPr lang="en-US"/>
              <a:t>Click to edit Master text styles</a:t>
            </a:r>
            <a:endParaRPr lang="en-US"/>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8"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9"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9A336BBF-3D40-E240-9559-9B1CE4A7BFB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4" name="Rectangle 4"/>
          <p:cNvSpPr>
            <a:spLocks noGrp="1" noChangeArrowheads="1"/>
          </p:cNvSpPr>
          <p:nvPr>
            <p:ph type="ftr" idx="11"/>
          </p:nvPr>
        </p:nvSpPr>
        <p:spPr/>
        <p:txBody>
          <a:bodyPr/>
          <a:lstStyle>
            <a:lvl1pPr>
              <a:defRPr/>
            </a:lvl1pPr>
          </a:lstStyle>
          <a:p>
            <a:r>
              <a:rPr lang="en-US"/>
              <a:t>© 2014 John Wiley &amp; Sons, Inc. All rights reserved.</a:t>
            </a:r>
            <a:endParaRPr lang="en-US" dirty="0"/>
          </a:p>
        </p:txBody>
      </p:sp>
      <p:sp>
        <p:nvSpPr>
          <p:cNvPr id="5"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9A336BBF-3D40-E240-9559-9B1CE4A7BFB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3"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4"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9A336BBF-3D40-E240-9559-9B1CE4A7BFB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title"/>
          </p:nvPr>
        </p:nvSpPr>
        <p:spPr>
          <a:xfrm>
            <a:off x="456480" y="273629"/>
            <a:ext cx="8223840" cy="884253"/>
          </a:xfrm>
        </p:spPr>
        <p:txBody>
          <a:bodyPr/>
          <a:lstStyle/>
          <a:p>
            <a:r>
              <a:rPr lang="en-US"/>
              <a:t>Click to edit Master title style</a:t>
            </a:r>
            <a:endParaRPr lang="en-US"/>
          </a:p>
        </p:txBody>
      </p:sp>
      <p:sp>
        <p:nvSpPr>
          <p:cNvPr id="5" name="Rectangle 4"/>
          <p:cNvSpPr>
            <a:spLocks noGrp="1" noChangeArrowheads="1"/>
          </p:cNvSpPr>
          <p:nvPr>
            <p:ph type="ftr" idx="11"/>
          </p:nvPr>
        </p:nvSpPr>
        <p:spPr/>
        <p:txBody>
          <a:bodyPr/>
          <a:lstStyle>
            <a:lvl1pPr>
              <a:defRPr>
                <a:solidFill>
                  <a:schemeClr val="bg1"/>
                </a:solidFill>
              </a:defRPr>
            </a:lvl1pPr>
          </a:lstStyle>
          <a:p>
            <a:pPr>
              <a:defRPr/>
            </a:pPr>
            <a:r>
              <a:rPr lang="en-US"/>
              <a:t>© 2014 John Wiley &amp; Sons, Inc.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6480" y="273629"/>
            <a:ext cx="8223840" cy="884253"/>
          </a:xfrm>
          <a:prstGeom prst="rect">
            <a:avLst/>
          </a:prstGeom>
          <a:noFill/>
          <a:ln w="9525">
            <a:noFill/>
            <a:round/>
          </a:ln>
        </p:spPr>
        <p:txBody>
          <a:bodyPr vert="horz" wrap="square" lIns="0" tIns="0" rIns="0" bIns="0" numCol="1" anchor="ctr" anchorCtr="0" compatLnSpc="1"/>
          <a:lstStyle/>
          <a:p>
            <a:pPr lvl="0"/>
            <a:r>
              <a:rPr lang="en-GB"/>
              <a:t>Click to edit the title text format</a:t>
            </a:r>
            <a:endParaRPr lang="en-GB"/>
          </a:p>
        </p:txBody>
      </p:sp>
      <p:sp>
        <p:nvSpPr>
          <p:cNvPr id="1027" name="Rectangle 2"/>
          <p:cNvSpPr>
            <a:spLocks noGrp="1" noChangeArrowheads="1"/>
          </p:cNvSpPr>
          <p:nvPr>
            <p:ph type="body" idx="1"/>
          </p:nvPr>
        </p:nvSpPr>
        <p:spPr bwMode="auto">
          <a:xfrm>
            <a:off x="456480" y="1409909"/>
            <a:ext cx="8223840" cy="4524955"/>
          </a:xfrm>
          <a:prstGeom prst="rect">
            <a:avLst/>
          </a:prstGeom>
          <a:noFill/>
          <a:ln w="9525">
            <a:noFill/>
            <a:round/>
          </a:ln>
        </p:spPr>
        <p:txBody>
          <a:bodyPr vert="horz" wrap="square" lIns="0" tIns="22532" rIns="0" bIns="0" numCol="1" anchor="t" anchorCtr="0" compatLnSpc="1"/>
          <a:lstStyle/>
          <a:p>
            <a:pPr lvl="0"/>
            <a:r>
              <a:rPr lang="en-GB"/>
              <a:t>Click to edit the outline text format</a:t>
            </a:r>
            <a:endParaRPr lang="en-GB"/>
          </a:p>
          <a:p>
            <a:pPr lvl="1"/>
            <a:r>
              <a:rPr lang="en-GB"/>
              <a:t>Second Outline Level</a:t>
            </a:r>
            <a:endParaRPr lang="en-GB"/>
          </a:p>
          <a:p>
            <a:pPr lvl="2"/>
            <a:r>
              <a:rPr lang="en-GB"/>
              <a:t>Third Outline Level</a:t>
            </a:r>
            <a:endParaRPr lang="en-GB"/>
          </a:p>
          <a:p>
            <a:pPr lvl="3"/>
            <a:r>
              <a:rPr lang="en-GB"/>
              <a:t>Fourth Outline Level</a:t>
            </a:r>
            <a:endParaRPr lang="en-GB"/>
          </a:p>
          <a:p>
            <a:pPr lvl="4"/>
            <a:r>
              <a:rPr lang="en-GB"/>
              <a:t>Fifth Outline Level</a:t>
            </a:r>
            <a:endParaRPr lang="en-GB"/>
          </a:p>
          <a:p>
            <a:pPr lvl="4"/>
            <a:r>
              <a:rPr lang="en-GB"/>
              <a:t>Sixth Outline Level</a:t>
            </a:r>
            <a:endParaRPr lang="en-GB"/>
          </a:p>
          <a:p>
            <a:pPr lvl="4"/>
            <a:r>
              <a:rPr lang="en-GB"/>
              <a:t>Seventh Outline Level</a:t>
            </a:r>
            <a:endParaRPr lang="en-GB"/>
          </a:p>
          <a:p>
            <a:pPr lvl="4"/>
            <a:r>
              <a:rPr lang="en-GB"/>
              <a:t>Eighth Outline Level</a:t>
            </a:r>
            <a:endParaRPr lang="en-GB"/>
          </a:p>
          <a:p>
            <a:pPr lvl="4"/>
            <a:r>
              <a:rPr lang="en-GB"/>
              <a:t>Ninth Outline Level</a:t>
            </a:r>
            <a:endParaRPr lang="en-GB"/>
          </a:p>
        </p:txBody>
      </p:sp>
      <p:sp>
        <p:nvSpPr>
          <p:cNvPr id="1028" name="Rectangle 4"/>
          <p:cNvSpPr>
            <a:spLocks noGrp="1" noChangeArrowheads="1"/>
          </p:cNvSpPr>
          <p:nvPr>
            <p:ph type="ftr"/>
          </p:nvPr>
        </p:nvSpPr>
        <p:spPr bwMode="auto">
          <a:xfrm>
            <a:off x="1652740" y="6492240"/>
            <a:ext cx="5838520" cy="365760"/>
          </a:xfrm>
          <a:prstGeom prst="rect">
            <a:avLst/>
          </a:prstGeom>
          <a:noFill/>
          <a:ln w="9525">
            <a:noFill/>
            <a:round/>
          </a:ln>
          <a:effectLst/>
        </p:spPr>
        <p:txBody>
          <a:bodyPr vert="horz" wrap="square" lIns="0" tIns="0" rIns="0" bIns="0" numCol="1" anchor="ctr" anchorCtr="0" compatLnSpc="1"/>
          <a:lstStyle>
            <a:lvl1pPr algn="ctr">
              <a:buClrTx/>
              <a:buFontTx/>
              <a:buNone/>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defRPr sz="1100">
                <a:solidFill>
                  <a:srgbClr val="7F7F7F"/>
                </a:solidFill>
                <a:latin typeface="Arial" panose="020B0604020202020204" pitchFamily="34" charset="0"/>
                <a:ea typeface="+mn-ea"/>
                <a:cs typeface="+mn-cs"/>
              </a:defRPr>
            </a:lvl1pPr>
          </a:lstStyle>
          <a:p>
            <a:r>
              <a:rPr lang="en-US"/>
              <a:t>© 2014 John Wiley &amp; Sons, Inc. All rights reserved.</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dt="0"/>
  <p:txStyles>
    <p:titleStyle>
      <a:lvl1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mj-lt"/>
          <a:ea typeface="+mj-ea"/>
          <a:cs typeface="+mj-cs"/>
        </a:defRPr>
      </a:lvl1pPr>
      <a:lvl2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2pPr>
      <a:lvl3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3pPr>
      <a:lvl4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4pPr>
      <a:lvl5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5pPr>
      <a:lvl6pPr marL="2280920"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6pPr>
      <a:lvl7pPr marL="2695575"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7pPr>
      <a:lvl8pPr marL="3110230"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8pPr>
      <a:lvl9pPr marL="3524885"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9pPr>
    </p:titleStyle>
    <p:bodyStyle>
      <a:lvl1pPr marL="311150" indent="-311150" algn="l" defTabSz="414655" rtl="0" eaLnBrk="1" fontAlgn="base" hangingPunct="1">
        <a:lnSpc>
          <a:spcPct val="93000"/>
        </a:lnSpc>
        <a:spcBef>
          <a:spcPct val="0"/>
        </a:spcBef>
        <a:spcAft>
          <a:spcPts val="1295"/>
        </a:spcAft>
        <a:buClr>
          <a:srgbClr val="000000"/>
        </a:buClr>
        <a:buSzPct val="100000"/>
        <a:buFont typeface="Times New Roman" panose="02020603050405020304" pitchFamily="16" charset="0"/>
        <a:defRPr sz="2500">
          <a:solidFill>
            <a:srgbClr val="000000"/>
          </a:solidFill>
          <a:latin typeface="+mn-lt"/>
          <a:ea typeface="+mn-ea"/>
          <a:cs typeface="+mn-cs"/>
        </a:defRPr>
      </a:lvl1pPr>
      <a:lvl2pPr marL="673735" indent="-259080" algn="l" defTabSz="414655" rtl="0" eaLnBrk="1" fontAlgn="base" hangingPunct="1">
        <a:lnSpc>
          <a:spcPct val="93000"/>
        </a:lnSpc>
        <a:spcBef>
          <a:spcPct val="0"/>
        </a:spcBef>
        <a:spcAft>
          <a:spcPts val="1030"/>
        </a:spcAft>
        <a:buClr>
          <a:srgbClr val="000000"/>
        </a:buClr>
        <a:buSzPct val="100000"/>
        <a:buFont typeface="Times New Roman" panose="02020603050405020304" pitchFamily="16" charset="0"/>
        <a:defRPr sz="2200">
          <a:solidFill>
            <a:srgbClr val="000000"/>
          </a:solidFill>
          <a:latin typeface="+mn-lt"/>
          <a:ea typeface="+mn-ea"/>
          <a:cs typeface="+mn-cs"/>
        </a:defRPr>
      </a:lvl2pPr>
      <a:lvl3pPr marL="1036955" indent="-207645" algn="l" defTabSz="414655" rtl="0" eaLnBrk="1" fontAlgn="base" hangingPunct="1">
        <a:lnSpc>
          <a:spcPct val="93000"/>
        </a:lnSpc>
        <a:spcBef>
          <a:spcPct val="0"/>
        </a:spcBef>
        <a:spcAft>
          <a:spcPts val="770"/>
        </a:spcAft>
        <a:buClr>
          <a:srgbClr val="000000"/>
        </a:buClr>
        <a:buSzPct val="100000"/>
        <a:buFont typeface="Times New Roman" panose="02020603050405020304" pitchFamily="16" charset="0"/>
        <a:defRPr sz="2000">
          <a:solidFill>
            <a:srgbClr val="000000"/>
          </a:solidFill>
          <a:latin typeface="+mn-lt"/>
          <a:ea typeface="+mn-ea"/>
          <a:cs typeface="+mn-cs"/>
        </a:defRPr>
      </a:lvl3pPr>
      <a:lvl4pPr marL="1451610" indent="-207645" algn="l" defTabSz="414655" rtl="0" eaLnBrk="1" fontAlgn="base" hangingPunct="1">
        <a:lnSpc>
          <a:spcPct val="93000"/>
        </a:lnSpc>
        <a:spcBef>
          <a:spcPct val="0"/>
        </a:spcBef>
        <a:spcAft>
          <a:spcPts val="520"/>
        </a:spcAft>
        <a:buClr>
          <a:srgbClr val="000000"/>
        </a:buClr>
        <a:buSzPct val="100000"/>
        <a:buFont typeface="Times New Roman" panose="02020603050405020304" pitchFamily="16" charset="0"/>
        <a:defRPr sz="1800">
          <a:solidFill>
            <a:srgbClr val="000000"/>
          </a:solidFill>
          <a:latin typeface="+mn-lt"/>
          <a:ea typeface="+mn-ea"/>
          <a:cs typeface="+mn-cs"/>
        </a:defRPr>
      </a:lvl4pPr>
      <a:lvl5pPr marL="186626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5pPr>
      <a:lvl6pPr marL="2280920"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6pPr>
      <a:lvl7pPr marL="269557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7pPr>
      <a:lvl8pPr marL="3110230"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8pPr>
      <a:lvl9pPr marL="352488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9pPr>
    </p:bodyStyle>
    <p:otherStyle>
      <a:defPPr>
        <a:defRPr lang="en-US"/>
      </a:defPPr>
      <a:lvl1pPr marL="0" algn="l" defTabSz="829310" rtl="0" eaLnBrk="1" latinLnBrk="0" hangingPunct="1">
        <a:defRPr sz="1600" kern="1200">
          <a:solidFill>
            <a:schemeClr val="tx1"/>
          </a:solidFill>
          <a:latin typeface="+mn-lt"/>
          <a:ea typeface="+mn-ea"/>
          <a:cs typeface="+mn-cs"/>
        </a:defRPr>
      </a:lvl1pPr>
      <a:lvl2pPr marL="414655" algn="l" defTabSz="829310" rtl="0" eaLnBrk="1" latinLnBrk="0" hangingPunct="1">
        <a:defRPr sz="1600" kern="1200">
          <a:solidFill>
            <a:schemeClr val="tx1"/>
          </a:solidFill>
          <a:latin typeface="+mn-lt"/>
          <a:ea typeface="+mn-ea"/>
          <a:cs typeface="+mn-cs"/>
        </a:defRPr>
      </a:lvl2pPr>
      <a:lvl3pPr marL="829310" algn="l" defTabSz="829310" rtl="0" eaLnBrk="1" latinLnBrk="0" hangingPunct="1">
        <a:defRPr sz="1600" kern="1200">
          <a:solidFill>
            <a:schemeClr val="tx1"/>
          </a:solidFill>
          <a:latin typeface="+mn-lt"/>
          <a:ea typeface="+mn-ea"/>
          <a:cs typeface="+mn-cs"/>
        </a:defRPr>
      </a:lvl3pPr>
      <a:lvl4pPr marL="1243965" algn="l" defTabSz="829310" rtl="0" eaLnBrk="1" latinLnBrk="0" hangingPunct="1">
        <a:defRPr sz="1600" kern="1200">
          <a:solidFill>
            <a:schemeClr val="tx1"/>
          </a:solidFill>
          <a:latin typeface="+mn-lt"/>
          <a:ea typeface="+mn-ea"/>
          <a:cs typeface="+mn-cs"/>
        </a:defRPr>
      </a:lvl4pPr>
      <a:lvl5pPr marL="1658620" algn="l" defTabSz="829310" rtl="0" eaLnBrk="1" latinLnBrk="0" hangingPunct="1">
        <a:defRPr sz="1600" kern="1200">
          <a:solidFill>
            <a:schemeClr val="tx1"/>
          </a:solidFill>
          <a:latin typeface="+mn-lt"/>
          <a:ea typeface="+mn-ea"/>
          <a:cs typeface="+mn-cs"/>
        </a:defRPr>
      </a:lvl5pPr>
      <a:lvl6pPr marL="2073910" algn="l" defTabSz="829310" rtl="0" eaLnBrk="1" latinLnBrk="0" hangingPunct="1">
        <a:defRPr sz="1600" kern="1200">
          <a:solidFill>
            <a:schemeClr val="tx1"/>
          </a:solidFill>
          <a:latin typeface="+mn-lt"/>
          <a:ea typeface="+mn-ea"/>
          <a:cs typeface="+mn-cs"/>
        </a:defRPr>
      </a:lvl6pPr>
      <a:lvl7pPr marL="2488565" algn="l" defTabSz="829310" rtl="0" eaLnBrk="1" latinLnBrk="0" hangingPunct="1">
        <a:defRPr sz="1600" kern="1200">
          <a:solidFill>
            <a:schemeClr val="tx1"/>
          </a:solidFill>
          <a:latin typeface="+mn-lt"/>
          <a:ea typeface="+mn-ea"/>
          <a:cs typeface="+mn-cs"/>
        </a:defRPr>
      </a:lvl7pPr>
      <a:lvl8pPr marL="2903220" algn="l" defTabSz="829310" rtl="0" eaLnBrk="1" latinLnBrk="0" hangingPunct="1">
        <a:defRPr sz="1600" kern="1200">
          <a:solidFill>
            <a:schemeClr val="tx1"/>
          </a:solidFill>
          <a:latin typeface="+mn-lt"/>
          <a:ea typeface="+mn-ea"/>
          <a:cs typeface="+mn-cs"/>
        </a:defRPr>
      </a:lvl8pPr>
      <a:lvl9pPr marL="3317875" algn="l" defTabSz="8293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85800" y="685800"/>
            <a:ext cx="7772400" cy="1219200"/>
          </a:xfrm>
        </p:spPr>
        <p:txBody>
          <a:bodyPr rtlCol="0">
            <a:noAutofit/>
          </a:bodyPr>
          <a:lstStyle/>
          <a:p>
            <a:pPr>
              <a:defRPr/>
            </a:pPr>
            <a:r>
              <a:rPr lang="en-US" altLang="en-US" sz="3600" i="1" dirty="0"/>
              <a:t>Electric Field, Electric Field due to point charge and dipole</a:t>
            </a:r>
            <a:endParaRPr lang="en-US" altLang="en-US" sz="3600" i="1" dirty="0"/>
          </a:p>
        </p:txBody>
      </p:sp>
      <p:sp>
        <p:nvSpPr>
          <p:cNvPr id="2" name="TextBox 1"/>
          <p:cNvSpPr txBox="1"/>
          <p:nvPr/>
        </p:nvSpPr>
        <p:spPr>
          <a:xfrm>
            <a:off x="2638425" y="1957388"/>
            <a:ext cx="4008560" cy="49308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defTabSz="414655" eaLnBrk="1" fontAlgn="auto" hangingPunct="1">
              <a:lnSpc>
                <a:spcPct val="93000"/>
              </a:lnSpc>
              <a:spcBef>
                <a:spcPts val="0"/>
              </a:spcBef>
              <a:spcAft>
                <a:spcPts val="0"/>
              </a:spcAft>
              <a:buClr>
                <a:srgbClr val="000000"/>
              </a:buClr>
              <a:buSzPct val="100000"/>
              <a:defRPr/>
            </a:pPr>
            <a:r>
              <a:rPr lang="en-US" altLang="en-US" sz="2800" b="1" dirty="0">
                <a:solidFill>
                  <a:prstClr val="white"/>
                </a:solidFill>
                <a:latin typeface="Calibri" panose="020F0502020204030204"/>
              </a:rPr>
              <a:t>Chapter 22:</a:t>
            </a:r>
            <a:r>
              <a:rPr lang="en-US" altLang="en-US" sz="2800" b="1" dirty="0">
                <a:solidFill>
                  <a:prstClr val="white"/>
                </a:solidFill>
                <a:latin typeface="Calibri" panose="020F0502020204030204"/>
              </a:rPr>
              <a:t>Electric Fields</a:t>
            </a:r>
            <a:endParaRPr lang="en-US" altLang="en-US" sz="2800" b="1" dirty="0">
              <a:solidFill>
                <a:prstClr val="white"/>
              </a:solidFill>
              <a:latin typeface="Calibri" panose="020F0502020204030204"/>
            </a:endParaRPr>
          </a:p>
        </p:txBody>
      </p:sp>
      <p:pic>
        <p:nvPicPr>
          <p:cNvPr id="205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238" y="5233988"/>
            <a:ext cx="813752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p:cNvPicPr>
          <p:nvPr/>
        </p:nvPicPr>
        <p:blipFill>
          <a:blip r:embed="rId2"/>
          <a:stretch>
            <a:fillRect/>
          </a:stretch>
        </p:blipFill>
        <p:spPr>
          <a:xfrm>
            <a:off x="1108075" y="2720975"/>
            <a:ext cx="6771640" cy="2381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22-3</a:t>
            </a:r>
            <a:r>
              <a:rPr lang="en-US" sz="2700" dirty="0">
                <a:solidFill>
                  <a:schemeClr val="bg1"/>
                </a:solidFill>
                <a:ea typeface="Calibri" panose="020F0502020204030204" pitchFamily="1" charset="0"/>
                <a:cs typeface="Calibri" panose="020F0502020204030204" pitchFamily="1" charset="0"/>
              </a:rPr>
              <a:t>  The Electric Field Due to a Dipole</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796781"/>
            <a:ext cx="4015263" cy="506121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400" b="1" dirty="0"/>
              <a:t>22.10 </a:t>
            </a:r>
            <a:r>
              <a:rPr lang="en-US" sz="2400" dirty="0"/>
              <a:t>Draw an electric dipole, identifying the charges (sizes and signs), dipole axis, and direction of the electric dipole moment.</a:t>
            </a:r>
            <a:endParaRPr lang="en-US" sz="24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400" b="1" dirty="0"/>
              <a:t>22.11 </a:t>
            </a:r>
            <a:r>
              <a:rPr lang="en-US" sz="2400" dirty="0"/>
              <a:t>Identify the direction of the electric field at any given point along the dipole axis, including between the charges.</a:t>
            </a:r>
            <a:endParaRPr lang="en-US" sz="2400" dirty="0"/>
          </a:p>
        </p:txBody>
      </p:sp>
      <p:sp>
        <p:nvSpPr>
          <p:cNvPr id="10244" name="Rectangle 3"/>
          <p:cNvSpPr>
            <a:spLocks noGrp="1" noChangeArrowheads="1"/>
          </p:cNvSpPr>
          <p:nvPr>
            <p:ph sz="half" idx="2"/>
          </p:nvPr>
        </p:nvSpPr>
        <p:spPr>
          <a:xfrm>
            <a:off x="4650518" y="1796781"/>
            <a:ext cx="4349549" cy="4687948"/>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22.12 </a:t>
            </a:r>
            <a:r>
              <a:rPr lang="en-US" sz="2200" dirty="0"/>
              <a:t>Outline how the equation for the electric field due to an electric dipole is derived from the equations for the electric field due to the individual charged particles that form the dipole.</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2.13 </a:t>
            </a:r>
            <a:r>
              <a:rPr lang="en-US" sz="2200" dirty="0"/>
              <a:t>For a single charged particle and an electric dipole, compare the rate at which the electric field magnitude decreases with increase in distance. That is, identify which drops off faster. </a:t>
            </a:r>
            <a:endParaRPr lang="en-US" sz="2200" dirty="0"/>
          </a:p>
        </p:txBody>
      </p:sp>
      <p:sp>
        <p:nvSpPr>
          <p:cNvPr id="10245" name="Text Box 4"/>
          <p:cNvSpPr txBox="1">
            <a:spLocks noChangeArrowheads="1"/>
          </p:cNvSpPr>
          <p:nvPr/>
        </p:nvSpPr>
        <p:spPr bwMode="auto">
          <a:xfrm>
            <a:off x="414720" y="1194115"/>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22-3</a:t>
            </a:r>
            <a:r>
              <a:rPr lang="en-US" sz="2700" dirty="0">
                <a:solidFill>
                  <a:schemeClr val="bg1"/>
                </a:solidFill>
                <a:ea typeface="Calibri" panose="020F0502020204030204" pitchFamily="1" charset="0"/>
                <a:cs typeface="Calibri" panose="020F0502020204030204" pitchFamily="1" charset="0"/>
              </a:rPr>
              <a:t>  The Electric Field Due to a Dipole</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796782"/>
            <a:ext cx="4133797" cy="2637798"/>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22.14</a:t>
            </a:r>
            <a:r>
              <a:rPr lang="en-US" sz="2200" dirty="0"/>
              <a:t> For an electric dipole, apply the relationship between the magnitude </a:t>
            </a:r>
            <a:r>
              <a:rPr lang="en-US" sz="2200" i="1" dirty="0" err="1"/>
              <a:t>p</a:t>
            </a:r>
            <a:r>
              <a:rPr lang="en-US" sz="2200" dirty="0"/>
              <a:t> of the dipole moment, the separation </a:t>
            </a:r>
            <a:r>
              <a:rPr lang="en-US" sz="2200" i="1" dirty="0" err="1"/>
              <a:t>d</a:t>
            </a:r>
            <a:r>
              <a:rPr lang="en-US" sz="2200" i="1" dirty="0"/>
              <a:t> </a:t>
            </a:r>
            <a:r>
              <a:rPr lang="en-US" sz="2200" dirty="0"/>
              <a:t>between the charges, and the magnitude </a:t>
            </a:r>
            <a:r>
              <a:rPr lang="en-US" sz="2200" i="1" dirty="0" err="1"/>
              <a:t>q</a:t>
            </a:r>
            <a:r>
              <a:rPr lang="en-US" sz="2200" i="1" dirty="0"/>
              <a:t> </a:t>
            </a:r>
            <a:r>
              <a:rPr lang="en-US" sz="2200" dirty="0"/>
              <a:t>of either of the charges.</a:t>
            </a:r>
            <a:endParaRPr lang="en-US" sz="2200" dirty="0"/>
          </a:p>
        </p:txBody>
      </p:sp>
      <p:sp>
        <p:nvSpPr>
          <p:cNvPr id="10244" name="Rectangle 3"/>
          <p:cNvSpPr>
            <a:spLocks noGrp="1" noChangeArrowheads="1"/>
          </p:cNvSpPr>
          <p:nvPr>
            <p:ph sz="half" idx="2"/>
          </p:nvPr>
        </p:nvSpPr>
        <p:spPr>
          <a:xfrm>
            <a:off x="4516826" y="1796782"/>
            <a:ext cx="4398574" cy="3663033"/>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22.15</a:t>
            </a:r>
            <a:r>
              <a:rPr lang="en-US" sz="2200" dirty="0"/>
              <a:t> For any distant point along a dipole axis, apply the relationship between the electric field magnitude </a:t>
            </a:r>
            <a:r>
              <a:rPr lang="en-US" sz="2200" b="1" i="1" dirty="0"/>
              <a:t>E</a:t>
            </a:r>
            <a:r>
              <a:rPr lang="en-US" sz="2200" dirty="0"/>
              <a:t>, the distance </a:t>
            </a:r>
            <a:r>
              <a:rPr lang="en-US" sz="2200" i="1" dirty="0" err="1"/>
              <a:t>z</a:t>
            </a:r>
            <a:r>
              <a:rPr lang="en-US" sz="2200" i="1" dirty="0"/>
              <a:t> </a:t>
            </a:r>
            <a:r>
              <a:rPr lang="en-US" sz="2200" dirty="0"/>
              <a:t>from the center of the dipole, and either the dipole moment magnitude </a:t>
            </a:r>
            <a:r>
              <a:rPr lang="en-US" sz="2200" i="1" dirty="0" err="1"/>
              <a:t>p</a:t>
            </a:r>
            <a:r>
              <a:rPr lang="en-US" sz="2200" i="1" dirty="0"/>
              <a:t> </a:t>
            </a:r>
            <a:r>
              <a:rPr lang="en-US" sz="2200" dirty="0"/>
              <a:t>or the product of charge magnitude </a:t>
            </a:r>
            <a:r>
              <a:rPr lang="en-US" sz="2200" i="1" dirty="0" err="1"/>
              <a:t>q</a:t>
            </a:r>
            <a:r>
              <a:rPr lang="en-US" sz="2200" i="1" dirty="0"/>
              <a:t> </a:t>
            </a:r>
            <a:r>
              <a:rPr lang="en-US" sz="2200" dirty="0"/>
              <a:t>and charge separation </a:t>
            </a:r>
            <a:r>
              <a:rPr lang="en-US" sz="2200" i="1" dirty="0" err="1"/>
              <a:t>d</a:t>
            </a:r>
            <a:r>
              <a:rPr lang="en-US" sz="2200" dirty="0"/>
              <a:t>.</a:t>
            </a:r>
            <a:endParaRPr lang="en-US" sz="2200" dirty="0"/>
          </a:p>
        </p:txBody>
      </p:sp>
      <p:sp>
        <p:nvSpPr>
          <p:cNvPr id="10245" name="Text Box 4"/>
          <p:cNvSpPr txBox="1">
            <a:spLocks noChangeArrowheads="1"/>
          </p:cNvSpPr>
          <p:nvPr/>
        </p:nvSpPr>
        <p:spPr bwMode="auto">
          <a:xfrm>
            <a:off x="414720" y="1194115"/>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 (Contd.)</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22-3</a:t>
            </a:r>
            <a:r>
              <a:rPr lang="en-US" sz="2700" dirty="0">
                <a:solidFill>
                  <a:schemeClr val="bg1"/>
                </a:solidFill>
                <a:ea typeface="Calibri" panose="020F0502020204030204" pitchFamily="1" charset="0"/>
                <a:cs typeface="Calibri" panose="020F0502020204030204" pitchFamily="1" charset="0"/>
              </a:rPr>
              <a:t>  The Electric Field Due to a Dipole</a:t>
            </a:r>
            <a:endParaRPr lang="en-US" sz="2700" dirty="0">
              <a:solidFill>
                <a:schemeClr val="bg1"/>
              </a:solidFill>
              <a:ea typeface="Calibri" panose="020F0502020204030204" pitchFamily="1" charset="0"/>
              <a:cs typeface="Calibri" panose="020F0502020204030204" pitchFamily="1" charset="0"/>
            </a:endParaRPr>
          </a:p>
        </p:txBody>
      </p:sp>
      <p:sp>
        <p:nvSpPr>
          <p:cNvPr id="10245" name="Text Box 4"/>
          <p:cNvSpPr txBox="1">
            <a:spLocks noChangeArrowheads="1"/>
          </p:cNvSpPr>
          <p:nvPr/>
        </p:nvSpPr>
        <p:spPr bwMode="auto">
          <a:xfrm>
            <a:off x="347874" y="1305535"/>
            <a:ext cx="8294400"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Electric Dipole</a:t>
            </a:r>
            <a:endParaRPr lang="en-US" sz="2900" b="1" dirty="0">
              <a:solidFill>
                <a:srgbClr val="34566E"/>
              </a:solidFill>
            </a:endParaRPr>
          </a:p>
        </p:txBody>
      </p:sp>
      <p:sp>
        <p:nvSpPr>
          <p:cNvPr id="8" name="Rectangle 7"/>
          <p:cNvSpPr/>
          <p:nvPr/>
        </p:nvSpPr>
        <p:spPr>
          <a:xfrm>
            <a:off x="456481" y="1947975"/>
            <a:ext cx="5588719" cy="923330"/>
          </a:xfrm>
          <a:prstGeom prst="rect">
            <a:avLst/>
          </a:prstGeom>
        </p:spPr>
        <p:txBody>
          <a:bodyPr wrap="square">
            <a:spAutoFit/>
          </a:bodyPr>
          <a:lstStyle/>
          <a:p>
            <a:r>
              <a:rPr lang="en-US" dirty="0"/>
              <a:t>An electric dipole consists of two particles with charges of equal magnitude </a:t>
            </a:r>
            <a:r>
              <a:rPr lang="en-US" i="1" dirty="0" err="1"/>
              <a:t>q</a:t>
            </a:r>
            <a:r>
              <a:rPr lang="en-US" i="1" dirty="0"/>
              <a:t> </a:t>
            </a:r>
            <a:r>
              <a:rPr lang="en-US" dirty="0"/>
              <a:t>but opposite signs, separated by a small distance </a:t>
            </a:r>
            <a:r>
              <a:rPr lang="en-US" i="1" dirty="0" err="1"/>
              <a:t>d</a:t>
            </a:r>
            <a:r>
              <a:rPr lang="en-US" dirty="0"/>
              <a:t>.</a:t>
            </a:r>
            <a:endParaRPr lang="en-US" dirty="0"/>
          </a:p>
        </p:txBody>
      </p:sp>
      <p:sp>
        <p:nvSpPr>
          <p:cNvPr id="9" name="Rectangle 8"/>
          <p:cNvSpPr/>
          <p:nvPr/>
        </p:nvSpPr>
        <p:spPr>
          <a:xfrm>
            <a:off x="456481" y="3089949"/>
            <a:ext cx="4572000" cy="1754327"/>
          </a:xfrm>
          <a:prstGeom prst="rect">
            <a:avLst/>
          </a:prstGeom>
        </p:spPr>
        <p:txBody>
          <a:bodyPr>
            <a:spAutoFit/>
          </a:bodyPr>
          <a:lstStyle/>
          <a:p>
            <a:r>
              <a:rPr lang="en-US" dirty="0"/>
              <a:t>The magnitude of the electric field set up by an electric dipole at a distant point on the dipole axis (which runs through both particles) can be written in terms of either the product </a:t>
            </a:r>
            <a:r>
              <a:rPr lang="en-US" i="1" dirty="0" err="1"/>
              <a:t>qd</a:t>
            </a:r>
            <a:r>
              <a:rPr lang="en-US" i="1" dirty="0"/>
              <a:t> </a:t>
            </a:r>
            <a:r>
              <a:rPr lang="en-US" dirty="0"/>
              <a:t>or the magnitude </a:t>
            </a:r>
            <a:r>
              <a:rPr lang="en-US" i="1" dirty="0" err="1"/>
              <a:t>p</a:t>
            </a:r>
            <a:r>
              <a:rPr lang="en-US" i="1" dirty="0"/>
              <a:t> </a:t>
            </a:r>
            <a:r>
              <a:rPr lang="en-US" dirty="0"/>
              <a:t>of the dipole moment:</a:t>
            </a:r>
            <a:endParaRPr lang="en-US" dirty="0"/>
          </a:p>
        </p:txBody>
      </p:sp>
      <p:pic>
        <p:nvPicPr>
          <p:cNvPr id="10" name="Picture 9"/>
          <p:cNvPicPr>
            <a:picLocks noChangeAspect="1"/>
          </p:cNvPicPr>
          <p:nvPr/>
        </p:nvPicPr>
        <p:blipFill>
          <a:blip r:embed="rId1"/>
          <a:stretch>
            <a:fillRect/>
          </a:stretch>
        </p:blipFill>
        <p:spPr>
          <a:xfrm>
            <a:off x="998348" y="4920605"/>
            <a:ext cx="3226667" cy="726350"/>
          </a:xfrm>
          <a:prstGeom prst="rect">
            <a:avLst/>
          </a:prstGeom>
        </p:spPr>
      </p:pic>
      <p:sp>
        <p:nvSpPr>
          <p:cNvPr id="11" name="Rectangle 10"/>
          <p:cNvSpPr/>
          <p:nvPr/>
        </p:nvSpPr>
        <p:spPr>
          <a:xfrm>
            <a:off x="456481" y="5767358"/>
            <a:ext cx="4868931" cy="646331"/>
          </a:xfrm>
          <a:prstGeom prst="rect">
            <a:avLst/>
          </a:prstGeom>
        </p:spPr>
        <p:txBody>
          <a:bodyPr wrap="square">
            <a:spAutoFit/>
          </a:bodyPr>
          <a:lstStyle/>
          <a:p>
            <a:r>
              <a:rPr lang="en-US" dirty="0"/>
              <a:t>where </a:t>
            </a:r>
            <a:r>
              <a:rPr lang="en-US" dirty="0" err="1"/>
              <a:t>z</a:t>
            </a:r>
            <a:r>
              <a:rPr lang="en-US" dirty="0"/>
              <a:t> is the distance between the point and the center of the dipole.</a:t>
            </a:r>
            <a:endParaRPr lang="en-US" dirty="0"/>
          </a:p>
        </p:txBody>
      </p:sp>
      <p:pic>
        <p:nvPicPr>
          <p:cNvPr id="12" name="Picture 11"/>
          <p:cNvPicPr>
            <a:picLocks noChangeAspect="1"/>
          </p:cNvPicPr>
          <p:nvPr/>
        </p:nvPicPr>
        <p:blipFill>
          <a:blip r:embed="rId2"/>
          <a:stretch>
            <a:fillRect/>
          </a:stretch>
        </p:blipFill>
        <p:spPr>
          <a:xfrm>
            <a:off x="5909734" y="1769534"/>
            <a:ext cx="3029466" cy="4741774"/>
          </a:xfrm>
          <a:prstGeom prst="rect">
            <a:avLst/>
          </a:prstGeom>
        </p:spPr>
      </p:pic>
      <p:sp>
        <p:nvSpPr>
          <p:cNvPr id="13" name="Footer Placeholder 12"/>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a:t>
            </a:r>
            <a:r>
              <a:rPr lang="en-US" sz="2700" dirty="0">
                <a:solidFill>
                  <a:schemeClr val="bg1"/>
                </a:solidFill>
                <a:ea typeface="Calibri" panose="020F0502020204030204" pitchFamily="1" charset="0"/>
                <a:cs typeface="Calibri" panose="020F0502020204030204" pitchFamily="1" charset="0"/>
              </a:rPr>
              <a:t>  Summary</a:t>
            </a:r>
            <a:endParaRPr lang="en-US" sz="2700" dirty="0">
              <a:solidFill>
                <a:schemeClr val="bg1"/>
              </a:solidFill>
              <a:ea typeface="Calibri" panose="020F0502020204030204" pitchFamily="1" charset="0"/>
              <a:cs typeface="Calibri" panose="020F0502020204030204" pitchFamily="1" charset="0"/>
            </a:endParaRPr>
          </a:p>
        </p:txBody>
      </p:sp>
      <p:sp>
        <p:nvSpPr>
          <p:cNvPr id="10" name="Rectangle 9"/>
          <p:cNvSpPr/>
          <p:nvPr/>
        </p:nvSpPr>
        <p:spPr>
          <a:xfrm>
            <a:off x="456480" y="1544496"/>
            <a:ext cx="4023265" cy="954107"/>
          </a:xfrm>
          <a:prstGeom prst="rect">
            <a:avLst/>
          </a:prstGeom>
        </p:spPr>
        <p:txBody>
          <a:bodyPr wrap="square">
            <a:spAutoFit/>
          </a:bodyPr>
          <a:lstStyle/>
          <a:p>
            <a:r>
              <a:rPr lang="en-US" sz="2000" b="1" dirty="0"/>
              <a:t>Definition of Electric Field</a:t>
            </a:r>
            <a:endParaRPr lang="en-US" sz="2000" b="1" dirty="0"/>
          </a:p>
          <a:p>
            <a:pPr marL="182880" indent="-182880">
              <a:buFont typeface="Arial" panose="020B0604020202020204"/>
              <a:buChar char="•"/>
            </a:pPr>
            <a:r>
              <a:rPr lang="en-US" dirty="0"/>
              <a:t> The electric field at any point</a:t>
            </a:r>
            <a:endParaRPr lang="en-US" dirty="0"/>
          </a:p>
          <a:p>
            <a:pPr marL="182880" indent="-182880">
              <a:buFont typeface="Arial" panose="020B0604020202020204"/>
              <a:buChar char="•"/>
            </a:pPr>
            <a:endParaRPr lang="en-US" dirty="0"/>
          </a:p>
        </p:txBody>
      </p:sp>
      <p:sp>
        <p:nvSpPr>
          <p:cNvPr id="13" name="Rectangle 12"/>
          <p:cNvSpPr/>
          <p:nvPr/>
        </p:nvSpPr>
        <p:spPr>
          <a:xfrm>
            <a:off x="456480" y="3197069"/>
            <a:ext cx="4023265" cy="1508105"/>
          </a:xfrm>
          <a:prstGeom prst="rect">
            <a:avLst/>
          </a:prstGeom>
        </p:spPr>
        <p:txBody>
          <a:bodyPr wrap="square">
            <a:spAutoFit/>
          </a:bodyPr>
          <a:lstStyle/>
          <a:p>
            <a:r>
              <a:rPr lang="en-US" sz="2000" b="1" dirty="0"/>
              <a:t>Electric Field Lines </a:t>
            </a:r>
            <a:endParaRPr lang="en-US" sz="2000" b="1" dirty="0"/>
          </a:p>
          <a:p>
            <a:pPr marL="182880" indent="-182880">
              <a:buFont typeface="Arial" panose="020B0604020202020204"/>
              <a:buChar char="•"/>
            </a:pPr>
            <a:r>
              <a:rPr lang="en-US" dirty="0"/>
              <a:t> provide a means for visualizing the directions and the magnitudes of  electric fields</a:t>
            </a:r>
            <a:endParaRPr lang="en-US" dirty="0"/>
          </a:p>
          <a:p>
            <a:pPr marL="182880" indent="-182880">
              <a:buFont typeface="Arial" panose="020B0604020202020204"/>
              <a:buChar char="•"/>
            </a:pPr>
            <a:endParaRPr lang="en-US" dirty="0"/>
          </a:p>
        </p:txBody>
      </p:sp>
      <p:sp>
        <p:nvSpPr>
          <p:cNvPr id="16" name="Rectangle 15"/>
          <p:cNvSpPr/>
          <p:nvPr/>
        </p:nvSpPr>
        <p:spPr>
          <a:xfrm>
            <a:off x="4730259" y="1544496"/>
            <a:ext cx="3885726" cy="1785104"/>
          </a:xfrm>
          <a:prstGeom prst="rect">
            <a:avLst/>
          </a:prstGeom>
        </p:spPr>
        <p:txBody>
          <a:bodyPr wrap="square">
            <a:spAutoFit/>
          </a:bodyPr>
          <a:lstStyle/>
          <a:p>
            <a:r>
              <a:rPr lang="en-US" sz="2000" b="1" dirty="0"/>
              <a:t>Field due to an Electric Dipole</a:t>
            </a:r>
            <a:endParaRPr lang="en-US" sz="2000" b="1" dirty="0"/>
          </a:p>
          <a:p>
            <a:pPr marL="182880" indent="-182880">
              <a:buFont typeface="Arial" panose="020B0604020202020204"/>
              <a:buChar char="•"/>
            </a:pPr>
            <a:r>
              <a:rPr lang="en-US" dirty="0"/>
              <a:t>The magnitude of the electric field set up by the dipole at a distant point on the dipole axis is</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21" name="TextBox 20"/>
          <p:cNvSpPr txBox="1"/>
          <p:nvPr/>
        </p:nvSpPr>
        <p:spPr>
          <a:xfrm>
            <a:off x="7590230" y="3123601"/>
            <a:ext cx="971540" cy="338554"/>
          </a:xfrm>
          <a:prstGeom prst="rect">
            <a:avLst/>
          </a:prstGeom>
          <a:noFill/>
        </p:spPr>
        <p:txBody>
          <a:bodyPr wrap="none" rtlCol="0">
            <a:spAutoFit/>
          </a:bodyPr>
          <a:lstStyle/>
          <a:p>
            <a:r>
              <a:rPr lang="en-US" sz="1600" b="1" dirty="0"/>
              <a:t>Eq. 22-9</a:t>
            </a:r>
            <a:endParaRPr lang="en-US" sz="1600" b="1" dirty="0"/>
          </a:p>
        </p:txBody>
      </p:sp>
      <p:sp>
        <p:nvSpPr>
          <p:cNvPr id="22" name="Rectangle 21"/>
          <p:cNvSpPr/>
          <p:nvPr/>
        </p:nvSpPr>
        <p:spPr>
          <a:xfrm>
            <a:off x="4756453" y="3775442"/>
            <a:ext cx="3577007" cy="2339102"/>
          </a:xfrm>
          <a:prstGeom prst="rect">
            <a:avLst/>
          </a:prstGeom>
        </p:spPr>
        <p:txBody>
          <a:bodyPr wrap="square">
            <a:spAutoFit/>
          </a:bodyPr>
          <a:lstStyle/>
          <a:p>
            <a:r>
              <a:rPr lang="en-US" sz="2000" b="1" dirty="0"/>
              <a:t>Field due to a Charged Disk</a:t>
            </a:r>
            <a:endParaRPr lang="en-US" sz="2000" b="1" dirty="0"/>
          </a:p>
          <a:p>
            <a:pPr marL="182880" indent="-182880">
              <a:buFont typeface="Arial" panose="020B0604020202020204"/>
              <a:buChar char="•"/>
            </a:pPr>
            <a:r>
              <a:rPr lang="en-US" dirty="0"/>
              <a:t>The electric field magnitude at a point on the central axis through a uniformly charged disk is given by</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23" name="TextBox 22"/>
          <p:cNvSpPr txBox="1"/>
          <p:nvPr/>
        </p:nvSpPr>
        <p:spPr>
          <a:xfrm>
            <a:off x="7624558" y="5498563"/>
            <a:ext cx="1085654" cy="338554"/>
          </a:xfrm>
          <a:prstGeom prst="rect">
            <a:avLst/>
          </a:prstGeom>
          <a:noFill/>
        </p:spPr>
        <p:txBody>
          <a:bodyPr wrap="none" rtlCol="0">
            <a:spAutoFit/>
          </a:bodyPr>
          <a:lstStyle/>
          <a:p>
            <a:r>
              <a:rPr lang="en-US" sz="1600" b="1" dirty="0"/>
              <a:t>Eq. 22-26</a:t>
            </a:r>
            <a:endParaRPr lang="en-US" sz="1600" b="1" dirty="0"/>
          </a:p>
        </p:txBody>
      </p:sp>
      <p:sp>
        <p:nvSpPr>
          <p:cNvPr id="28" name="Rectangle 27"/>
          <p:cNvSpPr/>
          <p:nvPr/>
        </p:nvSpPr>
        <p:spPr>
          <a:xfrm>
            <a:off x="401150" y="4623352"/>
            <a:ext cx="4078595" cy="2062103"/>
          </a:xfrm>
          <a:prstGeom prst="rect">
            <a:avLst/>
          </a:prstGeom>
        </p:spPr>
        <p:txBody>
          <a:bodyPr wrap="square">
            <a:spAutoFit/>
          </a:bodyPr>
          <a:lstStyle/>
          <a:p>
            <a:r>
              <a:rPr lang="en-US" sz="2000" b="1" dirty="0"/>
              <a:t>Field due to a Point Charge</a:t>
            </a:r>
            <a:endParaRPr lang="en-US" sz="2000" b="1" dirty="0"/>
          </a:p>
          <a:p>
            <a:pPr marL="182880" indent="-182880">
              <a:buFont typeface="Arial" panose="020B0604020202020204"/>
              <a:buChar char="•"/>
            </a:pPr>
            <a:r>
              <a:rPr lang="en-US" dirty="0"/>
              <a:t>The magnitude of the electric field </a:t>
            </a:r>
            <a:r>
              <a:rPr lang="en-US" b="1" i="1" dirty="0"/>
              <a:t>E </a:t>
            </a:r>
            <a:r>
              <a:rPr lang="en-US" dirty="0"/>
              <a:t>set up by a point charge </a:t>
            </a:r>
            <a:r>
              <a:rPr lang="en-US" i="1" dirty="0" err="1"/>
              <a:t>q</a:t>
            </a:r>
            <a:r>
              <a:rPr lang="en-US" i="1" dirty="0"/>
              <a:t> </a:t>
            </a:r>
            <a:r>
              <a:rPr lang="en-US" dirty="0"/>
              <a:t>at a distance </a:t>
            </a:r>
            <a:r>
              <a:rPr lang="en-US" i="1" dirty="0" err="1"/>
              <a:t>r</a:t>
            </a:r>
            <a:r>
              <a:rPr lang="en-US" dirty="0"/>
              <a:t> from the charge is</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pic>
        <p:nvPicPr>
          <p:cNvPr id="12" name="Picture 11"/>
          <p:cNvPicPr>
            <a:picLocks noChangeAspect="1"/>
          </p:cNvPicPr>
          <p:nvPr/>
        </p:nvPicPr>
        <p:blipFill>
          <a:blip r:embed="rId1"/>
          <a:stretch>
            <a:fillRect/>
          </a:stretch>
        </p:blipFill>
        <p:spPr>
          <a:xfrm>
            <a:off x="1513357" y="2355579"/>
            <a:ext cx="1019682" cy="684444"/>
          </a:xfrm>
          <a:prstGeom prst="rect">
            <a:avLst/>
          </a:prstGeom>
        </p:spPr>
      </p:pic>
      <p:sp>
        <p:nvSpPr>
          <p:cNvPr id="14" name="TextBox 13"/>
          <p:cNvSpPr txBox="1"/>
          <p:nvPr/>
        </p:nvSpPr>
        <p:spPr>
          <a:xfrm>
            <a:off x="3267909" y="2581355"/>
            <a:ext cx="971540" cy="338554"/>
          </a:xfrm>
          <a:prstGeom prst="rect">
            <a:avLst/>
          </a:prstGeom>
          <a:noFill/>
        </p:spPr>
        <p:txBody>
          <a:bodyPr wrap="none" rtlCol="0">
            <a:spAutoFit/>
          </a:bodyPr>
          <a:lstStyle/>
          <a:p>
            <a:r>
              <a:rPr lang="en-US" sz="1600" b="1" dirty="0"/>
              <a:t>Eq. 22-1</a:t>
            </a:r>
            <a:endParaRPr lang="en-US" sz="1600" b="1" dirty="0"/>
          </a:p>
        </p:txBody>
      </p:sp>
      <p:pic>
        <p:nvPicPr>
          <p:cNvPr id="15" name="Picture 14"/>
          <p:cNvPicPr>
            <a:picLocks noChangeAspect="1"/>
          </p:cNvPicPr>
          <p:nvPr/>
        </p:nvPicPr>
        <p:blipFill>
          <a:blip r:embed="rId2"/>
          <a:stretch>
            <a:fillRect/>
          </a:stretch>
        </p:blipFill>
        <p:spPr>
          <a:xfrm>
            <a:off x="1068857" y="5961621"/>
            <a:ext cx="1371429" cy="546032"/>
          </a:xfrm>
          <a:prstGeom prst="rect">
            <a:avLst/>
          </a:prstGeom>
        </p:spPr>
      </p:pic>
      <p:sp>
        <p:nvSpPr>
          <p:cNvPr id="17" name="TextBox 16"/>
          <p:cNvSpPr txBox="1"/>
          <p:nvPr/>
        </p:nvSpPr>
        <p:spPr>
          <a:xfrm>
            <a:off x="3267909" y="5978782"/>
            <a:ext cx="971540" cy="338554"/>
          </a:xfrm>
          <a:prstGeom prst="rect">
            <a:avLst/>
          </a:prstGeom>
          <a:noFill/>
        </p:spPr>
        <p:txBody>
          <a:bodyPr wrap="none" rtlCol="0">
            <a:spAutoFit/>
          </a:bodyPr>
          <a:lstStyle/>
          <a:p>
            <a:r>
              <a:rPr lang="en-US" sz="1600" b="1" dirty="0"/>
              <a:t>Eq. 22-3</a:t>
            </a:r>
            <a:endParaRPr lang="en-US" sz="1600" b="1" dirty="0"/>
          </a:p>
        </p:txBody>
      </p:sp>
      <p:pic>
        <p:nvPicPr>
          <p:cNvPr id="20" name="Picture 19"/>
          <p:cNvPicPr>
            <a:picLocks noChangeAspect="1"/>
          </p:cNvPicPr>
          <p:nvPr/>
        </p:nvPicPr>
        <p:blipFill>
          <a:blip r:embed="rId3"/>
          <a:stretch>
            <a:fillRect/>
          </a:stretch>
        </p:blipFill>
        <p:spPr>
          <a:xfrm>
            <a:off x="5620245" y="3020635"/>
            <a:ext cx="1243175" cy="614603"/>
          </a:xfrm>
          <a:prstGeom prst="rect">
            <a:avLst/>
          </a:prstGeom>
        </p:spPr>
      </p:pic>
      <p:pic>
        <p:nvPicPr>
          <p:cNvPr id="24" name="Picture 23"/>
          <p:cNvPicPr>
            <a:picLocks noChangeAspect="1"/>
          </p:cNvPicPr>
          <p:nvPr/>
        </p:nvPicPr>
        <p:blipFill>
          <a:blip r:embed="rId4"/>
          <a:stretch>
            <a:fillRect/>
          </a:stretch>
        </p:blipFill>
        <p:spPr>
          <a:xfrm>
            <a:off x="5197946" y="5498563"/>
            <a:ext cx="2402540" cy="712381"/>
          </a:xfrm>
          <a:prstGeom prst="rect">
            <a:avLst/>
          </a:prstGeom>
        </p:spPr>
      </p:pic>
      <p:sp>
        <p:nvSpPr>
          <p:cNvPr id="18" name="Footer Placeholder 17"/>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a:t>
            </a:r>
            <a:r>
              <a:rPr lang="en-US" sz="2700" dirty="0">
                <a:solidFill>
                  <a:schemeClr val="bg1"/>
                </a:solidFill>
                <a:ea typeface="Calibri" panose="020F0502020204030204" pitchFamily="1" charset="0"/>
                <a:cs typeface="Calibri" panose="020F0502020204030204" pitchFamily="1" charset="0"/>
              </a:rPr>
              <a:t>  Summary</a:t>
            </a:r>
            <a:endParaRPr lang="en-US" sz="2700" dirty="0">
              <a:solidFill>
                <a:schemeClr val="bg1"/>
              </a:solidFill>
              <a:ea typeface="Calibri" panose="020F0502020204030204" pitchFamily="1" charset="0"/>
              <a:cs typeface="Calibri" panose="020F0502020204030204" pitchFamily="1" charset="0"/>
            </a:endParaRPr>
          </a:p>
        </p:txBody>
      </p:sp>
      <p:sp>
        <p:nvSpPr>
          <p:cNvPr id="10" name="Rectangle 9"/>
          <p:cNvSpPr/>
          <p:nvPr/>
        </p:nvSpPr>
        <p:spPr>
          <a:xfrm>
            <a:off x="456480" y="1544496"/>
            <a:ext cx="4023265" cy="1538883"/>
          </a:xfrm>
          <a:prstGeom prst="rect">
            <a:avLst/>
          </a:prstGeom>
        </p:spPr>
        <p:txBody>
          <a:bodyPr wrap="square">
            <a:spAutoFit/>
          </a:bodyPr>
          <a:lstStyle/>
          <a:p>
            <a:r>
              <a:rPr lang="en-US" sz="2000" b="1" dirty="0"/>
              <a:t>Force on a Point Charge in an Electric Field</a:t>
            </a:r>
            <a:endParaRPr lang="en-US" sz="2000" b="1" dirty="0"/>
          </a:p>
          <a:p>
            <a:pPr marL="182880" indent="-182880">
              <a:buFont typeface="Arial" panose="020B0604020202020204"/>
              <a:buChar char="•"/>
            </a:pPr>
            <a:r>
              <a:rPr lang="en-US" dirty="0"/>
              <a:t> When a point charge </a:t>
            </a:r>
            <a:r>
              <a:rPr lang="en-US" i="1" dirty="0"/>
              <a:t>q</a:t>
            </a:r>
            <a:r>
              <a:rPr lang="en-US" dirty="0"/>
              <a:t> is placed in an external electric field </a:t>
            </a:r>
            <a:r>
              <a:rPr lang="en-US" b="1" i="1" dirty="0"/>
              <a:t>E</a:t>
            </a:r>
            <a:endParaRPr lang="en-US" b="1" i="1" dirty="0"/>
          </a:p>
          <a:p>
            <a:pPr marL="182880" indent="-182880">
              <a:buFont typeface="Arial" panose="020B0604020202020204"/>
              <a:buChar char="•"/>
            </a:pPr>
            <a:endParaRPr lang="en-US" dirty="0"/>
          </a:p>
        </p:txBody>
      </p:sp>
      <p:sp>
        <p:nvSpPr>
          <p:cNvPr id="16" name="Rectangle 15"/>
          <p:cNvSpPr/>
          <p:nvPr/>
        </p:nvSpPr>
        <p:spPr>
          <a:xfrm>
            <a:off x="4730259" y="1544496"/>
            <a:ext cx="3885726" cy="2893100"/>
          </a:xfrm>
          <a:prstGeom prst="rect">
            <a:avLst/>
          </a:prstGeom>
        </p:spPr>
        <p:txBody>
          <a:bodyPr wrap="square">
            <a:spAutoFit/>
          </a:bodyPr>
          <a:lstStyle/>
          <a:p>
            <a:r>
              <a:rPr lang="en-US" sz="2000" b="1" dirty="0"/>
              <a:t>Dipole in an Electric Field</a:t>
            </a:r>
            <a:endParaRPr lang="en-US" sz="2000" b="1" dirty="0"/>
          </a:p>
          <a:p>
            <a:pPr marL="182880" indent="-182880">
              <a:buFont typeface="Arial" panose="020B0604020202020204"/>
              <a:buChar char="•"/>
            </a:pPr>
            <a:r>
              <a:rPr lang="en-US" dirty="0"/>
              <a:t>The electric field exerts a torque on a dipole</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r>
              <a:rPr lang="en-US" dirty="0"/>
              <a:t>The dipole has a potential energy </a:t>
            </a:r>
            <a:r>
              <a:rPr lang="en-US" i="1" dirty="0"/>
              <a:t>U</a:t>
            </a:r>
            <a:r>
              <a:rPr lang="en-US" dirty="0"/>
              <a:t> associated with its orientation in the field</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21" name="TextBox 20"/>
          <p:cNvSpPr txBox="1"/>
          <p:nvPr/>
        </p:nvSpPr>
        <p:spPr>
          <a:xfrm>
            <a:off x="7590230" y="2613664"/>
            <a:ext cx="1085654" cy="338554"/>
          </a:xfrm>
          <a:prstGeom prst="rect">
            <a:avLst/>
          </a:prstGeom>
          <a:noFill/>
        </p:spPr>
        <p:txBody>
          <a:bodyPr wrap="none" rtlCol="0">
            <a:spAutoFit/>
          </a:bodyPr>
          <a:lstStyle/>
          <a:p>
            <a:r>
              <a:rPr lang="en-US" sz="1600" b="1" dirty="0"/>
              <a:t>Eq. 22-34</a:t>
            </a:r>
            <a:endParaRPr lang="en-US" sz="1600" b="1" dirty="0"/>
          </a:p>
        </p:txBody>
      </p:sp>
      <p:sp>
        <p:nvSpPr>
          <p:cNvPr id="23" name="TextBox 22"/>
          <p:cNvSpPr txBox="1"/>
          <p:nvPr/>
        </p:nvSpPr>
        <p:spPr>
          <a:xfrm>
            <a:off x="7530331" y="4013237"/>
            <a:ext cx="1085654" cy="338554"/>
          </a:xfrm>
          <a:prstGeom prst="rect">
            <a:avLst/>
          </a:prstGeom>
          <a:noFill/>
        </p:spPr>
        <p:txBody>
          <a:bodyPr wrap="none" rtlCol="0">
            <a:spAutoFit/>
          </a:bodyPr>
          <a:lstStyle/>
          <a:p>
            <a:r>
              <a:rPr lang="en-US" sz="1600" b="1" dirty="0"/>
              <a:t>Eq. 22-38</a:t>
            </a:r>
            <a:endParaRPr lang="en-US" sz="1600" b="1" dirty="0"/>
          </a:p>
        </p:txBody>
      </p:sp>
      <p:sp>
        <p:nvSpPr>
          <p:cNvPr id="14" name="TextBox 13"/>
          <p:cNvSpPr txBox="1"/>
          <p:nvPr/>
        </p:nvSpPr>
        <p:spPr>
          <a:xfrm>
            <a:off x="3153795" y="3061863"/>
            <a:ext cx="1085654" cy="338554"/>
          </a:xfrm>
          <a:prstGeom prst="rect">
            <a:avLst/>
          </a:prstGeom>
          <a:noFill/>
        </p:spPr>
        <p:txBody>
          <a:bodyPr wrap="none" rtlCol="0">
            <a:spAutoFit/>
          </a:bodyPr>
          <a:lstStyle/>
          <a:p>
            <a:r>
              <a:rPr lang="en-US" sz="1600" b="1" dirty="0"/>
              <a:t>Eq. 22-28</a:t>
            </a:r>
            <a:endParaRPr lang="en-US" sz="1600" b="1" dirty="0"/>
          </a:p>
        </p:txBody>
      </p:sp>
      <p:pic>
        <p:nvPicPr>
          <p:cNvPr id="18" name="Picture 17"/>
          <p:cNvPicPr>
            <a:picLocks noChangeAspect="1"/>
          </p:cNvPicPr>
          <p:nvPr/>
        </p:nvPicPr>
        <p:blipFill>
          <a:blip r:embed="rId1"/>
          <a:stretch>
            <a:fillRect/>
          </a:stretch>
        </p:blipFill>
        <p:spPr>
          <a:xfrm>
            <a:off x="1602257" y="3057517"/>
            <a:ext cx="838095" cy="342857"/>
          </a:xfrm>
          <a:prstGeom prst="rect">
            <a:avLst/>
          </a:prstGeom>
        </p:spPr>
      </p:pic>
      <p:pic>
        <p:nvPicPr>
          <p:cNvPr id="19" name="Picture 18"/>
          <p:cNvPicPr>
            <a:picLocks noChangeAspect="1"/>
          </p:cNvPicPr>
          <p:nvPr/>
        </p:nvPicPr>
        <p:blipFill>
          <a:blip r:embed="rId2"/>
          <a:stretch>
            <a:fillRect/>
          </a:stretch>
        </p:blipFill>
        <p:spPr>
          <a:xfrm>
            <a:off x="5362788" y="2615837"/>
            <a:ext cx="1130159" cy="342857"/>
          </a:xfrm>
          <a:prstGeom prst="rect">
            <a:avLst/>
          </a:prstGeom>
        </p:spPr>
      </p:pic>
      <p:pic>
        <p:nvPicPr>
          <p:cNvPr id="25" name="Picture 24"/>
          <p:cNvPicPr>
            <a:picLocks noChangeAspect="1"/>
          </p:cNvPicPr>
          <p:nvPr/>
        </p:nvPicPr>
        <p:blipFill>
          <a:blip r:embed="rId3"/>
          <a:stretch>
            <a:fillRect/>
          </a:stretch>
        </p:blipFill>
        <p:spPr>
          <a:xfrm>
            <a:off x="5362788" y="4085090"/>
            <a:ext cx="1285079" cy="293334"/>
          </a:xfrm>
          <a:prstGeom prst="rect">
            <a:avLst/>
          </a:prstGeom>
        </p:spPr>
      </p:pic>
      <p:sp>
        <p:nvSpPr>
          <p:cNvPr id="11" name="Footer Placeholder 10"/>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22-1</a:t>
            </a:r>
            <a:r>
              <a:rPr lang="en-US" sz="2700" dirty="0">
                <a:solidFill>
                  <a:schemeClr val="bg1"/>
                </a:solidFill>
                <a:ea typeface="Calibri" panose="020F0502020204030204" pitchFamily="1" charset="0"/>
                <a:cs typeface="Calibri" panose="020F0502020204030204" pitchFamily="1" charset="0"/>
              </a:rPr>
              <a:t>  The Electric Field</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889034"/>
            <a:ext cx="4194038" cy="4603206"/>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22.01</a:t>
            </a:r>
            <a:r>
              <a:rPr lang="en-US" sz="2200" dirty="0"/>
              <a:t> Identify that at every point in the space surrounding a charged particle, the particle sets up an electric field </a:t>
            </a:r>
            <a:r>
              <a:rPr lang="en-US" sz="2200" b="1" i="1" dirty="0"/>
              <a:t>E</a:t>
            </a:r>
            <a:r>
              <a:rPr lang="en-US" sz="2200" dirty="0"/>
              <a:t>, which is a vector quantity and thus has both magnitude and direction.</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22.02 </a:t>
            </a:r>
            <a:r>
              <a:rPr lang="en-US" sz="2200" dirty="0"/>
              <a:t>Identify how an electric field </a:t>
            </a:r>
            <a:r>
              <a:rPr lang="en-US" sz="2200" b="1" i="1" dirty="0"/>
              <a:t>E</a:t>
            </a:r>
            <a:r>
              <a:rPr lang="en-US" sz="2200" dirty="0"/>
              <a:t>: can be used to explain how a charged particle can exert an electrostatic force </a:t>
            </a:r>
            <a:r>
              <a:rPr lang="en-US" sz="2200" b="1" i="1" dirty="0"/>
              <a:t>F </a:t>
            </a:r>
            <a:r>
              <a:rPr lang="en-US" sz="2200" dirty="0"/>
              <a:t>on a second charged particle even though there is no </a:t>
            </a:r>
            <a:br>
              <a:rPr lang="en-US" sz="2200" dirty="0"/>
            </a:br>
            <a:r>
              <a:rPr lang="en-US" sz="2200" dirty="0"/>
              <a:t>contact between the particles.</a:t>
            </a:r>
            <a:endParaRPr lang="en-US" sz="2200" i="1" dirty="0"/>
          </a:p>
        </p:txBody>
      </p:sp>
      <p:sp>
        <p:nvSpPr>
          <p:cNvPr id="10244" name="Rectangle 3"/>
          <p:cNvSpPr>
            <a:spLocks noGrp="1" noChangeArrowheads="1"/>
          </p:cNvSpPr>
          <p:nvPr>
            <p:ph sz="half" idx="2"/>
          </p:nvPr>
        </p:nvSpPr>
        <p:spPr>
          <a:xfrm>
            <a:off x="4650518" y="1889035"/>
            <a:ext cx="4332615" cy="4603206"/>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22.03</a:t>
            </a:r>
            <a:r>
              <a:rPr lang="en-US" sz="2200" dirty="0"/>
              <a:t> Explain how a small positive test charge is used (in principle) to measure the electric field at any given point. </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22.04</a:t>
            </a:r>
            <a:r>
              <a:rPr lang="en-US" sz="2200" dirty="0"/>
              <a:t> Explain electric field lines, including where they originate and terminate and what their spacing represents.</a:t>
            </a:r>
            <a:endParaRPr lang="en-US" sz="2200" dirty="0"/>
          </a:p>
        </p:txBody>
      </p:sp>
      <p:sp>
        <p:nvSpPr>
          <p:cNvPr id="10245" name="Text Box 4"/>
          <p:cNvSpPr txBox="1">
            <a:spLocks noChangeArrowheads="1"/>
          </p:cNvSpPr>
          <p:nvPr/>
        </p:nvSpPr>
        <p:spPr bwMode="auto">
          <a:xfrm>
            <a:off x="414720" y="1327819"/>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3022766" y="2206778"/>
            <a:ext cx="3098468" cy="1119875"/>
          </a:xfrm>
          <a:prstGeom prst="rect">
            <a:avLst/>
          </a:prstGeom>
        </p:spPr>
      </p:pic>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22-1</a:t>
            </a:r>
            <a:r>
              <a:rPr lang="en-US" sz="2700" dirty="0">
                <a:solidFill>
                  <a:schemeClr val="bg1"/>
                </a:solidFill>
                <a:ea typeface="Calibri" panose="020F0502020204030204" pitchFamily="1" charset="0"/>
                <a:cs typeface="Calibri" panose="020F0502020204030204" pitchFamily="1" charset="0"/>
              </a:rPr>
              <a:t>  The Electric Field</a:t>
            </a:r>
            <a:endParaRPr lang="en-US" sz="2700" dirty="0">
              <a:solidFill>
                <a:schemeClr val="bg1"/>
              </a:solidFill>
              <a:ea typeface="Calibri" panose="020F0502020204030204" pitchFamily="1" charset="0"/>
              <a:cs typeface="Calibri" panose="020F0502020204030204" pitchFamily="1" charset="0"/>
            </a:endParaRPr>
          </a:p>
        </p:txBody>
      </p:sp>
      <p:sp>
        <p:nvSpPr>
          <p:cNvPr id="9" name="Rectangle 8"/>
          <p:cNvSpPr/>
          <p:nvPr/>
        </p:nvSpPr>
        <p:spPr>
          <a:xfrm>
            <a:off x="456481" y="3649133"/>
            <a:ext cx="8228160" cy="923330"/>
          </a:xfrm>
          <a:prstGeom prst="rect">
            <a:avLst/>
          </a:prstGeom>
        </p:spPr>
        <p:txBody>
          <a:bodyPr wrap="square">
            <a:spAutoFit/>
          </a:bodyPr>
          <a:lstStyle/>
          <a:p>
            <a:r>
              <a:rPr lang="en-US" dirty="0"/>
              <a:t>How does particle 1 “know” of the presence of particle 2? That is, since the particles do not touch, how can particle 2 push on particle 1—how can there be such an action at a distance?</a:t>
            </a:r>
            <a:endParaRPr lang="en-US" dirty="0"/>
          </a:p>
        </p:txBody>
      </p:sp>
      <p:sp>
        <p:nvSpPr>
          <p:cNvPr id="10" name="Rectangle 9"/>
          <p:cNvSpPr/>
          <p:nvPr/>
        </p:nvSpPr>
        <p:spPr>
          <a:xfrm>
            <a:off x="4379818" y="2243496"/>
            <a:ext cx="384365" cy="523220"/>
          </a:xfrm>
          <a:prstGeom prst="rect">
            <a:avLst/>
          </a:prstGeom>
        </p:spPr>
        <p:txBody>
          <a:bodyPr wrap="none">
            <a:spAutoFit/>
          </a:bodyPr>
          <a:lstStyle/>
          <a:p>
            <a:r>
              <a:rPr lang="en-US" sz="2800" dirty="0"/>
              <a:t>?</a:t>
            </a:r>
            <a:endParaRPr lang="en-US" sz="2800" dirty="0"/>
          </a:p>
        </p:txBody>
      </p:sp>
      <p:sp>
        <p:nvSpPr>
          <p:cNvPr id="7" name="Footer Placeholder 6"/>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22-1</a:t>
            </a:r>
            <a:r>
              <a:rPr lang="en-US" sz="2700" dirty="0">
                <a:solidFill>
                  <a:schemeClr val="bg1"/>
                </a:solidFill>
                <a:ea typeface="Calibri" panose="020F0502020204030204" pitchFamily="1" charset="0"/>
                <a:cs typeface="Calibri" panose="020F0502020204030204" pitchFamily="1" charset="0"/>
              </a:rPr>
              <a:t>  The Electric Field</a:t>
            </a:r>
            <a:endParaRPr lang="en-US" sz="2700" dirty="0">
              <a:solidFill>
                <a:schemeClr val="bg1"/>
              </a:solidFill>
              <a:ea typeface="Calibri" panose="020F0502020204030204" pitchFamily="1" charset="0"/>
              <a:cs typeface="Calibri" panose="020F0502020204030204" pitchFamily="1" charset="0"/>
            </a:endParaRPr>
          </a:p>
        </p:txBody>
      </p:sp>
      <p:sp>
        <p:nvSpPr>
          <p:cNvPr id="9" name="Rectangle 8"/>
          <p:cNvSpPr/>
          <p:nvPr/>
        </p:nvSpPr>
        <p:spPr>
          <a:xfrm>
            <a:off x="456481" y="3479867"/>
            <a:ext cx="8228160" cy="3139321"/>
          </a:xfrm>
          <a:prstGeom prst="rect">
            <a:avLst/>
          </a:prstGeom>
        </p:spPr>
        <p:txBody>
          <a:bodyPr wrap="square">
            <a:spAutoFit/>
          </a:bodyPr>
          <a:lstStyle/>
          <a:p>
            <a:r>
              <a:rPr lang="en-US" sz="2200" dirty="0"/>
              <a:t>The explanation that we shall examine here is this: Particle 2 sets up an electric field at all points in the surrounding space, even if the space is a vacuum. If we place particle 1 at any point in that space, particle 1 knows of the presence of particle 2 because it is affected by the electric field particle 2 has already set up at that point. Thus, particle 2 pushes on particle 1 not by touching it as you would push on a coffee mug by making contact. Instead, particle 2 pushes by means of the electric field it has set up.</a:t>
            </a:r>
            <a:endParaRPr lang="en-US" sz="2200" dirty="0"/>
          </a:p>
        </p:txBody>
      </p:sp>
      <p:sp>
        <p:nvSpPr>
          <p:cNvPr id="6" name="Text Box 4"/>
          <p:cNvSpPr txBox="1">
            <a:spLocks noChangeArrowheads="1"/>
          </p:cNvSpPr>
          <p:nvPr/>
        </p:nvSpPr>
        <p:spPr bwMode="auto">
          <a:xfrm>
            <a:off x="414720" y="1327819"/>
            <a:ext cx="7473129"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Electric Field</a:t>
            </a:r>
            <a:endParaRPr lang="en-US" sz="2900" b="1" dirty="0">
              <a:solidFill>
                <a:srgbClr val="34566E"/>
              </a:solidFill>
            </a:endParaRPr>
          </a:p>
        </p:txBody>
      </p:sp>
      <p:sp>
        <p:nvSpPr>
          <p:cNvPr id="8" name="Footer Placeholder 7"/>
          <p:cNvSpPr>
            <a:spLocks noGrp="1"/>
          </p:cNvSpPr>
          <p:nvPr>
            <p:ph type="ftr" idx="11"/>
          </p:nvPr>
        </p:nvSpPr>
        <p:spPr/>
        <p:txBody>
          <a:bodyPr/>
          <a:lstStyle/>
          <a:p>
            <a:r>
              <a:rPr lang="en-US"/>
              <a:t>© 2014 John Wiley &amp; Sons, Inc. All rights reserved.</a:t>
            </a:r>
            <a:endParaRPr lang="en-US"/>
          </a:p>
        </p:txBody>
      </p:sp>
      <p:pic>
        <p:nvPicPr>
          <p:cNvPr id="10" name="Picture 9"/>
          <p:cNvPicPr>
            <a:picLocks noChangeAspect="1"/>
          </p:cNvPicPr>
          <p:nvPr/>
        </p:nvPicPr>
        <p:blipFill>
          <a:blip r:embed="rId1"/>
          <a:stretch>
            <a:fillRect/>
          </a:stretch>
        </p:blipFill>
        <p:spPr>
          <a:xfrm>
            <a:off x="3022766" y="2206778"/>
            <a:ext cx="3098468" cy="1119875"/>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22-1</a:t>
            </a:r>
            <a:r>
              <a:rPr lang="en-US" sz="2700" dirty="0">
                <a:solidFill>
                  <a:schemeClr val="bg1"/>
                </a:solidFill>
                <a:ea typeface="Calibri" panose="020F0502020204030204" pitchFamily="1" charset="0"/>
                <a:cs typeface="Calibri" panose="020F0502020204030204" pitchFamily="1" charset="0"/>
              </a:rPr>
              <a:t>  The Electric Field</a:t>
            </a:r>
            <a:endParaRPr lang="en-US" sz="2700" dirty="0">
              <a:solidFill>
                <a:schemeClr val="bg1"/>
              </a:solidFill>
              <a:ea typeface="Calibri" panose="020F0502020204030204" pitchFamily="1" charset="0"/>
              <a:cs typeface="Calibri" panose="020F0502020204030204" pitchFamily="1" charset="0"/>
            </a:endParaRPr>
          </a:p>
        </p:txBody>
      </p:sp>
      <p:sp>
        <p:nvSpPr>
          <p:cNvPr id="9" name="Rectangle 8"/>
          <p:cNvSpPr/>
          <p:nvPr/>
        </p:nvSpPr>
        <p:spPr>
          <a:xfrm>
            <a:off x="457920" y="4240467"/>
            <a:ext cx="8228160" cy="646331"/>
          </a:xfrm>
          <a:prstGeom prst="rect">
            <a:avLst/>
          </a:prstGeom>
        </p:spPr>
        <p:txBody>
          <a:bodyPr wrap="square">
            <a:spAutoFit/>
          </a:bodyPr>
          <a:lstStyle/>
          <a:p>
            <a:r>
              <a:rPr lang="en-US" dirty="0"/>
              <a:t>The electric field </a:t>
            </a:r>
            <a:r>
              <a:rPr lang="en-US" b="1" i="1" dirty="0"/>
              <a:t>E</a:t>
            </a:r>
            <a:r>
              <a:rPr lang="en-US" dirty="0"/>
              <a:t> at any point is defined in terms of the electrostatic force </a:t>
            </a:r>
            <a:r>
              <a:rPr lang="en-US" b="1" i="1" dirty="0"/>
              <a:t>F</a:t>
            </a:r>
            <a:r>
              <a:rPr lang="en-US" dirty="0"/>
              <a:t> that would be exerted on a positive test charge </a:t>
            </a:r>
            <a:r>
              <a:rPr lang="en-US" i="1" dirty="0"/>
              <a:t>q</a:t>
            </a:r>
            <a:r>
              <a:rPr lang="en-US" i="1" baseline="-25000" dirty="0"/>
              <a:t>0</a:t>
            </a:r>
            <a:r>
              <a:rPr lang="en-US" dirty="0"/>
              <a:t> placed there:</a:t>
            </a:r>
            <a:endParaRPr lang="en-US" dirty="0"/>
          </a:p>
        </p:txBody>
      </p:sp>
      <p:sp>
        <p:nvSpPr>
          <p:cNvPr id="6" name="Text Box 4"/>
          <p:cNvSpPr txBox="1">
            <a:spLocks noChangeArrowheads="1"/>
          </p:cNvSpPr>
          <p:nvPr/>
        </p:nvSpPr>
        <p:spPr bwMode="auto">
          <a:xfrm>
            <a:off x="414720" y="1327819"/>
            <a:ext cx="7473129"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Electric Field</a:t>
            </a:r>
            <a:endParaRPr lang="en-US" sz="2900" b="1" dirty="0">
              <a:solidFill>
                <a:srgbClr val="34566E"/>
              </a:solidFill>
            </a:endParaRPr>
          </a:p>
        </p:txBody>
      </p:sp>
      <p:pic>
        <p:nvPicPr>
          <p:cNvPr id="7" name="Picture 6"/>
          <p:cNvPicPr>
            <a:picLocks noChangeAspect="1"/>
          </p:cNvPicPr>
          <p:nvPr/>
        </p:nvPicPr>
        <p:blipFill>
          <a:blip r:embed="rId1"/>
          <a:stretch>
            <a:fillRect/>
          </a:stretch>
        </p:blipFill>
        <p:spPr>
          <a:xfrm>
            <a:off x="3964381" y="5074131"/>
            <a:ext cx="1215238" cy="838096"/>
          </a:xfrm>
          <a:prstGeom prst="rect">
            <a:avLst/>
          </a:prstGeom>
        </p:spPr>
      </p:pic>
      <p:pic>
        <p:nvPicPr>
          <p:cNvPr id="8" name="Picture 7"/>
          <p:cNvPicPr>
            <a:picLocks noChangeAspect="1"/>
          </p:cNvPicPr>
          <p:nvPr/>
        </p:nvPicPr>
        <p:blipFill>
          <a:blip r:embed="rId2"/>
          <a:stretch>
            <a:fillRect/>
          </a:stretch>
        </p:blipFill>
        <p:spPr>
          <a:xfrm>
            <a:off x="3635526" y="1936665"/>
            <a:ext cx="1872948" cy="2272182"/>
          </a:xfrm>
          <a:prstGeom prst="rect">
            <a:avLst/>
          </a:prstGeom>
        </p:spPr>
      </p:pic>
      <p:sp>
        <p:nvSpPr>
          <p:cNvPr id="10" name="Footer Placeholder 9"/>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620893" y="2914379"/>
            <a:ext cx="5902214" cy="2436771"/>
          </a:xfrm>
          <a:prstGeom prst="rect">
            <a:avLst/>
          </a:prstGeom>
        </p:spPr>
      </p:pic>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22-1</a:t>
            </a:r>
            <a:r>
              <a:rPr lang="en-US" sz="2700" dirty="0">
                <a:solidFill>
                  <a:schemeClr val="bg1"/>
                </a:solidFill>
                <a:ea typeface="Calibri" panose="020F0502020204030204" pitchFamily="1" charset="0"/>
                <a:cs typeface="Calibri" panose="020F0502020204030204" pitchFamily="1" charset="0"/>
              </a:rPr>
              <a:t>  The Electric Field</a:t>
            </a:r>
            <a:endParaRPr lang="en-US" sz="2700" dirty="0">
              <a:solidFill>
                <a:schemeClr val="bg1"/>
              </a:solidFill>
              <a:ea typeface="Calibri" panose="020F0502020204030204" pitchFamily="1" charset="0"/>
              <a:cs typeface="Calibri" panose="020F0502020204030204" pitchFamily="1" charset="0"/>
            </a:endParaRPr>
          </a:p>
        </p:txBody>
      </p:sp>
      <p:sp>
        <p:nvSpPr>
          <p:cNvPr id="6" name="Text Box 4"/>
          <p:cNvSpPr txBox="1">
            <a:spLocks noChangeArrowheads="1"/>
          </p:cNvSpPr>
          <p:nvPr/>
        </p:nvSpPr>
        <p:spPr bwMode="auto">
          <a:xfrm>
            <a:off x="414720" y="1327819"/>
            <a:ext cx="7473129"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Electric Field Lines</a:t>
            </a:r>
            <a:endParaRPr lang="en-US" sz="2900" b="1" dirty="0">
              <a:solidFill>
                <a:srgbClr val="34566E"/>
              </a:solidFill>
            </a:endParaRPr>
          </a:p>
        </p:txBody>
      </p:sp>
      <p:sp>
        <p:nvSpPr>
          <p:cNvPr id="8" name="Rectangle 7"/>
          <p:cNvSpPr/>
          <p:nvPr/>
        </p:nvSpPr>
        <p:spPr>
          <a:xfrm>
            <a:off x="414719" y="1866450"/>
            <a:ext cx="8269921" cy="1200329"/>
          </a:xfrm>
          <a:prstGeom prst="rect">
            <a:avLst/>
          </a:prstGeom>
        </p:spPr>
        <p:txBody>
          <a:bodyPr wrap="square">
            <a:spAutoFit/>
          </a:bodyPr>
          <a:lstStyle/>
          <a:p>
            <a:r>
              <a:rPr lang="en-US" dirty="0"/>
              <a:t>Electric field lines help us visualize the direction and magnitude of electric fields. The electric field vector at any point is tangent to the field line through that point. The density of field lines in that region is proportional to the magnitude of the electric field there.</a:t>
            </a:r>
            <a:endParaRPr lang="en-US" dirty="0"/>
          </a:p>
        </p:txBody>
      </p:sp>
      <p:sp>
        <p:nvSpPr>
          <p:cNvPr id="12" name="Rectangle 11"/>
          <p:cNvSpPr/>
          <p:nvPr/>
        </p:nvSpPr>
        <p:spPr>
          <a:xfrm>
            <a:off x="456481" y="5351151"/>
            <a:ext cx="8228159" cy="1200329"/>
          </a:xfrm>
          <a:prstGeom prst="rect">
            <a:avLst/>
          </a:prstGeom>
        </p:spPr>
        <p:txBody>
          <a:bodyPr wrap="square">
            <a:spAutoFit/>
          </a:bodyPr>
          <a:lstStyle/>
          <a:p>
            <a:r>
              <a:rPr lang="en-US" dirty="0"/>
              <a:t>(a) The force on a positive test charge near a very large, non-conducting sheet with uniform positive charge on one side. (</a:t>
            </a:r>
            <a:r>
              <a:rPr lang="en-US" dirty="0" err="1"/>
              <a:t>b</a:t>
            </a:r>
            <a:r>
              <a:rPr lang="en-US" dirty="0"/>
              <a:t>) The electric field vector </a:t>
            </a:r>
            <a:r>
              <a:rPr lang="en-US" b="1" i="1" dirty="0"/>
              <a:t>E </a:t>
            </a:r>
            <a:r>
              <a:rPr lang="en-US" dirty="0"/>
              <a:t>at the test charge’s location, and the nearby electric field lines, extending away from the sheet. (</a:t>
            </a:r>
            <a:r>
              <a:rPr lang="en-US" dirty="0" err="1"/>
              <a:t>c</a:t>
            </a:r>
            <a:r>
              <a:rPr lang="en-US" dirty="0"/>
              <a:t>) Side view.</a:t>
            </a:r>
            <a:endParaRPr lang="en-US" dirty="0"/>
          </a:p>
        </p:txBody>
      </p:sp>
      <p:sp>
        <p:nvSpPr>
          <p:cNvPr id="9" name="Footer Placeholder 8"/>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22-1</a:t>
            </a:r>
            <a:r>
              <a:rPr lang="en-US" sz="2700" dirty="0">
                <a:solidFill>
                  <a:schemeClr val="bg1"/>
                </a:solidFill>
                <a:ea typeface="Calibri" panose="020F0502020204030204" pitchFamily="1" charset="0"/>
                <a:cs typeface="Calibri" panose="020F0502020204030204" pitchFamily="1" charset="0"/>
              </a:rPr>
              <a:t>  The Electric Field</a:t>
            </a:r>
            <a:endParaRPr lang="en-US" sz="2700" dirty="0">
              <a:solidFill>
                <a:schemeClr val="bg1"/>
              </a:solidFill>
              <a:ea typeface="Calibri" panose="020F0502020204030204" pitchFamily="1" charset="0"/>
              <a:cs typeface="Calibri" panose="020F0502020204030204" pitchFamily="1" charset="0"/>
            </a:endParaRPr>
          </a:p>
        </p:txBody>
      </p:sp>
      <p:sp>
        <p:nvSpPr>
          <p:cNvPr id="6" name="Text Box 4"/>
          <p:cNvSpPr txBox="1">
            <a:spLocks noChangeArrowheads="1"/>
          </p:cNvSpPr>
          <p:nvPr/>
        </p:nvSpPr>
        <p:spPr bwMode="auto">
          <a:xfrm>
            <a:off x="414720" y="1327819"/>
            <a:ext cx="7473129"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Electric Field Lines</a:t>
            </a:r>
            <a:endParaRPr lang="en-US" sz="2900" b="1" dirty="0">
              <a:solidFill>
                <a:srgbClr val="34566E"/>
              </a:solidFill>
            </a:endParaRPr>
          </a:p>
        </p:txBody>
      </p:sp>
      <p:sp>
        <p:nvSpPr>
          <p:cNvPr id="12" name="Rectangle 11"/>
          <p:cNvSpPr/>
          <p:nvPr/>
        </p:nvSpPr>
        <p:spPr>
          <a:xfrm>
            <a:off x="5619860" y="5485225"/>
            <a:ext cx="3304007" cy="1077218"/>
          </a:xfrm>
          <a:prstGeom prst="rect">
            <a:avLst/>
          </a:prstGeom>
        </p:spPr>
        <p:txBody>
          <a:bodyPr wrap="square">
            <a:spAutoFit/>
          </a:bodyPr>
          <a:lstStyle/>
          <a:p>
            <a:r>
              <a:rPr lang="en-US" sz="1600" dirty="0"/>
              <a:t>Field lines for two particles with equal positive charge. Doesn’t the pattern itself suggest that the particles repel each other?</a:t>
            </a:r>
            <a:endParaRPr lang="en-US" sz="1600" dirty="0"/>
          </a:p>
        </p:txBody>
      </p:sp>
      <p:pic>
        <p:nvPicPr>
          <p:cNvPr id="7" name="Picture 6"/>
          <p:cNvPicPr>
            <a:picLocks noChangeAspect="1"/>
          </p:cNvPicPr>
          <p:nvPr/>
        </p:nvPicPr>
        <p:blipFill>
          <a:blip r:embed="rId1"/>
          <a:stretch>
            <a:fillRect/>
          </a:stretch>
        </p:blipFill>
        <p:spPr>
          <a:xfrm>
            <a:off x="1298366" y="1830538"/>
            <a:ext cx="5730240" cy="792480"/>
          </a:xfrm>
          <a:prstGeom prst="rect">
            <a:avLst/>
          </a:prstGeom>
        </p:spPr>
      </p:pic>
      <p:sp>
        <p:nvSpPr>
          <p:cNvPr id="10" name="Rectangle 9"/>
          <p:cNvSpPr/>
          <p:nvPr/>
        </p:nvSpPr>
        <p:spPr>
          <a:xfrm>
            <a:off x="1133680" y="2952582"/>
            <a:ext cx="4572000" cy="2031325"/>
          </a:xfrm>
          <a:prstGeom prst="rect">
            <a:avLst/>
          </a:prstGeom>
        </p:spPr>
        <p:txBody>
          <a:bodyPr>
            <a:spAutoFit/>
          </a:bodyPr>
          <a:lstStyle/>
          <a:p>
            <a:pPr marL="342900" indent="-342900">
              <a:buAutoNum type="arabicParenBoth"/>
            </a:pPr>
            <a:r>
              <a:rPr lang="en-US" dirty="0"/>
              <a:t>The electric field vector at any given point must be tangent to the field line at that point and in the same direction, as shown for one vector.</a:t>
            </a:r>
            <a:endParaRPr lang="en-US" dirty="0"/>
          </a:p>
          <a:p>
            <a:pPr marL="342900" indent="-342900">
              <a:buAutoNum type="arabicParenBoth"/>
            </a:pPr>
            <a:endParaRPr lang="en-US" dirty="0"/>
          </a:p>
          <a:p>
            <a:pPr marL="342900" indent="-342900">
              <a:buAutoNum type="arabicParenBoth"/>
            </a:pPr>
            <a:r>
              <a:rPr lang="en-US" dirty="0"/>
              <a:t> A closer spacing means a larger field magnitude.</a:t>
            </a:r>
            <a:endParaRPr lang="en-US" dirty="0"/>
          </a:p>
        </p:txBody>
      </p:sp>
      <p:pic>
        <p:nvPicPr>
          <p:cNvPr id="8" name="Picture 7"/>
          <p:cNvPicPr>
            <a:picLocks noChangeAspect="1"/>
          </p:cNvPicPr>
          <p:nvPr/>
        </p:nvPicPr>
        <p:blipFill>
          <a:blip r:embed="rId2"/>
          <a:stretch>
            <a:fillRect/>
          </a:stretch>
        </p:blipFill>
        <p:spPr>
          <a:xfrm>
            <a:off x="5975201" y="2543905"/>
            <a:ext cx="2593324" cy="2941320"/>
          </a:xfrm>
          <a:prstGeom prst="rect">
            <a:avLst/>
          </a:prstGeom>
        </p:spPr>
      </p:pic>
      <p:sp>
        <p:nvSpPr>
          <p:cNvPr id="9" name="Footer Placeholder 8"/>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22-2</a:t>
            </a:r>
            <a:r>
              <a:rPr lang="en-US" sz="2700" dirty="0">
                <a:solidFill>
                  <a:schemeClr val="bg1"/>
                </a:solidFill>
                <a:ea typeface="Calibri" panose="020F0502020204030204" pitchFamily="1" charset="0"/>
                <a:cs typeface="Calibri" panose="020F0502020204030204" pitchFamily="1" charset="0"/>
              </a:rPr>
              <a:t>  The Electric Field Due to a Charged Particle</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908201"/>
            <a:ext cx="4091463" cy="4465115"/>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22.05 </a:t>
            </a:r>
            <a:r>
              <a:rPr lang="en-US" sz="2000" dirty="0"/>
              <a:t>In a sketch, draw a charged particle, indicate its sign, pick a nearby point, and then draw the electric field vector </a:t>
            </a:r>
            <a:r>
              <a:rPr lang="en-US" sz="2000" b="1" i="1" dirty="0"/>
              <a:t>E</a:t>
            </a:r>
            <a:r>
              <a:rPr lang="en-US" sz="2000" dirty="0"/>
              <a:t>: at that point, with its tail anchored on the point.</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22.06 </a:t>
            </a:r>
            <a:r>
              <a:rPr lang="en-US" sz="2000" dirty="0"/>
              <a:t>For a given point in the electric field of a charged particle, identify the direction of the field vector </a:t>
            </a:r>
            <a:r>
              <a:rPr lang="en-US" sz="2000" b="1" i="1" dirty="0"/>
              <a:t>E</a:t>
            </a:r>
            <a:r>
              <a:rPr lang="en-US" sz="2000" dirty="0"/>
              <a:t>: when the particle is positively charged and when it is negatively charged.</a:t>
            </a:r>
            <a:endParaRPr lang="en-US" sz="2000" dirty="0"/>
          </a:p>
        </p:txBody>
      </p:sp>
      <p:sp>
        <p:nvSpPr>
          <p:cNvPr id="10244" name="Rectangle 3"/>
          <p:cNvSpPr>
            <a:spLocks noGrp="1" noChangeArrowheads="1"/>
          </p:cNvSpPr>
          <p:nvPr>
            <p:ph sz="half" idx="2"/>
          </p:nvPr>
        </p:nvSpPr>
        <p:spPr>
          <a:xfrm>
            <a:off x="4650518" y="1405467"/>
            <a:ext cx="4341082" cy="5407965"/>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22.07 </a:t>
            </a:r>
            <a:r>
              <a:rPr lang="en-US" sz="2000" dirty="0"/>
              <a:t>For a given point in the electric field of a charged particle, apply the relationship between the field magnitude </a:t>
            </a:r>
            <a:r>
              <a:rPr lang="en-US" sz="2000" b="1" i="1" dirty="0"/>
              <a:t>E</a:t>
            </a:r>
            <a:r>
              <a:rPr lang="en-US" sz="2000" dirty="0"/>
              <a:t>, the charge magnitude |</a:t>
            </a:r>
            <a:r>
              <a:rPr lang="en-US" sz="2000" i="1" dirty="0" err="1"/>
              <a:t>q</a:t>
            </a:r>
            <a:r>
              <a:rPr lang="en-US" sz="2000" i="1" dirty="0"/>
              <a:t>|</a:t>
            </a:r>
            <a:r>
              <a:rPr lang="en-US" sz="2000" dirty="0"/>
              <a:t>, and the distance </a:t>
            </a:r>
            <a:r>
              <a:rPr lang="en-US" sz="2000" b="1" i="1" dirty="0" err="1"/>
              <a:t>r</a:t>
            </a:r>
            <a:r>
              <a:rPr lang="en-US" sz="2000" dirty="0"/>
              <a:t> between the point and the particle.</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22.08 </a:t>
            </a:r>
            <a:r>
              <a:rPr lang="en-US" sz="2000" dirty="0"/>
              <a:t>Identify that the equation given here for the magnitude of an electric field applies only to a particle, not an extended object. </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22.09 </a:t>
            </a:r>
            <a:r>
              <a:rPr lang="en-US" sz="2000" dirty="0"/>
              <a:t>If more than one electric field is set up at a point, draw each electric field vector and then find the net electric field by adding the individual electric fields as vectors (not as scalars).</a:t>
            </a:r>
            <a:endParaRPr lang="en-US" sz="2000" i="1" dirty="0"/>
          </a:p>
        </p:txBody>
      </p:sp>
      <p:sp>
        <p:nvSpPr>
          <p:cNvPr id="10245" name="Text Box 4"/>
          <p:cNvSpPr txBox="1">
            <a:spLocks noChangeArrowheads="1"/>
          </p:cNvSpPr>
          <p:nvPr/>
        </p:nvSpPr>
        <p:spPr bwMode="auto">
          <a:xfrm>
            <a:off x="414720" y="1194115"/>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22-2</a:t>
            </a:r>
            <a:r>
              <a:rPr lang="en-US" sz="2700" dirty="0">
                <a:solidFill>
                  <a:schemeClr val="bg1"/>
                </a:solidFill>
                <a:ea typeface="Calibri" panose="020F0502020204030204" pitchFamily="1" charset="0"/>
                <a:cs typeface="Calibri" panose="020F0502020204030204" pitchFamily="1" charset="0"/>
              </a:rPr>
              <a:t>  The Electric Field Due to a Charged Particle</a:t>
            </a:r>
            <a:endParaRPr lang="en-US" sz="2700" dirty="0">
              <a:solidFill>
                <a:schemeClr val="bg1"/>
              </a:solidFill>
              <a:ea typeface="Calibri" panose="020F0502020204030204" pitchFamily="1" charset="0"/>
              <a:cs typeface="Calibri" panose="020F0502020204030204" pitchFamily="1" charset="0"/>
            </a:endParaRPr>
          </a:p>
        </p:txBody>
      </p:sp>
      <p:sp>
        <p:nvSpPr>
          <p:cNvPr id="8" name="Rectangle 7"/>
          <p:cNvSpPr/>
          <p:nvPr/>
        </p:nvSpPr>
        <p:spPr>
          <a:xfrm>
            <a:off x="456480" y="1470765"/>
            <a:ext cx="7765599" cy="646331"/>
          </a:xfrm>
          <a:prstGeom prst="rect">
            <a:avLst/>
          </a:prstGeom>
        </p:spPr>
        <p:txBody>
          <a:bodyPr wrap="square">
            <a:spAutoFit/>
          </a:bodyPr>
          <a:lstStyle/>
          <a:p>
            <a:r>
              <a:rPr lang="en-US" dirty="0"/>
              <a:t>The magnitude of the electric field </a:t>
            </a:r>
            <a:r>
              <a:rPr lang="en-US" b="1" i="1" dirty="0"/>
              <a:t>E</a:t>
            </a:r>
            <a:r>
              <a:rPr lang="en-US" dirty="0"/>
              <a:t> set up by a particle with charge </a:t>
            </a:r>
            <a:r>
              <a:rPr lang="en-US" i="1" dirty="0" err="1"/>
              <a:t>q</a:t>
            </a:r>
            <a:r>
              <a:rPr lang="en-US" dirty="0"/>
              <a:t> at distance </a:t>
            </a:r>
            <a:r>
              <a:rPr lang="en-US" i="1" dirty="0" err="1"/>
              <a:t>r</a:t>
            </a:r>
            <a:r>
              <a:rPr lang="en-US" i="1" dirty="0"/>
              <a:t> </a:t>
            </a:r>
            <a:r>
              <a:rPr lang="en-US" dirty="0"/>
              <a:t>from the particle is</a:t>
            </a:r>
            <a:endParaRPr lang="en-US" dirty="0"/>
          </a:p>
        </p:txBody>
      </p:sp>
      <p:pic>
        <p:nvPicPr>
          <p:cNvPr id="9" name="Picture 8"/>
          <p:cNvPicPr>
            <a:picLocks noChangeAspect="1"/>
          </p:cNvPicPr>
          <p:nvPr/>
        </p:nvPicPr>
        <p:blipFill>
          <a:blip r:embed="rId1"/>
          <a:stretch>
            <a:fillRect/>
          </a:stretch>
        </p:blipFill>
        <p:spPr>
          <a:xfrm>
            <a:off x="1798265" y="2262490"/>
            <a:ext cx="1690159" cy="656508"/>
          </a:xfrm>
          <a:prstGeom prst="rect">
            <a:avLst/>
          </a:prstGeom>
        </p:spPr>
      </p:pic>
      <p:sp>
        <p:nvSpPr>
          <p:cNvPr id="10" name="Rectangle 9"/>
          <p:cNvSpPr/>
          <p:nvPr/>
        </p:nvSpPr>
        <p:spPr>
          <a:xfrm>
            <a:off x="567890" y="3011903"/>
            <a:ext cx="4901577" cy="3139321"/>
          </a:xfrm>
          <a:prstGeom prst="rect">
            <a:avLst/>
          </a:prstGeom>
        </p:spPr>
        <p:txBody>
          <a:bodyPr wrap="square">
            <a:spAutoFit/>
          </a:bodyPr>
          <a:lstStyle/>
          <a:p>
            <a:r>
              <a:rPr lang="en-US" dirty="0"/>
              <a:t>The </a:t>
            </a:r>
            <a:r>
              <a:rPr lang="en-US" b="1" dirty="0"/>
              <a:t>electric field vectors </a:t>
            </a:r>
            <a:r>
              <a:rPr lang="en-US" dirty="0"/>
              <a:t>set up by a positively charged particle all point directly away from the particle. Those set up by a negatively charged particle all point directly toward the particle.</a:t>
            </a:r>
            <a:endParaRPr lang="en-US" dirty="0"/>
          </a:p>
          <a:p>
            <a:endParaRPr lang="en-US" dirty="0"/>
          </a:p>
          <a:p>
            <a:r>
              <a:rPr lang="en-US" dirty="0"/>
              <a:t>If more than one charged particle sets up an electric field at a point, the net electric field is the vector </a:t>
            </a:r>
            <a:r>
              <a:rPr lang="en-US" b="1" dirty="0"/>
              <a:t>sum </a:t>
            </a:r>
            <a:r>
              <a:rPr lang="en-US" dirty="0"/>
              <a:t>of the individual electric fields—</a:t>
            </a:r>
            <a:r>
              <a:rPr lang="en-US" b="1" dirty="0"/>
              <a:t>electric fields obey the superposition principle</a:t>
            </a:r>
            <a:r>
              <a:rPr lang="en-US" dirty="0"/>
              <a:t>.</a:t>
            </a:r>
            <a:endParaRPr lang="en-US" dirty="0"/>
          </a:p>
        </p:txBody>
      </p:sp>
      <p:sp>
        <p:nvSpPr>
          <p:cNvPr id="12" name="Rectangle 11"/>
          <p:cNvSpPr/>
          <p:nvPr/>
        </p:nvSpPr>
        <p:spPr>
          <a:xfrm>
            <a:off x="6083002" y="5416858"/>
            <a:ext cx="2757613" cy="830997"/>
          </a:xfrm>
          <a:prstGeom prst="rect">
            <a:avLst/>
          </a:prstGeom>
        </p:spPr>
        <p:txBody>
          <a:bodyPr wrap="square">
            <a:spAutoFit/>
          </a:bodyPr>
          <a:lstStyle/>
          <a:p>
            <a:r>
              <a:rPr lang="en-US" sz="1600" dirty="0"/>
              <a:t>The electric field vectors at various points around a positive point charge.</a:t>
            </a:r>
            <a:endParaRPr lang="en-US" sz="1600" dirty="0"/>
          </a:p>
        </p:txBody>
      </p:sp>
      <p:pic>
        <p:nvPicPr>
          <p:cNvPr id="13" name="Picture 12"/>
          <p:cNvPicPr>
            <a:picLocks noChangeAspect="1"/>
          </p:cNvPicPr>
          <p:nvPr/>
        </p:nvPicPr>
        <p:blipFill>
          <a:blip r:embed="rId2"/>
          <a:stretch>
            <a:fillRect/>
          </a:stretch>
        </p:blipFill>
        <p:spPr>
          <a:xfrm>
            <a:off x="5927028" y="2117096"/>
            <a:ext cx="3050520" cy="3154368"/>
          </a:xfrm>
          <a:prstGeom prst="rect">
            <a:avLst/>
          </a:prstGeom>
        </p:spPr>
      </p:pic>
      <p:sp>
        <p:nvSpPr>
          <p:cNvPr id="11" name="Footer Placeholder 10"/>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Chapter_2_sample_v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Chapter_16_v1.pptx</Template>
  <TotalTime>0</TotalTime>
  <Words>7528</Words>
  <Application>WPS Presentation</Application>
  <PresentationFormat>On-screen Show (4:3)</PresentationFormat>
  <Paragraphs>180</Paragraphs>
  <Slides>14</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Times New Roman</vt:lpstr>
      <vt:lpstr>WenQuanYi Micro Hei</vt:lpstr>
      <vt:lpstr>Segoe Print</vt:lpstr>
      <vt:lpstr>Calibri</vt:lpstr>
      <vt:lpstr>Calibri</vt:lpstr>
      <vt:lpstr>Arial</vt:lpstr>
      <vt:lpstr>Microsoft YaHei</vt:lpstr>
      <vt:lpstr>Arial Unicode MS</vt:lpstr>
      <vt:lpstr>Chapter_2_sample_v1</vt:lpstr>
      <vt:lpstr>Electric Field, Electric Field due to point charge and dipole</vt:lpstr>
      <vt:lpstr>22-1  The Electric Field</vt:lpstr>
      <vt:lpstr>22-1  The Electric Field</vt:lpstr>
      <vt:lpstr>22-1  The Electric Field</vt:lpstr>
      <vt:lpstr>22-1  The Electric Field</vt:lpstr>
      <vt:lpstr>22-1  The Electric Field</vt:lpstr>
      <vt:lpstr>22-1  The Electric Field</vt:lpstr>
      <vt:lpstr>22-2  The Electric Field Due to a Charged Particle</vt:lpstr>
      <vt:lpstr>22-2  The Electric Field Due to a Charged Particle</vt:lpstr>
      <vt:lpstr>22-3  The Electric Field Due to a Dipole</vt:lpstr>
      <vt:lpstr>22-3  The Electric Field Due to a Dipole</vt:lpstr>
      <vt:lpstr>22-3  The Electric Field Due to a Dipole</vt:lpstr>
      <vt:lpstr>22  Summary</vt:lpstr>
      <vt:lpstr>22  Summary</vt:lpstr>
    </vt:vector>
  </TitlesOfParts>
  <Company>Lehigh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Fields</dc:title>
  <dc:creator>Abhishesh Regmi</dc:creator>
  <cp:lastModifiedBy>rimsha.b</cp:lastModifiedBy>
  <cp:revision>13</cp:revision>
  <dcterms:created xsi:type="dcterms:W3CDTF">2013-03-07T21:25:00Z</dcterms:created>
  <dcterms:modified xsi:type="dcterms:W3CDTF">2022-10-26T05:54:18Z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0x0101002F6463EF5D872347A7BF5761BB9BB3CC</vt:lpwstr>
  </property>
  <property fmtid="{D5CDD505-2E9C-101B-9397-08002B2CF9AE}" pid="3" name="ICV">
    <vt:lpwstr>375970F88DF740498000BA3AD51B232C</vt:lpwstr>
  </property>
  <property fmtid="{D5CDD505-2E9C-101B-9397-08002B2CF9AE}" pid="4" name="KSOProductBuildVer">
    <vt:lpwstr>1033-11.2.0.11341</vt:lpwstr>
  </property>
</Properties>
</file>