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86B-BCA8-6B13-22A5-5DF7E6EA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C598E-43F4-A274-FF36-F976CB39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44FB-F9C3-029B-E712-17A68088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817C-CEED-128A-7781-427E7E73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9968-735E-6608-D7A3-BF094DF7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0DA-7F6A-B14D-BA81-FF3F2094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C5FBE-028B-8239-2BF5-B1CD10E9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DEFA-3BE5-2E86-BFF1-33A47747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F49A-4FBD-0137-7A02-FBAD3396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0FB-B0B3-2AB0-907B-C9FDA710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05E25-A3E8-262B-57C0-3D38FFB1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8897-2E9E-ED96-E5A1-D55F99479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F0AB-C861-C2D3-9611-31187E24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58EB-FC37-8610-D583-20F606F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1841-901C-F307-C9D6-F00E5FED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C520-A374-E9DD-D62D-937A89F3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A621-B1FE-9C50-18DF-F4F58922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C75A-8C40-581F-DC4D-2D572787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138B-A9B6-D951-A596-A723AD5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BD6F-F26F-4EB3-5F36-73F6E775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6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BA25-3332-840D-433E-571A0047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B31D-D79D-E199-FA2C-29D4E31B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211B-AAE7-E7F3-476B-4FF0628C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75A6-C334-3A3C-0E7D-93945665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65E3-082E-1291-C455-81A70E5F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244B-4A57-0280-53EC-6E7F0785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5359-7F7B-CB18-C3CD-116EAC2F2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6803-F18D-1972-536A-7F1123DC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B024-9276-164C-EAB1-C4B25627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1310-25B5-CC82-C2EC-14BAFE4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71A0-DEEE-0CD3-505D-A0C15D27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A29E-5F3F-4F84-3623-042EC83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25A3-DC0D-1EFC-4139-E10B9C59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B211-78A6-BBC2-30C5-3B54B57E9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CE736-6C5A-1524-C194-85D35714F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BCBE-BE51-D584-4403-E60C4E88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DE906-56C0-6F85-E14F-9AE6A44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E688B-5D42-70DE-14C1-935A668E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E63DD-949C-2486-2B32-E48D7F15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7C35-1154-0FF8-5C65-8B767172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4AA9B-6488-7D2B-D1E6-6DA1F75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24986-3269-E6CB-89FE-80B959A2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6DBD-D8C2-57A5-0432-35F9C77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CE6D7-44D4-3050-0E6D-8914DB2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1005E-063B-8FE0-9C11-448FEF3F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DDE1-4A63-02AA-1360-3202EA63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7840-38FB-BAA7-D10E-C4475C09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160-CFC9-F8FE-2098-E0A1393F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2F8B-B403-AD6A-C8F0-F779D2C1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9BF4-9F5C-7B5B-1928-4AAA649B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B39B-E2E8-7A89-2F77-91EE28BB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464DD-EF13-3644-C7A6-D3604B97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8F3-20A9-09D3-BFB1-E77EC80F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98451-CF80-1CBF-0B50-D3283FE1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447B-EC6A-9ADC-7353-D002E74C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D3941-EC2D-0F79-3A08-C4F01901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4FBE7-6A6D-51D5-C048-BB60D1A3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BD36-911B-555C-D07E-5D28C4B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F70B8-D4CE-054A-3EAB-B14C42C8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70CE-9D09-F8E9-8CED-5674976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95FD-13B7-B72A-C67E-181F3B5D3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4994-F0DD-4EEF-BEF3-C2667FCDFB1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F481-494B-D181-9587-FA8E9BF0B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D8CC-607B-6B1E-1321-8A0CC9D31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E69A-4EA2-45A5-8CFA-C0A5946B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A2BDF3-FD25-D561-5868-F30CDB6D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43" b="8817"/>
          <a:stretch/>
        </p:blipFill>
        <p:spPr>
          <a:xfrm>
            <a:off x="2417605" y="1795346"/>
            <a:ext cx="7156061" cy="25201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08AF81-0BA1-9EA9-20FC-4D6616408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765" y="4757544"/>
            <a:ext cx="9144000" cy="8332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RIMSHA Bashir Awan</a:t>
            </a:r>
          </a:p>
          <a:p>
            <a:pPr marL="0" indent="0">
              <a:buNone/>
            </a:pPr>
            <a:r>
              <a:rPr lang="en-US" sz="2000" dirty="0"/>
              <a:t>Email</a:t>
            </a:r>
            <a:r>
              <a:rPr lang="en-US" sz="2000"/>
              <a:t>: </a:t>
            </a:r>
            <a:r>
              <a:rPr lang="en-US" sz="2000" dirty="0"/>
              <a:t>r</a:t>
            </a:r>
            <a:r>
              <a:rPr lang="en-US" sz="2000"/>
              <a:t>imsha</a:t>
            </a:r>
            <a:r>
              <a:rPr lang="en-US" sz="2000" dirty="0" err="1"/>
              <a:t>.bashir@</a:t>
            </a:r>
            <a:r>
              <a:rPr lang="en-US" sz="2000" err="1"/>
              <a:t>nu</a:t>
            </a:r>
            <a:r>
              <a:rPr lang="en-US" sz="2000"/>
              <a:t>.edu.pk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FAST-National University of Computer and Emerging Sciences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38AA43-5603-5BAF-12C3-3F16799C4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97299"/>
              </p:ext>
            </p:extLst>
          </p:nvPr>
        </p:nvGraphicFramePr>
        <p:xfrm>
          <a:off x="2087533" y="774249"/>
          <a:ext cx="8016933" cy="579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402">
                  <a:extLst>
                    <a:ext uri="{9D8B030D-6E8A-4147-A177-3AD203B41FA5}">
                      <a16:colId xmlns:a16="http://schemas.microsoft.com/office/drawing/2014/main" val="1069158686"/>
                    </a:ext>
                  </a:extLst>
                </a:gridCol>
                <a:gridCol w="2581413">
                  <a:extLst>
                    <a:ext uri="{9D8B030D-6E8A-4147-A177-3AD203B41FA5}">
                      <a16:colId xmlns:a16="http://schemas.microsoft.com/office/drawing/2014/main" val="3468043591"/>
                    </a:ext>
                  </a:extLst>
                </a:gridCol>
                <a:gridCol w="1459413">
                  <a:extLst>
                    <a:ext uri="{9D8B030D-6E8A-4147-A177-3AD203B41FA5}">
                      <a16:colId xmlns:a16="http://schemas.microsoft.com/office/drawing/2014/main" val="2651435575"/>
                    </a:ext>
                  </a:extLst>
                </a:gridCol>
                <a:gridCol w="2474705">
                  <a:extLst>
                    <a:ext uri="{9D8B030D-6E8A-4147-A177-3AD203B41FA5}">
                      <a16:colId xmlns:a16="http://schemas.microsoft.com/office/drawing/2014/main" val="2796749244"/>
                    </a:ext>
                  </a:extLst>
                </a:gridCol>
              </a:tblGrid>
              <a:tr h="57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Course Title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38735" marT="4635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Applied Physics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38735" marT="4635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Course Code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38735" marT="46355" marB="0"/>
                </a:tc>
                <a:tc>
                  <a:txBody>
                    <a:bodyPr/>
                    <a:lstStyle/>
                    <a:p>
                      <a:pPr marL="0" marR="298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NS1001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38735" marT="46355" marB="0"/>
                </a:tc>
                <a:extLst>
                  <a:ext uri="{0D108BD9-81ED-4DB2-BD59-A6C34878D82A}">
                    <a16:rowId xmlns:a16="http://schemas.microsoft.com/office/drawing/2014/main" val="358644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889D82-E1B3-904A-B99A-DA3CE53A6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51781"/>
              </p:ext>
            </p:extLst>
          </p:nvPr>
        </p:nvGraphicFramePr>
        <p:xfrm>
          <a:off x="160501" y="137020"/>
          <a:ext cx="10433158" cy="5773128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974756">
                  <a:extLst>
                    <a:ext uri="{9D8B030D-6E8A-4147-A177-3AD203B41FA5}">
                      <a16:colId xmlns:a16="http://schemas.microsoft.com/office/drawing/2014/main" val="2498181577"/>
                    </a:ext>
                  </a:extLst>
                </a:gridCol>
                <a:gridCol w="4729201">
                  <a:extLst>
                    <a:ext uri="{9D8B030D-6E8A-4147-A177-3AD203B41FA5}">
                      <a16:colId xmlns:a16="http://schemas.microsoft.com/office/drawing/2014/main" val="3654578698"/>
                    </a:ext>
                  </a:extLst>
                </a:gridCol>
                <a:gridCol w="4729201">
                  <a:extLst>
                    <a:ext uri="{9D8B030D-6E8A-4147-A177-3AD203B41FA5}">
                      <a16:colId xmlns:a16="http://schemas.microsoft.com/office/drawing/2014/main" val="981955835"/>
                    </a:ext>
                  </a:extLst>
                </a:gridCol>
              </a:tblGrid>
              <a:tr h="55876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Book(s)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Title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Halliday &amp; Resnick Fundamentals  of Physics (Extended 11th Edition)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841282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Author(s)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Jearl Walker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219955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Publisher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© 2013 by John Wiley &amp; Sons Inc.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126007"/>
                  </a:ext>
                </a:extLst>
              </a:tr>
              <a:tr h="558761">
                <a:tc rowSpan="1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Ref.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Book(s)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Physics for Scientists and Engineers with Modern Physics (6th Edition)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224230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Author(s)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Raymond A. Serway &amp; John W. Jewett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792771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Publisher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© 2004 Thomson books/cole US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555900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Physics for Scientists and Engineers (6th Edition)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013911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Author(s)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Paul A Tipler and Gene Mosca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854773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Publisher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W.H. Freeman and Company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710395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Physics for Scientists and Engineers (3</a:t>
                      </a:r>
                      <a:r>
                        <a:rPr lang="en-US" sz="1600" baseline="30000">
                          <a:effectLst/>
                        </a:rPr>
                        <a:t>rd</a:t>
                      </a:r>
                      <a:r>
                        <a:rPr lang="en-US" sz="1600">
                          <a:effectLst/>
                        </a:rPr>
                        <a:t> Edition)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41197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Author(s)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Fishbane, Gasiorowicz, Thornton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321316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Publisher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Pearson Prentice Hall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690496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Physics for Engineers &amp; Scientists (3</a:t>
                      </a:r>
                      <a:r>
                        <a:rPr lang="en-US" sz="1600" baseline="30000">
                          <a:effectLst/>
                        </a:rPr>
                        <a:t>rd</a:t>
                      </a:r>
                      <a:r>
                        <a:rPr lang="en-US" sz="1600">
                          <a:effectLst/>
                        </a:rPr>
                        <a:t> Edition Extended)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359737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Author(s)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Hans C. Ohanian and John T. Markert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456838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Publisher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W. W. Norton &amp; Company New York. London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4428166"/>
                  </a:ext>
                </a:extLst>
              </a:tr>
              <a:tr h="558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MATLAB –A practical introduction to programming and problem solving (3rd Edition)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58020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Author(s)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Stormy Attaway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063717"/>
                  </a:ext>
                </a:extLst>
              </a:tr>
              <a:tr h="273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Publisher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Elsevier 2013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9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57B08E-4D7D-7D4C-310B-34EFE447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45415"/>
              </p:ext>
            </p:extLst>
          </p:nvPr>
        </p:nvGraphicFramePr>
        <p:xfrm>
          <a:off x="202774" y="147424"/>
          <a:ext cx="11216075" cy="4160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87">
                  <a:extLst>
                    <a:ext uri="{9D8B030D-6E8A-4147-A177-3AD203B41FA5}">
                      <a16:colId xmlns:a16="http://schemas.microsoft.com/office/drawing/2014/main" val="28020348"/>
                    </a:ext>
                  </a:extLst>
                </a:gridCol>
                <a:gridCol w="9441942">
                  <a:extLst>
                    <a:ext uri="{9D8B030D-6E8A-4147-A177-3AD203B41FA5}">
                      <a16:colId xmlns:a16="http://schemas.microsoft.com/office/drawing/2014/main" val="371385659"/>
                    </a:ext>
                  </a:extLst>
                </a:gridCol>
                <a:gridCol w="1011746">
                  <a:extLst>
                    <a:ext uri="{9D8B030D-6E8A-4147-A177-3AD203B41FA5}">
                      <a16:colId xmlns:a16="http://schemas.microsoft.com/office/drawing/2014/main" val="2450500399"/>
                    </a:ext>
                  </a:extLst>
                </a:gridCol>
              </a:tblGrid>
              <a:tr h="397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b"/>
                </a:tc>
                <a:tc>
                  <a:txBody>
                    <a:bodyPr/>
                    <a:lstStyle/>
                    <a:p>
                      <a:pPr marL="0" marR="590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Course Contents/Topics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b"/>
                </a:tc>
                <a:tc>
                  <a:txBody>
                    <a:bodyPr/>
                    <a:lstStyle/>
                    <a:p>
                      <a:pPr marL="1016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Chapter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b"/>
                </a:tc>
                <a:extLst>
                  <a:ext uri="{0D108BD9-81ED-4DB2-BD59-A6C34878D82A}">
                    <a16:rowId xmlns:a16="http://schemas.microsoft.com/office/drawing/2014/main" val="3320422149"/>
                  </a:ext>
                </a:extLst>
              </a:tr>
              <a:tr h="628528"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tc>
                  <a:txBody>
                    <a:bodyPr/>
                    <a:lstStyle/>
                    <a:p>
                      <a:pPr marL="508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Adding Vectors, Components of Vectors, Unit Vectors, Vector &amp; Scalar Products, Position &amp; Displacement (2/3 dimensions), Numerical Problems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b"/>
                </a:tc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03, 04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extLst>
                  <a:ext uri="{0D108BD9-81ED-4DB2-BD59-A6C34878D82A}">
                    <a16:rowId xmlns:a16="http://schemas.microsoft.com/office/drawing/2014/main" val="3127914794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02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tc>
                  <a:txBody>
                    <a:bodyPr/>
                    <a:lstStyle/>
                    <a:p>
                      <a:pPr marL="508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Average/Instantaneous Velocity/Acceleration, Projectile Motion, horizontal/vertical motions  </a:t>
                      </a:r>
                    </a:p>
                    <a:p>
                      <a:pPr marL="508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b"/>
                </a:tc>
                <a:tc>
                  <a:txBody>
                    <a:bodyPr/>
                    <a:lstStyle/>
                    <a:p>
                      <a:pPr marL="0" marR="590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04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extLst>
                  <a:ext uri="{0D108BD9-81ED-4DB2-BD59-A6C34878D82A}">
                    <a16:rowId xmlns:a16="http://schemas.microsoft.com/office/drawing/2014/main" val="1238287050"/>
                  </a:ext>
                </a:extLst>
              </a:tr>
              <a:tr h="628528"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03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Projectile Motion: equation of the path, max. height, time of flight and horizontal range, Uniform Circular Motion, Numerical Problems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/>
                </a:tc>
                <a:tc>
                  <a:txBody>
                    <a:bodyPr/>
                    <a:lstStyle/>
                    <a:p>
                      <a:pPr marL="0" marR="590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04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extLst>
                  <a:ext uri="{0D108BD9-81ED-4DB2-BD59-A6C34878D82A}">
                    <a16:rowId xmlns:a16="http://schemas.microsoft.com/office/drawing/2014/main" val="3325762796"/>
                  </a:ext>
                </a:extLst>
              </a:tr>
              <a:tr h="628528"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04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89295" algn="r"/>
                        </a:tabLst>
                      </a:pPr>
                      <a:r>
                        <a:rPr lang="en-US" sz="2000">
                          <a:effectLst/>
                        </a:rPr>
                        <a:t>Newton Laws of Motion, Forces (1D/2D): Gravitational, Friction, Tension, Weight, Numerical Problems, MATLAB implication.	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/>
                </a:tc>
                <a:tc>
                  <a:txBody>
                    <a:bodyPr/>
                    <a:lstStyle/>
                    <a:p>
                      <a:pPr marL="0" marR="590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05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ctr"/>
                </a:tc>
                <a:extLst>
                  <a:ext uri="{0D108BD9-81ED-4DB2-BD59-A6C34878D82A}">
                    <a16:rowId xmlns:a16="http://schemas.microsoft.com/office/drawing/2014/main" val="719098759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05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/>
                </a:tc>
                <a:tc>
                  <a:txBody>
                    <a:bodyPr/>
                    <a:lstStyle/>
                    <a:p>
                      <a:pPr marL="508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Simple Harmonic Motion, the Force Law for SHM, Energy in Simple Harmonic Motion, Angular SHM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 anchor="b"/>
                </a:tc>
                <a:tc>
                  <a:txBody>
                    <a:bodyPr/>
                    <a:lstStyle/>
                    <a:p>
                      <a:pPr marL="0" marR="590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9525" marT="46355" marB="3175"/>
                </a:tc>
                <a:extLst>
                  <a:ext uri="{0D108BD9-81ED-4DB2-BD59-A6C34878D82A}">
                    <a16:rowId xmlns:a16="http://schemas.microsoft.com/office/drawing/2014/main" val="50583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Rimsha Bashir Awan</dc:creator>
  <cp:lastModifiedBy>Rimsha Bashir Awan</cp:lastModifiedBy>
  <cp:revision>2</cp:revision>
  <dcterms:created xsi:type="dcterms:W3CDTF">2022-08-24T06:17:06Z</dcterms:created>
  <dcterms:modified xsi:type="dcterms:W3CDTF">2022-08-29T10:39:26Z</dcterms:modified>
</cp:coreProperties>
</file>