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60" r:id="rId4"/>
    <p:sldId id="268" r:id="rId5"/>
    <p:sldId id="270" r:id="rId6"/>
    <p:sldId id="271" r:id="rId7"/>
    <p:sldId id="258" r:id="rId8"/>
    <p:sldId id="261" r:id="rId9"/>
    <p:sldId id="262" r:id="rId10"/>
    <p:sldId id="263" r:id="rId11"/>
    <p:sldId id="264" r:id="rId12"/>
    <p:sldId id="259" r:id="rId13"/>
    <p:sldId id="266" r:id="rId14"/>
    <p:sldId id="273" r:id="rId15"/>
    <p:sldId id="274" r:id="rId16"/>
    <p:sldId id="267" r:id="rId17"/>
    <p:sldId id="272" r:id="rId18"/>
    <p:sldId id="275" r:id="rId19"/>
    <p:sldId id="276" r:id="rId20"/>
    <p:sldId id="277" r:id="rId21"/>
    <p:sldId id="279" r:id="rId22"/>
    <p:sldId id="280" r:id="rId23"/>
    <p:sldId id="282" r:id="rId24"/>
    <p:sldId id="281"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6775" autoAdjust="0"/>
  </p:normalViewPr>
  <p:slideViewPr>
    <p:cSldViewPr snapToGrid="0">
      <p:cViewPr varScale="1">
        <p:scale>
          <a:sx n="58" d="100"/>
          <a:sy n="58" d="100"/>
        </p:scale>
        <p:origin x="988"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D8DDF-E5AA-44AF-BFBE-D248B65EA04A}"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85C76-87E2-4E37-B427-A1D2C24ED0DB}" type="slidenum">
              <a:rPr lang="en-US" smtClean="0"/>
              <a:t>‹#›</a:t>
            </a:fld>
            <a:endParaRPr lang="en-US"/>
          </a:p>
        </p:txBody>
      </p:sp>
    </p:spTree>
    <p:extLst>
      <p:ext uri="{BB962C8B-B14F-4D97-AF65-F5344CB8AC3E}">
        <p14:creationId xmlns:p14="http://schemas.microsoft.com/office/powerpoint/2010/main" val="294176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Databases and database technology have had a major impact on the growing use of computers.</a:t>
            </a:r>
          </a:p>
          <a:p>
            <a:endParaRPr lang="en-US" dirty="0"/>
          </a:p>
        </p:txBody>
      </p:sp>
      <p:sp>
        <p:nvSpPr>
          <p:cNvPr id="4" name="Slide Number Placeholder 3"/>
          <p:cNvSpPr>
            <a:spLocks noGrp="1"/>
          </p:cNvSpPr>
          <p:nvPr>
            <p:ph type="sldNum" sz="quarter" idx="5"/>
          </p:nvPr>
        </p:nvSpPr>
        <p:spPr/>
        <p:txBody>
          <a:bodyPr/>
          <a:lstStyle/>
          <a:p>
            <a:fld id="{9D185C76-87E2-4E37-B427-A1D2C24ED0DB}" type="slidenum">
              <a:rPr lang="en-US" smtClean="0"/>
              <a:t>8</a:t>
            </a:fld>
            <a:endParaRPr lang="en-US"/>
          </a:p>
        </p:txBody>
      </p:sp>
    </p:spTree>
    <p:extLst>
      <p:ext uri="{BB962C8B-B14F-4D97-AF65-F5344CB8AC3E}">
        <p14:creationId xmlns:p14="http://schemas.microsoft.com/office/powerpoint/2010/main" val="40645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Aspects of real world, 2. inherent meaning, 3. purpose and users</a:t>
            </a:r>
          </a:p>
        </p:txBody>
      </p:sp>
      <p:sp>
        <p:nvSpPr>
          <p:cNvPr id="4" name="Slide Number Placeholder 3"/>
          <p:cNvSpPr>
            <a:spLocks noGrp="1"/>
          </p:cNvSpPr>
          <p:nvPr>
            <p:ph type="sldNum" sz="quarter" idx="5"/>
          </p:nvPr>
        </p:nvSpPr>
        <p:spPr/>
        <p:txBody>
          <a:bodyPr/>
          <a:lstStyle/>
          <a:p>
            <a:fld id="{9D185C76-87E2-4E37-B427-A1D2C24ED0DB}" type="slidenum">
              <a:rPr lang="en-US" smtClean="0"/>
              <a:t>10</a:t>
            </a:fld>
            <a:endParaRPr lang="en-US"/>
          </a:p>
        </p:txBody>
      </p:sp>
    </p:spTree>
    <p:extLst>
      <p:ext uri="{BB962C8B-B14F-4D97-AF65-F5344CB8AC3E}">
        <p14:creationId xmlns:p14="http://schemas.microsoft.com/office/powerpoint/2010/main" val="22062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(metadata), </a:t>
            </a:r>
          </a:p>
        </p:txBody>
      </p:sp>
      <p:sp>
        <p:nvSpPr>
          <p:cNvPr id="4" name="Slide Number Placeholder 3"/>
          <p:cNvSpPr>
            <a:spLocks noGrp="1"/>
          </p:cNvSpPr>
          <p:nvPr>
            <p:ph type="sldNum" sz="quarter" idx="5"/>
          </p:nvPr>
        </p:nvSpPr>
        <p:spPr/>
        <p:txBody>
          <a:bodyPr/>
          <a:lstStyle/>
          <a:p>
            <a:fld id="{9D185C76-87E2-4E37-B427-A1D2C24ED0DB}" type="slidenum">
              <a:rPr lang="en-US" smtClean="0"/>
              <a:t>12</a:t>
            </a:fld>
            <a:endParaRPr lang="en-US"/>
          </a:p>
        </p:txBody>
      </p:sp>
    </p:spTree>
    <p:extLst>
      <p:ext uri="{BB962C8B-B14F-4D97-AF65-F5344CB8AC3E}">
        <p14:creationId xmlns:p14="http://schemas.microsoft.com/office/powerpoint/2010/main" val="323801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23132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76105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369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68082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75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72805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70265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34257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34188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60683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0681E-A713-4D82-BCBF-84F0DDE9572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242826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0681E-A713-4D82-BCBF-84F0DDE9572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4467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0681E-A713-4D82-BCBF-84F0DDE95721}"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54544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0681E-A713-4D82-BCBF-84F0DDE95721}"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99931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8504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57377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E0681E-A713-4D82-BCBF-84F0DDE95721}" type="datetimeFigureOut">
              <a:rPr lang="en-US" smtClean="0"/>
              <a:t>1/26/2024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B62F77-489B-4BCB-91E4-6AA195D245A4}" type="slidenum">
              <a:rPr lang="en-US" smtClean="0"/>
              <a:t>‹#›</a:t>
            </a:fld>
            <a:endParaRPr lang="en-US"/>
          </a:p>
        </p:txBody>
      </p:sp>
    </p:spTree>
    <p:extLst>
      <p:ext uri="{BB962C8B-B14F-4D97-AF65-F5344CB8AC3E}">
        <p14:creationId xmlns:p14="http://schemas.microsoft.com/office/powerpoint/2010/main" val="1738463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CS2005 </a:t>
            </a:r>
            <a:r>
              <a:rPr lang="en-US" dirty="0"/>
              <a:t>Database System</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a:t>Saba Ghani</a:t>
            </a:r>
          </a:p>
          <a:p>
            <a:r>
              <a:rPr lang="en-US" dirty="0"/>
              <a:t>FAST-NU</a:t>
            </a:r>
          </a:p>
          <a:p>
            <a:r>
              <a:rPr lang="en-US" dirty="0" err="1"/>
              <a:t>Chiniot</a:t>
            </a:r>
            <a:r>
              <a:rPr lang="en-US" dirty="0"/>
              <a:t>-Faisalabad campus</a:t>
            </a:r>
          </a:p>
        </p:txBody>
      </p:sp>
    </p:spTree>
    <p:extLst>
      <p:ext uri="{BB962C8B-B14F-4D97-AF65-F5344CB8AC3E}">
        <p14:creationId xmlns:p14="http://schemas.microsoft.com/office/powerpoint/2010/main" val="219977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Database</a:t>
            </a:r>
          </a:p>
        </p:txBody>
      </p:sp>
      <p:sp>
        <p:nvSpPr>
          <p:cNvPr id="3" name="Content Placeholder 2"/>
          <p:cNvSpPr>
            <a:spLocks noGrp="1"/>
          </p:cNvSpPr>
          <p:nvPr>
            <p:ph idx="1"/>
          </p:nvPr>
        </p:nvSpPr>
        <p:spPr>
          <a:xfrm>
            <a:off x="677334" y="1930400"/>
            <a:ext cx="8596668" cy="3880773"/>
          </a:xfrm>
        </p:spPr>
        <p:txBody>
          <a:bodyPr>
            <a:normAutofit fontScale="85000" lnSpcReduction="20000"/>
          </a:bodyPr>
          <a:lstStyle/>
          <a:p>
            <a:pPr eaLnBrk="1" hangingPunct="1">
              <a:buSzPct val="50000"/>
              <a:buFont typeface="Wingdings" panose="05000000000000000000" pitchFamily="2" charset="2"/>
              <a:buChar char="q"/>
            </a:pPr>
            <a:r>
              <a:rPr lang="en-US" sz="2800" dirty="0"/>
              <a:t>A database has the 3 implicit properties: </a:t>
            </a:r>
          </a:p>
          <a:p>
            <a:pPr marL="914400" lvl="1" indent="-457200">
              <a:buSzPct val="50000"/>
              <a:buFont typeface="+mj-lt"/>
              <a:buAutoNum type="arabicPeriod"/>
            </a:pPr>
            <a:r>
              <a:rPr lang="en-US" sz="2400" dirty="0"/>
              <a:t>A database represents some aspect of the real world, sometimes called the </a:t>
            </a:r>
            <a:r>
              <a:rPr lang="en-US" sz="2400" dirty="0" err="1"/>
              <a:t>miniworld</a:t>
            </a:r>
            <a:r>
              <a:rPr lang="en-US" sz="2400" dirty="0"/>
              <a:t> or the universe of discourse (</a:t>
            </a:r>
            <a:r>
              <a:rPr lang="en-US" sz="2400" dirty="0" err="1"/>
              <a:t>UoD</a:t>
            </a:r>
            <a:r>
              <a:rPr lang="en-US" sz="2400" dirty="0"/>
              <a:t>). Changes to the </a:t>
            </a:r>
            <a:r>
              <a:rPr lang="en-US" sz="2400" dirty="0" err="1"/>
              <a:t>miniworld</a:t>
            </a:r>
            <a:r>
              <a:rPr lang="en-US" sz="2400" dirty="0"/>
              <a:t> are reflected in the database. </a:t>
            </a:r>
          </a:p>
          <a:p>
            <a:pPr marL="914400" lvl="1" indent="-457200">
              <a:buSzPct val="50000"/>
              <a:buFont typeface="+mj-lt"/>
              <a:buAutoNum type="arabicPeriod"/>
            </a:pPr>
            <a:endParaRPr lang="en-US" sz="2400" dirty="0"/>
          </a:p>
          <a:p>
            <a:pPr marL="914400" lvl="1" indent="-457200">
              <a:buSzPct val="50000"/>
              <a:buFont typeface="+mj-lt"/>
              <a:buAutoNum type="arabicPeriod"/>
            </a:pPr>
            <a:r>
              <a:rPr lang="en-US" sz="2400" dirty="0"/>
              <a:t>A database is a logically coherent collection of data with some inherent meaning. A random assortment of data cannot correctly be referred to as a database. </a:t>
            </a:r>
          </a:p>
          <a:p>
            <a:pPr marL="914400" lvl="1" indent="-457200">
              <a:buSzPct val="50000"/>
              <a:buFont typeface="+mj-lt"/>
              <a:buAutoNum type="arabicPeriod"/>
            </a:pPr>
            <a:endParaRPr lang="en-US" sz="2400" dirty="0"/>
          </a:p>
          <a:p>
            <a:pPr marL="914400" lvl="1" indent="-457200">
              <a:buSzPct val="50000"/>
              <a:buFont typeface="+mj-lt"/>
              <a:buAutoNum type="arabicPeriod"/>
            </a:pPr>
            <a:r>
              <a:rPr lang="en-US" sz="2400" dirty="0"/>
              <a:t>A database is designed, built, and populated with data for a specific purpose. It has an intended group of users and some preconceived applications in which these users are interested.</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7882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Database?</a:t>
            </a:r>
          </a:p>
        </p:txBody>
      </p:sp>
      <p:sp>
        <p:nvSpPr>
          <p:cNvPr id="3" name="Content Placeholder 2"/>
          <p:cNvSpPr>
            <a:spLocks noGrp="1"/>
          </p:cNvSpPr>
          <p:nvPr>
            <p:ph idx="1"/>
          </p:nvPr>
        </p:nvSpPr>
        <p:spPr/>
        <p:txBody>
          <a:bodyPr/>
          <a:lstStyle/>
          <a:p>
            <a:pPr eaLnBrk="1" hangingPunct="1">
              <a:buSzPct val="5000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Older</a:t>
            </a:r>
            <a:r>
              <a:rPr lang="en-US" dirty="0"/>
              <a:t>/legacy system uses simple file system to stored data</a:t>
            </a:r>
            <a:br>
              <a:rPr lang="en-US" dirty="0"/>
            </a:br>
            <a:r>
              <a:rPr lang="en-US" dirty="0"/>
              <a:t>These system have an issue of</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Data Redundancy</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Data inconsistency</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Data integrity issue</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Security and protection</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Data Retrieval</a:t>
            </a:r>
          </a:p>
          <a:p>
            <a:pPr marL="914400" eaLnBrk="1" hangingPunct="1">
              <a:buSzPct val="50000"/>
              <a:buFont typeface="+mj-lt"/>
              <a:buAutoNum type="arabicPeriod"/>
            </a:pPr>
            <a:r>
              <a:rPr lang="en-US" altLang="en-US" sz="2000" dirty="0">
                <a:latin typeface="Calibri" panose="020F0502020204030204" pitchFamily="34" charset="0"/>
                <a:ea typeface="Calibri" panose="020F0502020204030204" pitchFamily="34" charset="0"/>
                <a:cs typeface="Calibri" panose="020F0502020204030204" pitchFamily="34" charset="0"/>
              </a:rPr>
              <a:t>And Many more……</a:t>
            </a:r>
          </a:p>
        </p:txBody>
      </p:sp>
    </p:spTree>
    <p:extLst>
      <p:ext uri="{BB962C8B-B14F-4D97-AF65-F5344CB8AC3E}">
        <p14:creationId xmlns:p14="http://schemas.microsoft.com/office/powerpoint/2010/main" val="424759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 (DBMS)</a:t>
            </a:r>
          </a:p>
        </p:txBody>
      </p:sp>
      <p:sp>
        <p:nvSpPr>
          <p:cNvPr id="3" name="Content Placeholder 2"/>
          <p:cNvSpPr>
            <a:spLocks noGrp="1"/>
          </p:cNvSpPr>
          <p:nvPr>
            <p:ph idx="1"/>
          </p:nvPr>
        </p:nvSpPr>
        <p:spPr/>
        <p:txBody>
          <a:bodyPr>
            <a:normAutofit/>
          </a:bodyPr>
          <a:lstStyle/>
          <a:p>
            <a:pPr lvl="0"/>
            <a:r>
              <a:rPr lang="en-US" dirty="0"/>
              <a:t>A database management system (DBMS) is a computerized system that enables users to create and maintain a database. </a:t>
            </a:r>
          </a:p>
          <a:p>
            <a:pPr lvl="0"/>
            <a:r>
              <a:rPr lang="en-US" dirty="0"/>
              <a:t>The DBMS is a general-purpose software system that facilitates the processes of </a:t>
            </a:r>
            <a:r>
              <a:rPr lang="en-US" sz="2400" b="1" dirty="0">
                <a:solidFill>
                  <a:srgbClr val="FF0000"/>
                </a:solidFill>
              </a:rPr>
              <a:t>defining, constructing, manipulating, and sharing </a:t>
            </a:r>
            <a:r>
              <a:rPr lang="en-US" dirty="0"/>
              <a:t>databases among various users and applications</a:t>
            </a:r>
          </a:p>
        </p:txBody>
      </p:sp>
    </p:spTree>
    <p:extLst>
      <p:ext uri="{BB962C8B-B14F-4D97-AF65-F5344CB8AC3E}">
        <p14:creationId xmlns:p14="http://schemas.microsoft.com/office/powerpoint/2010/main" val="58109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 (DBMS)</a:t>
            </a:r>
          </a:p>
        </p:txBody>
      </p:sp>
      <p:sp>
        <p:nvSpPr>
          <p:cNvPr id="3" name="Content Placeholder 2"/>
          <p:cNvSpPr>
            <a:spLocks noGrp="1"/>
          </p:cNvSpPr>
          <p:nvPr>
            <p:ph idx="1"/>
          </p:nvPr>
        </p:nvSpPr>
        <p:spPr/>
        <p:txBody>
          <a:bodyPr>
            <a:normAutofit/>
          </a:bodyPr>
          <a:lstStyle/>
          <a:p>
            <a:pPr lvl="0"/>
            <a:r>
              <a:rPr lang="en-US" b="1" dirty="0"/>
              <a:t>Defining</a:t>
            </a:r>
            <a:r>
              <a:rPr lang="en-US" dirty="0"/>
              <a:t> a database involves specifying the data types, structures, and constraints of the data to be stored in the database. The database definition or descriptive information is also stored by the DBMS in the form of a database catalog or dictionary; it is called meta-data. </a:t>
            </a:r>
          </a:p>
          <a:p>
            <a:pPr lvl="0"/>
            <a:r>
              <a:rPr lang="en-US" b="1" dirty="0"/>
              <a:t>Constructing</a:t>
            </a:r>
            <a:r>
              <a:rPr lang="en-US" dirty="0"/>
              <a:t> the database is the process of storing the data on some storage medium that is controlled by the DBMS.</a:t>
            </a:r>
          </a:p>
          <a:p>
            <a:pPr lvl="0"/>
            <a:r>
              <a:rPr lang="en-US" b="1" dirty="0"/>
              <a:t>Manipulating </a:t>
            </a:r>
            <a:r>
              <a:rPr lang="en-US" dirty="0"/>
              <a:t>a database includes functions such as querying the database to retrieve specific data, updating the database to reflect changes in the </a:t>
            </a:r>
            <a:r>
              <a:rPr lang="en-US" dirty="0" err="1"/>
              <a:t>miniworld</a:t>
            </a:r>
            <a:r>
              <a:rPr lang="en-US" dirty="0"/>
              <a:t>, and generating reports from the data. </a:t>
            </a:r>
          </a:p>
          <a:p>
            <a:pPr lvl="0"/>
            <a:r>
              <a:rPr lang="en-US" b="1" dirty="0"/>
              <a:t>Sharing</a:t>
            </a:r>
            <a:r>
              <a:rPr lang="en-US" dirty="0"/>
              <a:t> a database allows multiple users and programs to access the database simultaneously.</a:t>
            </a:r>
          </a:p>
        </p:txBody>
      </p:sp>
    </p:spTree>
    <p:extLst>
      <p:ext uri="{BB962C8B-B14F-4D97-AF65-F5344CB8AC3E}">
        <p14:creationId xmlns:p14="http://schemas.microsoft.com/office/powerpoint/2010/main" val="51007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dirty="0"/>
              <a:t>Example</a:t>
            </a:r>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altLang="en-US" dirty="0">
                <a:latin typeface="Arial" panose="020B0604020202020204" pitchFamily="34" charset="0"/>
              </a:rPr>
              <a:t>UNIVERSITY database for maintaining information concerning students, courses, and grades in a university environment</a:t>
            </a:r>
          </a:p>
          <a:p>
            <a:r>
              <a:rPr lang="en-US" altLang="en-US" b="1" dirty="0">
                <a:latin typeface="Arial" panose="020B0604020202020204" pitchFamily="34" charset="0"/>
              </a:rPr>
              <a:t>Define: </a:t>
            </a:r>
            <a:r>
              <a:rPr lang="en-US" altLang="en-US" dirty="0">
                <a:latin typeface="Arial" panose="020B0604020202020204" pitchFamily="34" charset="0"/>
              </a:rPr>
              <a:t>file (records), data elements, data type ( for each data element)</a:t>
            </a:r>
          </a:p>
          <a:p>
            <a:r>
              <a:rPr lang="en-US" altLang="en-US" b="1" dirty="0">
                <a:latin typeface="Arial" panose="020B0604020202020204" pitchFamily="34" charset="0"/>
              </a:rPr>
              <a:t>Construct</a:t>
            </a:r>
            <a:r>
              <a:rPr lang="en-US" altLang="en-US" dirty="0">
                <a:latin typeface="Arial" panose="020B0604020202020204" pitchFamily="34" charset="0"/>
              </a:rPr>
              <a:t>: store data in the appropriate files (note that records may be related between files)</a:t>
            </a:r>
          </a:p>
          <a:p>
            <a:r>
              <a:rPr lang="en-US" altLang="en-US" b="1" dirty="0">
                <a:latin typeface="Arial" panose="020B0604020202020204" pitchFamily="34" charset="0"/>
              </a:rPr>
              <a:t>Manipulation: </a:t>
            </a:r>
            <a:r>
              <a:rPr lang="en-US" altLang="en-US" dirty="0">
                <a:latin typeface="Arial" panose="020B0604020202020204" pitchFamily="34" charset="0"/>
              </a:rPr>
              <a:t>querying, updating</a:t>
            </a:r>
          </a:p>
          <a:p>
            <a:pPr lvl="1"/>
            <a:r>
              <a:rPr lang="en-US" altLang="en-US" dirty="0">
                <a:latin typeface="Arial" panose="020B0604020202020204" pitchFamily="34" charset="0"/>
              </a:rPr>
              <a:t>informal queries and updates must be specified precisely in the database system language before they can be processed.</a:t>
            </a:r>
            <a:endParaRPr lang="en-US" altLang="en-US" dirty="0"/>
          </a:p>
          <a:p>
            <a:r>
              <a:rPr lang="en-US" altLang="en-US" b="1" dirty="0"/>
              <a:t>Sharing</a:t>
            </a:r>
            <a:r>
              <a:rPr lang="en-US" altLang="en-US" dirty="0"/>
              <a:t>: Users from different departments can share same files</a:t>
            </a:r>
          </a:p>
        </p:txBody>
      </p:sp>
    </p:spTree>
    <p:extLst>
      <p:ext uri="{BB962C8B-B14F-4D97-AF65-F5344CB8AC3E}">
        <p14:creationId xmlns:p14="http://schemas.microsoft.com/office/powerpoint/2010/main" val="77587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dirty="0"/>
              <a:t>DBMS’s Example</a:t>
            </a:r>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pPr lvl="1">
              <a:lnSpc>
                <a:spcPct val="80000"/>
              </a:lnSpc>
            </a:pPr>
            <a:r>
              <a:rPr lang="en-US" altLang="en-US" sz="1800" dirty="0"/>
              <a:t>Oracle</a:t>
            </a:r>
          </a:p>
          <a:p>
            <a:pPr lvl="1">
              <a:lnSpc>
                <a:spcPct val="80000"/>
              </a:lnSpc>
            </a:pPr>
            <a:r>
              <a:rPr lang="en-US" altLang="en-US" sz="1800" dirty="0"/>
              <a:t>IBM DB2</a:t>
            </a:r>
          </a:p>
          <a:p>
            <a:pPr lvl="1">
              <a:lnSpc>
                <a:spcPct val="80000"/>
              </a:lnSpc>
            </a:pPr>
            <a:r>
              <a:rPr lang="en-US" altLang="en-US" sz="1800" dirty="0"/>
              <a:t>Ingress</a:t>
            </a:r>
          </a:p>
          <a:p>
            <a:pPr lvl="1">
              <a:lnSpc>
                <a:spcPct val="80000"/>
              </a:lnSpc>
            </a:pPr>
            <a:r>
              <a:rPr lang="en-US" altLang="en-US" sz="1800" dirty="0"/>
              <a:t>Teradata</a:t>
            </a:r>
          </a:p>
          <a:p>
            <a:pPr lvl="1">
              <a:lnSpc>
                <a:spcPct val="80000"/>
              </a:lnSpc>
            </a:pPr>
            <a:r>
              <a:rPr lang="en-US" altLang="en-US" sz="1800" dirty="0"/>
              <a:t>MS SQL Server</a:t>
            </a:r>
          </a:p>
          <a:p>
            <a:pPr lvl="1">
              <a:lnSpc>
                <a:spcPct val="80000"/>
              </a:lnSpc>
            </a:pPr>
            <a:r>
              <a:rPr lang="en-US" altLang="en-US" sz="1800" dirty="0"/>
              <a:t>MS Access</a:t>
            </a:r>
          </a:p>
          <a:p>
            <a:pPr lvl="1">
              <a:lnSpc>
                <a:spcPct val="80000"/>
              </a:lnSpc>
            </a:pPr>
            <a:r>
              <a:rPr lang="en-US" altLang="en-US" sz="1800" dirty="0"/>
              <a:t>MySQL etc.</a:t>
            </a:r>
          </a:p>
        </p:txBody>
      </p:sp>
    </p:spTree>
    <p:extLst>
      <p:ext uri="{BB962C8B-B14F-4D97-AF65-F5344CB8AC3E}">
        <p14:creationId xmlns:p14="http://schemas.microsoft.com/office/powerpoint/2010/main" val="368790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DBMS</a:t>
            </a:r>
          </a:p>
        </p:txBody>
      </p:sp>
      <p:sp>
        <p:nvSpPr>
          <p:cNvPr id="3" name="Content Placeholder 2"/>
          <p:cNvSpPr>
            <a:spLocks noGrp="1"/>
          </p:cNvSpPr>
          <p:nvPr>
            <p:ph idx="1"/>
          </p:nvPr>
        </p:nvSpPr>
        <p:spPr/>
        <p:txBody>
          <a:bodyPr>
            <a:normAutofit/>
          </a:bodyPr>
          <a:lstStyle/>
          <a:p>
            <a:pPr lvl="0">
              <a:buFont typeface="+mj-lt"/>
              <a:buAutoNum type="arabicPeriod"/>
            </a:pPr>
            <a:r>
              <a:rPr lang="en-US" b="1" dirty="0"/>
              <a:t>Access &amp; Process: </a:t>
            </a:r>
          </a:p>
          <a:p>
            <a:pPr lvl="1">
              <a:buFont typeface="+mj-lt"/>
              <a:buAutoNum type="arabicPeriod"/>
            </a:pPr>
            <a:r>
              <a:rPr lang="en-US" dirty="0"/>
              <a:t>An application program accesses the database by sending queries or requests for data to the DBMS. A query typically causes some data to be retrieved; a transaction may cause some data to be read and some data to be written into the database.</a:t>
            </a:r>
          </a:p>
          <a:p>
            <a:pPr marL="457200" lvl="1" indent="0">
              <a:buNone/>
            </a:pPr>
            <a:endParaRPr lang="en-US" dirty="0"/>
          </a:p>
          <a:p>
            <a:pPr lvl="0">
              <a:buFont typeface="+mj-lt"/>
              <a:buAutoNum type="arabicPeriod"/>
            </a:pPr>
            <a:r>
              <a:rPr lang="en-US" b="1" dirty="0"/>
              <a:t>Protection: </a:t>
            </a:r>
          </a:p>
          <a:p>
            <a:pPr lvl="1">
              <a:buFont typeface="+mj-lt"/>
              <a:buAutoNum type="arabicPeriod"/>
            </a:pPr>
            <a:r>
              <a:rPr lang="en-US" dirty="0"/>
              <a:t>includes protecting the database and maintaining it over a long period of time. Protection includes system protection against hardware or software malfunction (or crashes) and security protection against unauthorized or malicious access.</a:t>
            </a:r>
          </a:p>
        </p:txBody>
      </p:sp>
    </p:spTree>
    <p:extLst>
      <p:ext uri="{BB962C8B-B14F-4D97-AF65-F5344CB8AC3E}">
        <p14:creationId xmlns:p14="http://schemas.microsoft.com/office/powerpoint/2010/main" val="414010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616" y="1369101"/>
            <a:ext cx="3497565" cy="3002662"/>
          </a:xfrm>
        </p:spPr>
        <p:txBody>
          <a:bodyPr vert="horz" lIns="91440" tIns="45720" rIns="91440" bIns="45720" rtlCol="0" anchor="b">
            <a:normAutofit/>
          </a:bodyPr>
          <a:lstStyle/>
          <a:p>
            <a:r>
              <a:rPr lang="en-US" sz="4400" kern="1200" dirty="0">
                <a:solidFill>
                  <a:schemeClr val="accent1"/>
                </a:solidFill>
                <a:latin typeface="+mj-lt"/>
                <a:ea typeface="+mj-ea"/>
                <a:cs typeface="+mj-cs"/>
              </a:rPr>
              <a:t>Functions of DBMS</a:t>
            </a:r>
          </a:p>
        </p:txBody>
      </p:sp>
      <p:pic>
        <p:nvPicPr>
          <p:cNvPr id="7" name="Picture 6">
            <a:extLst>
              <a:ext uri="{FF2B5EF4-FFF2-40B4-BE49-F238E27FC236}">
                <a16:creationId xmlns:a16="http://schemas.microsoft.com/office/drawing/2014/main" id="{2DA60280-675A-696A-C24A-0E4ED3FA9DF7}"/>
              </a:ext>
            </a:extLst>
          </p:cNvPr>
          <p:cNvPicPr>
            <a:picLocks noChangeAspect="1"/>
          </p:cNvPicPr>
          <p:nvPr/>
        </p:nvPicPr>
        <p:blipFill>
          <a:blip r:embed="rId2"/>
          <a:stretch>
            <a:fillRect/>
          </a:stretch>
        </p:blipFill>
        <p:spPr>
          <a:xfrm>
            <a:off x="1601788" y="863628"/>
            <a:ext cx="4907228" cy="5452478"/>
          </a:xfrm>
          <a:prstGeom prst="rect">
            <a:avLst/>
          </a:prstGeom>
        </p:spPr>
      </p:pic>
    </p:spTree>
    <p:extLst>
      <p:ext uri="{BB962C8B-B14F-4D97-AF65-F5344CB8AC3E}">
        <p14:creationId xmlns:p14="http://schemas.microsoft.com/office/powerpoint/2010/main" val="82985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dirty="0"/>
              <a:t>Characteristics of the Database Approach</a:t>
            </a:r>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pPr marL="914400" lvl="1" indent="-457200">
              <a:lnSpc>
                <a:spcPct val="80000"/>
              </a:lnSpc>
              <a:buFont typeface="+mj-lt"/>
              <a:buAutoNum type="arabicPeriod"/>
            </a:pPr>
            <a:r>
              <a:rPr lang="en-US" sz="2400" dirty="0"/>
              <a:t>Self-describing nature of a database system </a:t>
            </a:r>
          </a:p>
          <a:p>
            <a:pPr marL="914400" lvl="1" indent="-457200">
              <a:lnSpc>
                <a:spcPct val="80000"/>
              </a:lnSpc>
              <a:buFont typeface="+mj-lt"/>
              <a:buAutoNum type="arabicPeriod"/>
            </a:pPr>
            <a:r>
              <a:rPr lang="en-US" sz="2400" dirty="0"/>
              <a:t>Insulation between programs and data, and data abstraction </a:t>
            </a:r>
          </a:p>
          <a:p>
            <a:pPr marL="914400" lvl="1" indent="-457200">
              <a:lnSpc>
                <a:spcPct val="80000"/>
              </a:lnSpc>
              <a:buFont typeface="+mj-lt"/>
              <a:buAutoNum type="arabicPeriod"/>
            </a:pPr>
            <a:r>
              <a:rPr lang="en-US" sz="2400" dirty="0"/>
              <a:t>Support of multiple views of the data </a:t>
            </a:r>
          </a:p>
          <a:p>
            <a:pPr marL="914400" lvl="1" indent="-457200">
              <a:lnSpc>
                <a:spcPct val="80000"/>
              </a:lnSpc>
              <a:buFont typeface="+mj-lt"/>
              <a:buAutoNum type="arabicPeriod"/>
            </a:pPr>
            <a:r>
              <a:rPr lang="en-US" sz="2400" dirty="0"/>
              <a:t>Sharing of data and multiuser transaction processing</a:t>
            </a:r>
            <a:endParaRPr lang="en-US" altLang="en-US" sz="2000" dirty="0"/>
          </a:p>
        </p:txBody>
      </p:sp>
    </p:spTree>
    <p:extLst>
      <p:ext uri="{BB962C8B-B14F-4D97-AF65-F5344CB8AC3E}">
        <p14:creationId xmlns:p14="http://schemas.microsoft.com/office/powerpoint/2010/main" val="122077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altLang="en-US" dirty="0"/>
              <a:t>1. Self-Describing Nature of a Database System</a:t>
            </a:r>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lnSpcReduction="10000"/>
          </a:bodyPr>
          <a:lstStyle/>
          <a:p>
            <a:pPr lvl="1"/>
            <a:r>
              <a:rPr lang="en-US" altLang="en-US" sz="2000" dirty="0"/>
              <a:t>single repository of data is maintained </a:t>
            </a:r>
          </a:p>
          <a:p>
            <a:pPr lvl="2"/>
            <a:r>
              <a:rPr lang="en-US" sz="1800" dirty="0"/>
              <a:t>Repository is a structure that stores metadata. It is used to control database operations, integrity and accuracy.</a:t>
            </a:r>
            <a:endParaRPr lang="en-US" altLang="en-US" sz="1800" dirty="0"/>
          </a:p>
          <a:p>
            <a:pPr lvl="1"/>
            <a:r>
              <a:rPr lang="en-US" altLang="en-US" sz="2000" dirty="0"/>
              <a:t>contains not only the database itself but also a complete definition or description of the database structure and constraints (system catalogue).</a:t>
            </a:r>
          </a:p>
          <a:p>
            <a:pPr lvl="1"/>
            <a:r>
              <a:rPr lang="en-US" altLang="en-US" sz="2000" dirty="0"/>
              <a:t>information stored in the catalog is called meta-data</a:t>
            </a:r>
          </a:p>
          <a:p>
            <a:pPr lvl="1"/>
            <a:r>
              <a:rPr lang="en-US" altLang="en-US" sz="2000" dirty="0"/>
              <a:t>catalog used by the DBMS and users.</a:t>
            </a:r>
          </a:p>
          <a:p>
            <a:pPr lvl="1"/>
            <a:r>
              <a:rPr lang="en-US" altLang="en-US" sz="2000" dirty="0"/>
              <a:t>The DBMS software work equally well with any number of database applications.</a:t>
            </a:r>
          </a:p>
        </p:txBody>
      </p:sp>
    </p:spTree>
    <p:extLst>
      <p:ext uri="{BB962C8B-B14F-4D97-AF65-F5344CB8AC3E}">
        <p14:creationId xmlns:p14="http://schemas.microsoft.com/office/powerpoint/2010/main" val="13343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1.2</a:t>
            </a:r>
            <a:br>
              <a:rPr lang="en-US" dirty="0"/>
            </a:br>
            <a:endParaRPr lang="en-US" dirty="0"/>
          </a:p>
        </p:txBody>
      </p:sp>
      <p:sp>
        <p:nvSpPr>
          <p:cNvPr id="3" name="Content Placeholder 2"/>
          <p:cNvSpPr>
            <a:spLocks noGrp="1"/>
          </p:cNvSpPr>
          <p:nvPr>
            <p:ph idx="1"/>
          </p:nvPr>
        </p:nvSpPr>
        <p:spPr/>
        <p:txBody>
          <a:bodyPr/>
          <a:lstStyle/>
          <a:p>
            <a:r>
              <a:rPr lang="en-US" dirty="0"/>
              <a:t>Introduction to data and information</a:t>
            </a:r>
          </a:p>
          <a:p>
            <a:r>
              <a:rPr lang="en-US" dirty="0"/>
              <a:t>File management system</a:t>
            </a:r>
          </a:p>
          <a:p>
            <a:r>
              <a:rPr lang="en-US" dirty="0"/>
              <a:t>Database</a:t>
            </a:r>
          </a:p>
          <a:p>
            <a:r>
              <a:rPr lang="en-US" dirty="0"/>
              <a:t>Properties of database</a:t>
            </a:r>
          </a:p>
          <a:p>
            <a:r>
              <a:rPr lang="en-US" dirty="0"/>
              <a:t>Database Management system</a:t>
            </a:r>
          </a:p>
          <a:p>
            <a:r>
              <a:rPr lang="en-US" dirty="0"/>
              <a:t>Advantages of Database system</a:t>
            </a:r>
          </a:p>
          <a:p>
            <a:pPr lvl="0"/>
            <a:endParaRPr lang="en-US" dirty="0"/>
          </a:p>
        </p:txBody>
      </p:sp>
    </p:spTree>
    <p:extLst>
      <p:ext uri="{BB962C8B-B14F-4D97-AF65-F5344CB8AC3E}">
        <p14:creationId xmlns:p14="http://schemas.microsoft.com/office/powerpoint/2010/main" val="298785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altLang="en-US" dirty="0"/>
              <a:t>Meta Data</a:t>
            </a:r>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fontScale="92500" lnSpcReduction="20000"/>
          </a:bodyPr>
          <a:lstStyle/>
          <a:p>
            <a:r>
              <a:rPr lang="en-US" sz="2400" dirty="0"/>
              <a:t>Meta Data</a:t>
            </a:r>
          </a:p>
          <a:p>
            <a:r>
              <a:rPr lang="en-US" sz="2400" dirty="0"/>
              <a:t>Data about data </a:t>
            </a:r>
            <a:br>
              <a:rPr lang="en-US" sz="2400" dirty="0"/>
            </a:br>
            <a:r>
              <a:rPr lang="en-US" sz="2400" dirty="0"/>
              <a:t>OR</a:t>
            </a:r>
          </a:p>
          <a:p>
            <a:r>
              <a:rPr lang="en-US" sz="2400" dirty="0"/>
              <a:t>Data that describe the properties or characteristics of end-user data and the context of those data.</a:t>
            </a:r>
          </a:p>
          <a:p>
            <a:r>
              <a:rPr lang="en-US" sz="2400" dirty="0"/>
              <a:t>metadata contains  data item name, the data type, length, minimum and maximum allowable values (where appropriate), a brief description of each data item, and the source of the data. </a:t>
            </a:r>
          </a:p>
          <a:p>
            <a:r>
              <a:rPr lang="en-US" sz="2400" dirty="0"/>
              <a:t>Meta Data is store in a file called repository, data dictionary or catalog.</a:t>
            </a:r>
          </a:p>
          <a:p>
            <a:endParaRPr lang="en-US" sz="2400" dirty="0"/>
          </a:p>
        </p:txBody>
      </p:sp>
    </p:spTree>
    <p:extLst>
      <p:ext uri="{BB962C8B-B14F-4D97-AF65-F5344CB8AC3E}">
        <p14:creationId xmlns:p14="http://schemas.microsoft.com/office/powerpoint/2010/main" val="160093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fontScale="90000"/>
          </a:bodyPr>
          <a:lstStyle/>
          <a:p>
            <a:r>
              <a:rPr lang="en-US" dirty="0"/>
              <a:t>2. Insulation between Programs and Data, and Data Abstraction</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fontScale="92500" lnSpcReduction="20000"/>
          </a:bodyPr>
          <a:lstStyle/>
          <a:p>
            <a:r>
              <a:rPr lang="en-US" sz="2400" dirty="0"/>
              <a:t>In traditional file system , the program and data are dependent on each others. </a:t>
            </a:r>
          </a:p>
          <a:p>
            <a:r>
              <a:rPr lang="en-US" sz="2400" dirty="0"/>
              <a:t>Changes in data causes to change whole program/ structure</a:t>
            </a:r>
          </a:p>
          <a:p>
            <a:r>
              <a:rPr lang="en-US" sz="2400" dirty="0"/>
              <a:t>But In DBMS the program and data are independent. Change in data does not causes to change the whole program.</a:t>
            </a:r>
          </a:p>
          <a:p>
            <a:r>
              <a:rPr lang="en-US" sz="2400" dirty="0"/>
              <a:t>This concepts is known as data abstraction</a:t>
            </a:r>
          </a:p>
          <a:p>
            <a:r>
              <a:rPr lang="en-US" sz="2400" dirty="0"/>
              <a:t>The data abstraction is achieved through transparency by separating the user level from conceptual level</a:t>
            </a:r>
          </a:p>
        </p:txBody>
      </p:sp>
    </p:spTree>
    <p:extLst>
      <p:ext uri="{BB962C8B-B14F-4D97-AF65-F5344CB8AC3E}">
        <p14:creationId xmlns:p14="http://schemas.microsoft.com/office/powerpoint/2010/main" val="3010560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fontScale="90000"/>
          </a:bodyPr>
          <a:lstStyle/>
          <a:p>
            <a:r>
              <a:rPr lang="en-US" dirty="0"/>
              <a:t>2. Insulation between Programs and Data, and Data Abstraction</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fontScale="92500"/>
          </a:bodyPr>
          <a:lstStyle/>
          <a:p>
            <a:r>
              <a:rPr lang="en-US" sz="2400" dirty="0"/>
              <a:t>In database system, users can define operations on data as part of the database definitions. </a:t>
            </a:r>
          </a:p>
          <a:p>
            <a:r>
              <a:rPr lang="en-US" sz="2400" dirty="0"/>
              <a:t>An operation (also called a function or method) is specified in two parts. </a:t>
            </a:r>
          </a:p>
          <a:p>
            <a:pPr lvl="1"/>
            <a:r>
              <a:rPr lang="en-US" sz="2200" b="1" dirty="0"/>
              <a:t>User level operation:  </a:t>
            </a:r>
            <a:r>
              <a:rPr lang="en-US" sz="2200" dirty="0"/>
              <a:t>The interface (or signature) of an operation includes the operation name and the data types of its arguments (or parameters). </a:t>
            </a:r>
          </a:p>
          <a:p>
            <a:pPr lvl="1"/>
            <a:r>
              <a:rPr lang="en-US" sz="2200" b="1" dirty="0"/>
              <a:t>Conceptual Level: </a:t>
            </a:r>
            <a:r>
              <a:rPr lang="en-US" sz="2200" dirty="0"/>
              <a:t>The implementation (or method) of the operation is specified separately and can be changed without affecting the interface. </a:t>
            </a:r>
          </a:p>
        </p:txBody>
      </p:sp>
    </p:spTree>
    <p:extLst>
      <p:ext uri="{BB962C8B-B14F-4D97-AF65-F5344CB8AC3E}">
        <p14:creationId xmlns:p14="http://schemas.microsoft.com/office/powerpoint/2010/main" val="815054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US" dirty="0"/>
              <a:t>3. Support of Multiple Views of the Data</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sz="2400" dirty="0"/>
              <a:t>A database typically has many types of users, each of whom may require a different perspective or view of the database. </a:t>
            </a:r>
            <a:endParaRPr lang="en-US" sz="2400" b="0" i="0" dirty="0">
              <a:solidFill>
                <a:srgbClr val="161616"/>
              </a:solidFill>
              <a:effectLst/>
              <a:latin typeface="IBM Plex Sans" panose="020B0503050203000203" pitchFamily="34" charset="0"/>
            </a:endParaRPr>
          </a:p>
          <a:p>
            <a:r>
              <a:rPr lang="en-US" sz="2400" b="0" i="0" dirty="0">
                <a:solidFill>
                  <a:srgbClr val="161616"/>
                </a:solidFill>
                <a:effectLst/>
                <a:latin typeface="IBM Plex Sans" panose="020B0503050203000203" pitchFamily="34" charset="0"/>
              </a:rPr>
              <a:t>A </a:t>
            </a:r>
            <a:r>
              <a:rPr lang="en-US" sz="2400" b="0" i="1" dirty="0">
                <a:solidFill>
                  <a:srgbClr val="161616"/>
                </a:solidFill>
                <a:effectLst/>
                <a:latin typeface="IBM Plex Sans" panose="020B0503050203000203" pitchFamily="34" charset="0"/>
              </a:rPr>
              <a:t>database view</a:t>
            </a:r>
            <a:r>
              <a:rPr lang="en-US" sz="2400" b="0" i="0" dirty="0">
                <a:solidFill>
                  <a:srgbClr val="161616"/>
                </a:solidFill>
                <a:effectLst/>
                <a:latin typeface="IBM Plex Sans" panose="020B0503050203000203" pitchFamily="34" charset="0"/>
              </a:rPr>
              <a:t> is a subset of a database and is based on a query that runs on one or more database tables.</a:t>
            </a:r>
            <a:endParaRPr lang="en-US" sz="2400" dirty="0"/>
          </a:p>
        </p:txBody>
      </p:sp>
    </p:spTree>
    <p:extLst>
      <p:ext uri="{BB962C8B-B14F-4D97-AF65-F5344CB8AC3E}">
        <p14:creationId xmlns:p14="http://schemas.microsoft.com/office/powerpoint/2010/main" val="378498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3. Support of Multiple Views of the Data</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sz="2400" dirty="0"/>
              <a:t>A view may be a subset of the database, or it may contain virtual data (derived from the database files but is not explicitly stored). </a:t>
            </a:r>
          </a:p>
          <a:p>
            <a:r>
              <a:rPr lang="en-US" sz="2400" dirty="0"/>
              <a:t>A multiuser DBMS whose users have a variety of distinct applications must provide facilities for defining multiple views</a:t>
            </a:r>
          </a:p>
          <a:p>
            <a:r>
              <a:rPr lang="en-US" sz="2400" dirty="0"/>
              <a:t>Examples: Flex, Facebook view </a:t>
            </a:r>
            <a:r>
              <a:rPr lang="en-US" sz="2400" dirty="0" err="1"/>
              <a:t>etc</a:t>
            </a:r>
            <a:endParaRPr lang="en-US" sz="2400" dirty="0"/>
          </a:p>
        </p:txBody>
      </p:sp>
    </p:spTree>
    <p:extLst>
      <p:ext uri="{BB962C8B-B14F-4D97-AF65-F5344CB8AC3E}">
        <p14:creationId xmlns:p14="http://schemas.microsoft.com/office/powerpoint/2010/main" val="276119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fontScale="90000"/>
          </a:bodyPr>
          <a:lstStyle/>
          <a:p>
            <a:r>
              <a:rPr lang="en-US" dirty="0"/>
              <a:t>4. Sharing of Data and Multiuser Transaction Processing</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sz="2400" dirty="0"/>
              <a:t>In multiusers database system, multiple user can access same/different content</a:t>
            </a:r>
          </a:p>
          <a:p>
            <a:r>
              <a:rPr lang="en-US" sz="2400" dirty="0"/>
              <a:t>To ensure integrity, the database must include concurrency control mechanism and different type of constraints to ensure correct execution of program and maintain correct state of database.</a:t>
            </a:r>
          </a:p>
        </p:txBody>
      </p:sp>
    </p:spTree>
    <p:extLst>
      <p:ext uri="{BB962C8B-B14F-4D97-AF65-F5344CB8AC3E}">
        <p14:creationId xmlns:p14="http://schemas.microsoft.com/office/powerpoint/2010/main" val="441993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2">
            <a:extLst>
              <a:ext uri="{FF2B5EF4-FFF2-40B4-BE49-F238E27FC236}">
                <a16:creationId xmlns:a16="http://schemas.microsoft.com/office/drawing/2014/main" id="{67534890-D75A-C78B-0DF3-ABAD947FF245}"/>
              </a:ext>
            </a:extLst>
          </p:cNvPr>
          <p:cNvSpPr>
            <a:spLocks noGrp="1"/>
          </p:cNvSpPr>
          <p:nvPr>
            <p:ph idx="1"/>
          </p:nvPr>
        </p:nvSpPr>
        <p:spPr>
          <a:xfrm>
            <a:off x="2462591" y="1898502"/>
            <a:ext cx="8596668" cy="3880773"/>
          </a:xfrm>
        </p:spPr>
        <p:txBody>
          <a:bodyPr>
            <a:normAutofit/>
          </a:bodyPr>
          <a:lstStyle/>
          <a:p>
            <a:r>
              <a:rPr lang="en-US" altLang="en-US" dirty="0"/>
              <a:t>Controlling Redundancy </a:t>
            </a:r>
          </a:p>
          <a:p>
            <a:pPr lvl="1"/>
            <a:r>
              <a:rPr lang="en-US" altLang="en-US" dirty="0"/>
              <a:t>Problems:</a:t>
            </a:r>
          </a:p>
          <a:p>
            <a:pPr marL="0" indent="0">
              <a:buNone/>
            </a:pPr>
            <a:endParaRPr lang="en-US" dirty="0"/>
          </a:p>
          <a:p>
            <a:endParaRPr lang="en-US" dirty="0"/>
          </a:p>
        </p:txBody>
      </p:sp>
      <p:grpSp>
        <p:nvGrpSpPr>
          <p:cNvPr id="6" name="Group 5">
            <a:extLst>
              <a:ext uri="{FF2B5EF4-FFF2-40B4-BE49-F238E27FC236}">
                <a16:creationId xmlns:a16="http://schemas.microsoft.com/office/drawing/2014/main" id="{A1F47A0F-CE25-D677-8D0B-4FDD6A6331E0}"/>
              </a:ext>
            </a:extLst>
          </p:cNvPr>
          <p:cNvGrpSpPr/>
          <p:nvPr/>
        </p:nvGrpSpPr>
        <p:grpSpPr>
          <a:xfrm>
            <a:off x="2462591" y="2894653"/>
            <a:ext cx="8209697" cy="1804681"/>
            <a:chOff x="420160" y="2954965"/>
            <a:chExt cx="9619191" cy="2043409"/>
          </a:xfrm>
        </p:grpSpPr>
        <p:sp>
          <p:nvSpPr>
            <p:cNvPr id="7" name="Rectangle 6">
              <a:extLst>
                <a:ext uri="{FF2B5EF4-FFF2-40B4-BE49-F238E27FC236}">
                  <a16:creationId xmlns:a16="http://schemas.microsoft.com/office/drawing/2014/main" id="{A73E1F35-62E4-4BA6-72F4-B41BCB8AD9E3}"/>
                </a:ext>
              </a:extLst>
            </p:cNvPr>
            <p:cNvSpPr/>
            <p:nvPr/>
          </p:nvSpPr>
          <p:spPr>
            <a:xfrm>
              <a:off x="3446198" y="2954965"/>
              <a:ext cx="3443288" cy="528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System</a:t>
              </a:r>
            </a:p>
          </p:txBody>
        </p:sp>
        <p:sp>
          <p:nvSpPr>
            <p:cNvPr id="8" name="Rectangle 7">
              <a:extLst>
                <a:ext uri="{FF2B5EF4-FFF2-40B4-BE49-F238E27FC236}">
                  <a16:creationId xmlns:a16="http://schemas.microsoft.com/office/drawing/2014/main" id="{A8BDAD34-F745-073F-294D-E04C761C98E9}"/>
                </a:ext>
              </a:extLst>
            </p:cNvPr>
            <p:cNvSpPr/>
            <p:nvPr/>
          </p:nvSpPr>
          <p:spPr>
            <a:xfrm>
              <a:off x="420160" y="4392281"/>
              <a:ext cx="2808816"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Registration</a:t>
              </a:r>
            </a:p>
          </p:txBody>
        </p:sp>
        <p:sp>
          <p:nvSpPr>
            <p:cNvPr id="10" name="Rectangle 9">
              <a:extLst>
                <a:ext uri="{FF2B5EF4-FFF2-40B4-BE49-F238E27FC236}">
                  <a16:creationId xmlns:a16="http://schemas.microsoft.com/office/drawing/2014/main" id="{1EB37324-2759-A0BB-289D-33DADFCD91D5}"/>
                </a:ext>
              </a:extLst>
            </p:cNvPr>
            <p:cNvSpPr/>
            <p:nvPr/>
          </p:nvSpPr>
          <p:spPr>
            <a:xfrm>
              <a:off x="3763434" y="4392281"/>
              <a:ext cx="2808816"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 department</a:t>
              </a:r>
            </a:p>
          </p:txBody>
        </p:sp>
        <p:sp>
          <p:nvSpPr>
            <p:cNvPr id="11" name="Rectangle 10">
              <a:extLst>
                <a:ext uri="{FF2B5EF4-FFF2-40B4-BE49-F238E27FC236}">
                  <a16:creationId xmlns:a16="http://schemas.microsoft.com/office/drawing/2014/main" id="{28B4A40A-652E-4982-CAB9-AE458215A30D}"/>
                </a:ext>
              </a:extLst>
            </p:cNvPr>
            <p:cNvSpPr/>
            <p:nvPr/>
          </p:nvSpPr>
          <p:spPr>
            <a:xfrm>
              <a:off x="7230535" y="4398299"/>
              <a:ext cx="2808816"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a:t>
              </a:r>
            </a:p>
          </p:txBody>
        </p:sp>
        <p:cxnSp>
          <p:nvCxnSpPr>
            <p:cNvPr id="12" name="Straight Connector 11">
              <a:extLst>
                <a:ext uri="{FF2B5EF4-FFF2-40B4-BE49-F238E27FC236}">
                  <a16:creationId xmlns:a16="http://schemas.microsoft.com/office/drawing/2014/main" id="{09B8267E-F878-A2E9-0522-F8D6047CE80A}"/>
                </a:ext>
              </a:extLst>
            </p:cNvPr>
            <p:cNvCxnSpPr/>
            <p:nvPr/>
          </p:nvCxnSpPr>
          <p:spPr>
            <a:xfrm>
              <a:off x="1700213" y="3929064"/>
              <a:ext cx="69347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93776B-F4DB-DA6F-1264-D00ECF6A0242}"/>
                </a:ext>
              </a:extLst>
            </p:cNvPr>
            <p:cNvCxnSpPr/>
            <p:nvPr/>
          </p:nvCxnSpPr>
          <p:spPr>
            <a:xfrm>
              <a:off x="1700213" y="3929063"/>
              <a:ext cx="0" cy="4632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1D68F8-DCAD-C3E7-911B-82DCC5D7AFC6}"/>
                </a:ext>
              </a:extLst>
            </p:cNvPr>
            <p:cNvCxnSpPr/>
            <p:nvPr/>
          </p:nvCxnSpPr>
          <p:spPr>
            <a:xfrm>
              <a:off x="5167578" y="3929063"/>
              <a:ext cx="0" cy="4632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066FC-33C7-169F-66B5-7C7EC6F6614C}"/>
                </a:ext>
              </a:extLst>
            </p:cNvPr>
            <p:cNvCxnSpPr/>
            <p:nvPr/>
          </p:nvCxnSpPr>
          <p:spPr>
            <a:xfrm>
              <a:off x="8634943" y="3929063"/>
              <a:ext cx="0" cy="4632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447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31D87675-9AF5-267C-B690-DEFE80E36F8C}"/>
              </a:ext>
            </a:extLst>
          </p:cNvPr>
          <p:cNvPicPr>
            <a:picLocks noChangeAspect="1"/>
          </p:cNvPicPr>
          <p:nvPr/>
        </p:nvPicPr>
        <p:blipFill>
          <a:blip r:embed="rId2"/>
          <a:stretch>
            <a:fillRect/>
          </a:stretch>
        </p:blipFill>
        <p:spPr>
          <a:xfrm>
            <a:off x="601435" y="1614079"/>
            <a:ext cx="8247190" cy="1466851"/>
          </a:xfrm>
          <a:prstGeom prst="rect">
            <a:avLst/>
          </a:prstGeom>
        </p:spPr>
      </p:pic>
      <p:sp>
        <p:nvSpPr>
          <p:cNvPr id="6" name="TextBox 5">
            <a:extLst>
              <a:ext uri="{FF2B5EF4-FFF2-40B4-BE49-F238E27FC236}">
                <a16:creationId xmlns:a16="http://schemas.microsoft.com/office/drawing/2014/main" id="{F9F6C5AA-A4E8-3AF1-4ABA-3A4FD9FFB986}"/>
              </a:ext>
            </a:extLst>
          </p:cNvPr>
          <p:cNvSpPr txBox="1"/>
          <p:nvPr/>
        </p:nvSpPr>
        <p:spPr>
          <a:xfrm>
            <a:off x="820511" y="1109254"/>
            <a:ext cx="3043238" cy="369332"/>
          </a:xfrm>
          <a:prstGeom prst="rect">
            <a:avLst/>
          </a:prstGeom>
          <a:noFill/>
        </p:spPr>
        <p:txBody>
          <a:bodyPr wrap="square" rtlCol="0">
            <a:spAutoFit/>
          </a:bodyPr>
          <a:lstStyle/>
          <a:p>
            <a:r>
              <a:rPr lang="en-US" dirty="0"/>
              <a:t>Registration</a:t>
            </a:r>
          </a:p>
        </p:txBody>
      </p:sp>
      <p:sp>
        <p:nvSpPr>
          <p:cNvPr id="7" name="TextBox 6">
            <a:extLst>
              <a:ext uri="{FF2B5EF4-FFF2-40B4-BE49-F238E27FC236}">
                <a16:creationId xmlns:a16="http://schemas.microsoft.com/office/drawing/2014/main" id="{5A9F0A7C-EFE2-9FE6-B284-745055761957}"/>
              </a:ext>
            </a:extLst>
          </p:cNvPr>
          <p:cNvSpPr txBox="1"/>
          <p:nvPr/>
        </p:nvSpPr>
        <p:spPr>
          <a:xfrm>
            <a:off x="830039" y="3204750"/>
            <a:ext cx="3043238" cy="369332"/>
          </a:xfrm>
          <a:prstGeom prst="rect">
            <a:avLst/>
          </a:prstGeom>
          <a:noFill/>
        </p:spPr>
        <p:txBody>
          <a:bodyPr wrap="square" rtlCol="0">
            <a:spAutoFit/>
          </a:bodyPr>
          <a:lstStyle/>
          <a:p>
            <a:r>
              <a:rPr lang="en-US" dirty="0"/>
              <a:t>Fee</a:t>
            </a:r>
          </a:p>
        </p:txBody>
      </p:sp>
      <p:pic>
        <p:nvPicPr>
          <p:cNvPr id="8" name="Picture 7">
            <a:extLst>
              <a:ext uri="{FF2B5EF4-FFF2-40B4-BE49-F238E27FC236}">
                <a16:creationId xmlns:a16="http://schemas.microsoft.com/office/drawing/2014/main" id="{CFD5BB55-D933-9F8B-7FDD-354F976334E4}"/>
              </a:ext>
            </a:extLst>
          </p:cNvPr>
          <p:cNvPicPr>
            <a:picLocks noChangeAspect="1"/>
          </p:cNvPicPr>
          <p:nvPr/>
        </p:nvPicPr>
        <p:blipFill>
          <a:blip r:embed="rId3"/>
          <a:stretch>
            <a:fillRect/>
          </a:stretch>
        </p:blipFill>
        <p:spPr>
          <a:xfrm>
            <a:off x="601435" y="3574079"/>
            <a:ext cx="8264124" cy="1095376"/>
          </a:xfrm>
          <a:prstGeom prst="rect">
            <a:avLst/>
          </a:prstGeom>
        </p:spPr>
      </p:pic>
      <p:sp>
        <p:nvSpPr>
          <p:cNvPr id="10" name="TextBox 9">
            <a:extLst>
              <a:ext uri="{FF2B5EF4-FFF2-40B4-BE49-F238E27FC236}">
                <a16:creationId xmlns:a16="http://schemas.microsoft.com/office/drawing/2014/main" id="{235E2239-E936-F4E9-096C-E505AC86617A}"/>
              </a:ext>
            </a:extLst>
          </p:cNvPr>
          <p:cNvSpPr txBox="1"/>
          <p:nvPr/>
        </p:nvSpPr>
        <p:spPr>
          <a:xfrm>
            <a:off x="839559" y="4900199"/>
            <a:ext cx="3043238" cy="369332"/>
          </a:xfrm>
          <a:prstGeom prst="rect">
            <a:avLst/>
          </a:prstGeom>
          <a:noFill/>
        </p:spPr>
        <p:txBody>
          <a:bodyPr wrap="square" rtlCol="0">
            <a:spAutoFit/>
          </a:bodyPr>
          <a:lstStyle/>
          <a:p>
            <a:r>
              <a:rPr lang="en-US" dirty="0"/>
              <a:t>Library</a:t>
            </a:r>
          </a:p>
        </p:txBody>
      </p:sp>
      <p:pic>
        <p:nvPicPr>
          <p:cNvPr id="11" name="Picture 10">
            <a:extLst>
              <a:ext uri="{FF2B5EF4-FFF2-40B4-BE49-F238E27FC236}">
                <a16:creationId xmlns:a16="http://schemas.microsoft.com/office/drawing/2014/main" id="{59A4C207-4312-083A-7B53-F99822587EA9}"/>
              </a:ext>
            </a:extLst>
          </p:cNvPr>
          <p:cNvPicPr>
            <a:picLocks noChangeAspect="1"/>
          </p:cNvPicPr>
          <p:nvPr/>
        </p:nvPicPr>
        <p:blipFill>
          <a:blip r:embed="rId4"/>
          <a:stretch>
            <a:fillRect/>
          </a:stretch>
        </p:blipFill>
        <p:spPr>
          <a:xfrm>
            <a:off x="601435" y="5298110"/>
            <a:ext cx="10568128" cy="1340402"/>
          </a:xfrm>
          <a:prstGeom prst="rect">
            <a:avLst/>
          </a:prstGeom>
        </p:spPr>
      </p:pic>
    </p:spTree>
    <p:extLst>
      <p:ext uri="{BB962C8B-B14F-4D97-AF65-F5344CB8AC3E}">
        <p14:creationId xmlns:p14="http://schemas.microsoft.com/office/powerpoint/2010/main" val="20860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pPr marL="457200" indent="-457200">
              <a:buFont typeface="+mj-lt"/>
              <a:buAutoNum type="arabicPeriod"/>
            </a:pPr>
            <a:r>
              <a:rPr lang="en-US" altLang="en-US" sz="2400" dirty="0"/>
              <a:t>Controlling Redundancy</a:t>
            </a:r>
          </a:p>
          <a:p>
            <a:pPr marL="457200" indent="-457200">
              <a:buFont typeface="+mj-lt"/>
              <a:buAutoNum type="arabicPeriod"/>
            </a:pPr>
            <a:r>
              <a:rPr lang="en-US" altLang="en-US" sz="2400" dirty="0"/>
              <a:t>Reduce data inconsistency</a:t>
            </a:r>
          </a:p>
          <a:p>
            <a:pPr marL="457200" indent="-457200">
              <a:buFont typeface="+mj-lt"/>
              <a:buAutoNum type="arabicPeriod"/>
            </a:pPr>
            <a:r>
              <a:rPr lang="en-US" altLang="en-US" sz="2400" dirty="0"/>
              <a:t>Restricting Unauthorized Access</a:t>
            </a:r>
          </a:p>
          <a:p>
            <a:pPr marL="457200" indent="-457200">
              <a:buFont typeface="+mj-lt"/>
              <a:buAutoNum type="arabicPeriod"/>
            </a:pPr>
            <a:r>
              <a:rPr lang="en-US" altLang="en-US" sz="2400" dirty="0"/>
              <a:t>Providing Multiple User Interfaces</a:t>
            </a:r>
          </a:p>
          <a:p>
            <a:pPr marL="457200" indent="-457200">
              <a:buFont typeface="+mj-lt"/>
              <a:buAutoNum type="arabicPeriod"/>
            </a:pPr>
            <a:r>
              <a:rPr lang="en-US" altLang="en-US" sz="2400" dirty="0"/>
              <a:t>Representing Complex Relationships Among Data</a:t>
            </a:r>
          </a:p>
          <a:p>
            <a:pPr marL="457200" indent="-457200">
              <a:buFont typeface="+mj-lt"/>
              <a:buAutoNum type="arabicPeriod"/>
            </a:pPr>
            <a:r>
              <a:rPr lang="en-US" altLang="en-US" sz="2400" dirty="0"/>
              <a:t>Enforcing Integrity Constraints</a:t>
            </a:r>
          </a:p>
          <a:p>
            <a:pPr marL="457200" indent="-457200">
              <a:buFont typeface="+mj-lt"/>
              <a:buAutoNum type="arabicPeriod"/>
            </a:pPr>
            <a:r>
              <a:rPr lang="en-US" altLang="en-US" sz="2400" dirty="0"/>
              <a:t>Providing Backup and Recovery</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extLst>
      <p:ext uri="{BB962C8B-B14F-4D97-AF65-F5344CB8AC3E}">
        <p14:creationId xmlns:p14="http://schemas.microsoft.com/office/powerpoint/2010/main" val="125106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altLang="en-US" dirty="0"/>
              <a:t>Reduce data inconsistency</a:t>
            </a:r>
          </a:p>
          <a:p>
            <a:pPr lvl="1"/>
            <a:r>
              <a:rPr lang="en-US" altLang="en-US" dirty="0"/>
              <a:t>Data is not duplicated so need to apply only single update.</a:t>
            </a:r>
          </a:p>
          <a:p>
            <a:pPr lvl="1"/>
            <a:r>
              <a:rPr lang="en-US" altLang="en-US" dirty="0"/>
              <a:t>This causes consistent data.</a:t>
            </a:r>
          </a:p>
          <a:p>
            <a:pPr lvl="1"/>
            <a:r>
              <a:rPr lang="en-US" altLang="en-US" dirty="0"/>
              <a:t>As no row is duplicated so record of each instance is consistent and accurate.</a:t>
            </a:r>
          </a:p>
          <a:p>
            <a:endParaRPr lang="en-US" sz="2400" dirty="0"/>
          </a:p>
        </p:txBody>
      </p:sp>
    </p:spTree>
    <p:extLst>
      <p:ext uri="{BB962C8B-B14F-4D97-AF65-F5344CB8AC3E}">
        <p14:creationId xmlns:p14="http://schemas.microsoft.com/office/powerpoint/2010/main" val="53507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and Information</a:t>
            </a:r>
          </a:p>
        </p:txBody>
      </p:sp>
      <p:sp>
        <p:nvSpPr>
          <p:cNvPr id="3" name="Content Placeholder 2"/>
          <p:cNvSpPr>
            <a:spLocks noGrp="1"/>
          </p:cNvSpPr>
          <p:nvPr>
            <p:ph idx="1"/>
          </p:nvPr>
        </p:nvSpPr>
        <p:spPr/>
        <p:txBody>
          <a:bodyPr/>
          <a:lstStyle/>
          <a:p>
            <a:r>
              <a:rPr lang="en-US" dirty="0"/>
              <a:t>Data:</a:t>
            </a:r>
            <a:br>
              <a:rPr lang="en-US" dirty="0"/>
            </a:br>
            <a:r>
              <a:rPr lang="en-US" dirty="0"/>
              <a:t>        Raw facts and figures</a:t>
            </a:r>
            <a:br>
              <a:rPr lang="en-US" dirty="0"/>
            </a:br>
            <a:br>
              <a:rPr lang="en-US" dirty="0"/>
            </a:br>
            <a:r>
              <a:rPr lang="en-US" altLang="en-US" u="sng" dirty="0">
                <a:latin typeface="Comic Sans MS" panose="030F0702030302020204" pitchFamily="66" charset="0"/>
              </a:rPr>
              <a:t>Example</a:t>
            </a:r>
            <a:r>
              <a:rPr lang="en-US" altLang="en-US" u="sng" dirty="0"/>
              <a:t>:</a:t>
            </a:r>
            <a:r>
              <a:rPr lang="en-US" altLang="en-US" dirty="0"/>
              <a:t> the numbers 10.5, 22, and 119 are data</a:t>
            </a:r>
            <a:br>
              <a:rPr lang="en-US" dirty="0"/>
            </a:br>
            <a:br>
              <a:rPr lang="en-US" dirty="0"/>
            </a:br>
            <a:endParaRPr lang="en-US" dirty="0"/>
          </a:p>
          <a:p>
            <a:pPr lvl="0"/>
            <a:r>
              <a:rPr lang="en-US" dirty="0"/>
              <a:t>Information</a:t>
            </a:r>
            <a:br>
              <a:rPr lang="en-US" dirty="0"/>
            </a:br>
            <a:r>
              <a:rPr lang="en-US" dirty="0"/>
              <a:t>      Process form of data that is meaningful</a:t>
            </a:r>
            <a:br>
              <a:rPr lang="en-US" dirty="0"/>
            </a:br>
            <a:endParaRPr lang="en-US" dirty="0"/>
          </a:p>
        </p:txBody>
      </p:sp>
    </p:spTree>
    <p:extLst>
      <p:ext uri="{BB962C8B-B14F-4D97-AF65-F5344CB8AC3E}">
        <p14:creationId xmlns:p14="http://schemas.microsoft.com/office/powerpoint/2010/main" val="2004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a:bodyPr>
          <a:lstStyle/>
          <a:p>
            <a:r>
              <a:rPr lang="en-US" altLang="en-US" dirty="0"/>
              <a:t>Restricting Unauthorized Access</a:t>
            </a:r>
          </a:p>
          <a:p>
            <a:pPr lvl="1"/>
            <a:r>
              <a:rPr lang="en-US" altLang="en-US" dirty="0"/>
              <a:t>users or user groups are given account numbers protected by passwords, which they can use to gain access to the database through security and authorization subsystem</a:t>
            </a:r>
          </a:p>
          <a:p>
            <a:r>
              <a:rPr lang="en-US" altLang="en-US" dirty="0"/>
              <a:t>Providing Multiple User Interfaces</a:t>
            </a:r>
          </a:p>
          <a:p>
            <a:pPr lvl="1"/>
            <a:r>
              <a:rPr lang="en-US" altLang="en-US" dirty="0"/>
              <a:t>a DBMS provides a variety of user interfaces: query languages for casual users; programming language interfaces for application programmers; forms and command codes for parametric users; and menu-driven interfaces and natural language interfaces for stand-alone users. </a:t>
            </a:r>
          </a:p>
          <a:p>
            <a:pPr lvl="1"/>
            <a:r>
              <a:rPr lang="en-US" altLang="en-US" dirty="0"/>
              <a:t>Capabilities for providing World Wide Web access to a database</a:t>
            </a:r>
          </a:p>
          <a:p>
            <a:endParaRPr lang="en-US" sz="2400" dirty="0"/>
          </a:p>
        </p:txBody>
      </p:sp>
    </p:spTree>
    <p:extLst>
      <p:ext uri="{BB962C8B-B14F-4D97-AF65-F5344CB8AC3E}">
        <p14:creationId xmlns:p14="http://schemas.microsoft.com/office/powerpoint/2010/main" val="1191746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577702"/>
            <a:ext cx="6424440" cy="1320800"/>
          </a:xfrm>
        </p:spPr>
        <p:txBody>
          <a:bodyPr>
            <a:normAutofit/>
          </a:bodyPr>
          <a:lstStyle/>
          <a:p>
            <a:r>
              <a:rPr lang="en-US" dirty="0"/>
              <a:t>Advantages of DBS</a:t>
            </a:r>
            <a:endParaRPr lang="en-US" altLang="en-US" dirty="0"/>
          </a:p>
        </p:txBody>
      </p:sp>
      <p:pic>
        <p:nvPicPr>
          <p:cNvPr id="5" name="Picture 4" descr="Illuminated server room panel">
            <a:extLst>
              <a:ext uri="{FF2B5EF4-FFF2-40B4-BE49-F238E27FC236}">
                <a16:creationId xmlns:a16="http://schemas.microsoft.com/office/drawing/2014/main" id="{F27EF089-CAF7-A0FA-BC50-AD2C41D8CC00}"/>
              </a:ext>
            </a:extLst>
          </p:cNvPr>
          <p:cNvPicPr>
            <a:picLocks noChangeAspect="1"/>
          </p:cNvPicPr>
          <p:nvPr/>
        </p:nvPicPr>
        <p:blipFill rotWithShape="1">
          <a:blip r:embed="rId2"/>
          <a:srcRect l="36703" r="36724" b="1"/>
          <a:stretch/>
        </p:blipFill>
        <p:spPr>
          <a:xfrm>
            <a:off x="-3171805" y="123835"/>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849561" y="2160589"/>
            <a:ext cx="7006819" cy="3880773"/>
          </a:xfrm>
        </p:spPr>
        <p:txBody>
          <a:bodyPr>
            <a:normAutofit fontScale="92500" lnSpcReduction="10000"/>
          </a:bodyPr>
          <a:lstStyle/>
          <a:p>
            <a:r>
              <a:rPr lang="en-US" altLang="en-US" dirty="0"/>
              <a:t>Representing Complex Relationships Among Data</a:t>
            </a:r>
          </a:p>
          <a:p>
            <a:r>
              <a:rPr lang="en-US" altLang="en-US" dirty="0"/>
              <a:t>Enforcing Integrity Constraints</a:t>
            </a:r>
          </a:p>
          <a:p>
            <a:pPr lvl="1"/>
            <a:r>
              <a:rPr lang="en-US" altLang="en-US" dirty="0"/>
              <a:t>Data integrity refers to correctness and accuracy of data</a:t>
            </a:r>
          </a:p>
          <a:p>
            <a:pPr lvl="1"/>
            <a:r>
              <a:rPr lang="en-US" altLang="en-US" dirty="0"/>
              <a:t>The simplest type involves specifying a data type for each data item</a:t>
            </a:r>
          </a:p>
          <a:p>
            <a:pPr lvl="1"/>
            <a:r>
              <a:rPr lang="en-US" altLang="en-US" dirty="0"/>
              <a:t>A more complex type involves specifying that a record in one file must be related to records in other files.</a:t>
            </a:r>
          </a:p>
          <a:p>
            <a:pPr lvl="1"/>
            <a:r>
              <a:rPr lang="en-US" altLang="en-US" dirty="0"/>
              <a:t>Another type specifies uniqueness on data item values</a:t>
            </a:r>
          </a:p>
          <a:p>
            <a:pPr lvl="1"/>
            <a:r>
              <a:rPr lang="en-US" altLang="en-US" dirty="0"/>
              <a:t>It is the database designers’ responsibility to identify integrity constraints during database design. </a:t>
            </a:r>
          </a:p>
          <a:p>
            <a:r>
              <a:rPr lang="en-US" altLang="en-US" dirty="0"/>
              <a:t>Providing Backup and Recovery</a:t>
            </a:r>
          </a:p>
          <a:p>
            <a:r>
              <a:rPr lang="en-US" altLang="en-US" dirty="0"/>
              <a:t>provide facilities for recovering from hardware or software failures.(The backup and recovery subsystem )</a:t>
            </a:r>
          </a:p>
          <a:p>
            <a:endParaRPr lang="en-US" sz="2400" dirty="0"/>
          </a:p>
        </p:txBody>
      </p:sp>
    </p:spTree>
    <p:extLst>
      <p:ext uri="{BB962C8B-B14F-4D97-AF65-F5344CB8AC3E}">
        <p14:creationId xmlns:p14="http://schemas.microsoft.com/office/powerpoint/2010/main" val="2731558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DB94-0F78-0BB5-0010-AF1991F9BF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9F2BD58-508F-E5EB-DAFE-5268806724E0}"/>
              </a:ext>
            </a:extLst>
          </p:cNvPr>
          <p:cNvSpPr>
            <a:spLocks noGrp="1"/>
          </p:cNvSpPr>
          <p:nvPr>
            <p:ph idx="1"/>
          </p:nvPr>
        </p:nvSpPr>
        <p:spPr/>
        <p:txBody>
          <a:bodyPr>
            <a:normAutofit/>
          </a:bodyPr>
          <a:lstStyle/>
          <a:p>
            <a:pPr marL="0" indent="0" algn="ctr">
              <a:buNone/>
            </a:pPr>
            <a:endParaRPr lang="en-US" sz="3200" dirty="0"/>
          </a:p>
          <a:p>
            <a:pPr marL="0" indent="0" algn="ctr">
              <a:buNone/>
            </a:pPr>
            <a:r>
              <a:rPr lang="en-US" sz="3200" dirty="0"/>
              <a:t>Are there any DISADVANTAGES of DBMS? </a:t>
            </a:r>
          </a:p>
        </p:txBody>
      </p:sp>
    </p:spTree>
    <p:extLst>
      <p:ext uri="{BB962C8B-B14F-4D97-AF65-F5344CB8AC3E}">
        <p14:creationId xmlns:p14="http://schemas.microsoft.com/office/powerpoint/2010/main" val="22747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and Information</a:t>
            </a:r>
          </a:p>
        </p:txBody>
      </p:sp>
      <p:sp>
        <p:nvSpPr>
          <p:cNvPr id="3" name="Content Placeholder 2"/>
          <p:cNvSpPr>
            <a:spLocks noGrp="1"/>
          </p:cNvSpPr>
          <p:nvPr>
            <p:ph idx="1"/>
          </p:nvPr>
        </p:nvSpPr>
        <p:spPr/>
        <p:txBody>
          <a:bodyPr/>
          <a:lstStyle/>
          <a:p>
            <a:pPr>
              <a:lnSpc>
                <a:spcPct val="90000"/>
              </a:lnSpc>
            </a:pPr>
            <a:r>
              <a:rPr lang="en-US" altLang="en-US" sz="2000" dirty="0"/>
              <a:t>Information: Data Processed to reveal its meaning</a:t>
            </a:r>
          </a:p>
          <a:p>
            <a:pPr lvl="1">
              <a:lnSpc>
                <a:spcPct val="90000"/>
              </a:lnSpc>
            </a:pPr>
            <a:r>
              <a:rPr lang="en-US" altLang="en-US" sz="2000" dirty="0"/>
              <a:t>Information is meaningful</a:t>
            </a:r>
          </a:p>
          <a:p>
            <a:pPr lvl="1">
              <a:lnSpc>
                <a:spcPct val="90000"/>
              </a:lnSpc>
            </a:pPr>
            <a:r>
              <a:rPr lang="en-US" altLang="en-US" sz="2000" dirty="0"/>
              <a:t>In today’s world, accurate, relevant and timely information is the key to good decision making</a:t>
            </a:r>
          </a:p>
          <a:p>
            <a:pPr lvl="1">
              <a:lnSpc>
                <a:spcPct val="90000"/>
              </a:lnSpc>
            </a:pPr>
            <a:r>
              <a:rPr lang="en-US" altLang="en-US" sz="2000" dirty="0"/>
              <a:t>Good decision making is key to survival in today’s competitive and global environment</a:t>
            </a:r>
          </a:p>
          <a:p>
            <a:pPr marL="457200" lvl="1" indent="0">
              <a:lnSpc>
                <a:spcPct val="90000"/>
              </a:lnSpc>
              <a:buNone/>
            </a:pPr>
            <a:endParaRPr lang="en-US" altLang="en-US" sz="2000" dirty="0"/>
          </a:p>
          <a:p>
            <a:pPr marL="404813" lvl="1">
              <a:lnSpc>
                <a:spcPct val="90000"/>
              </a:lnSpc>
            </a:pPr>
            <a:r>
              <a:rPr lang="en-US" altLang="en-US" sz="1800" b="1" u="sng" dirty="0">
                <a:latin typeface="Comic Sans MS" panose="030F0702030302020204" pitchFamily="66" charset="0"/>
              </a:rPr>
              <a:t>Example</a:t>
            </a:r>
            <a:r>
              <a:rPr lang="en-US" altLang="en-US" sz="1800" b="1" dirty="0"/>
              <a:t>: The temperature of room 119 in building 22 is 10.5, is an information</a:t>
            </a:r>
          </a:p>
          <a:p>
            <a:pPr marL="119063" lvl="1" indent="0">
              <a:lnSpc>
                <a:spcPct val="90000"/>
              </a:lnSpc>
              <a:buNone/>
            </a:pPr>
            <a:br>
              <a:rPr lang="en-US" dirty="0"/>
            </a:br>
            <a:endParaRPr lang="en-US" dirty="0"/>
          </a:p>
        </p:txBody>
      </p:sp>
    </p:spTree>
    <p:extLst>
      <p:ext uri="{BB962C8B-B14F-4D97-AF65-F5344CB8AC3E}">
        <p14:creationId xmlns:p14="http://schemas.microsoft.com/office/powerpoint/2010/main" val="30904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information and knowledge</a:t>
            </a:r>
          </a:p>
        </p:txBody>
      </p:sp>
      <p:sp>
        <p:nvSpPr>
          <p:cNvPr id="3" name="Content Placeholder 2"/>
          <p:cNvSpPr>
            <a:spLocks noGrp="1"/>
          </p:cNvSpPr>
          <p:nvPr>
            <p:ph idx="1"/>
          </p:nvPr>
        </p:nvSpPr>
        <p:spPr/>
        <p:txBody>
          <a:bodyPr>
            <a:normAutofit/>
          </a:bodyPr>
          <a:lstStyle/>
          <a:p>
            <a:endParaRPr lang="en-US" altLang="en-US" sz="1600" dirty="0"/>
          </a:p>
          <a:p>
            <a:r>
              <a:rPr lang="en-US" altLang="en-US" sz="2400" dirty="0">
                <a:solidFill>
                  <a:srgbClr val="006666"/>
                </a:solidFill>
              </a:rPr>
              <a:t>Knowledge</a:t>
            </a:r>
            <a:r>
              <a:rPr lang="en-US" altLang="en-US" sz="2400" dirty="0"/>
              <a:t>: is something which is derived or inferred from available information using some level of intelligence.</a:t>
            </a:r>
          </a:p>
          <a:p>
            <a:pPr marL="0" indent="0">
              <a:buNone/>
            </a:pPr>
            <a:endParaRPr lang="en-US" altLang="en-US" sz="2400" dirty="0"/>
          </a:p>
          <a:p>
            <a:pPr lvl="1"/>
            <a:r>
              <a:rPr lang="en-US" altLang="en-US" sz="2000" u="sng" dirty="0">
                <a:latin typeface="Comic Sans MS" panose="030F0702030302020204" pitchFamily="66" charset="0"/>
              </a:rPr>
              <a:t>Example</a:t>
            </a:r>
            <a:r>
              <a:rPr lang="en-US" altLang="en-US" sz="2000" dirty="0"/>
              <a:t>: Based on experience, the above information can be used to infer  that the room is quite cold and could cause some inconvenience if we work in that room for a long period of time with out wearing worm clothes. </a:t>
            </a:r>
          </a:p>
          <a:p>
            <a:pPr lvl="0"/>
            <a:br>
              <a:rPr lang="en-US" dirty="0"/>
            </a:br>
            <a:endParaRPr lang="en-US" dirty="0"/>
          </a:p>
        </p:txBody>
      </p:sp>
    </p:spTree>
    <p:extLst>
      <p:ext uri="{BB962C8B-B14F-4D97-AF65-F5344CB8AC3E}">
        <p14:creationId xmlns:p14="http://schemas.microsoft.com/office/powerpoint/2010/main" val="23117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6094856" y="1261331"/>
            <a:ext cx="3179146" cy="2786430"/>
          </a:xfrm>
        </p:spPr>
        <p:txBody>
          <a:bodyPr vert="horz" lIns="91440" tIns="45720" rIns="91440" bIns="45720" rtlCol="0" anchor="b">
            <a:normAutofit/>
          </a:bodyPr>
          <a:lstStyle/>
          <a:p>
            <a:pPr algn="r">
              <a:lnSpc>
                <a:spcPct val="90000"/>
              </a:lnSpc>
            </a:pPr>
            <a:r>
              <a:rPr lang="en-US" sz="4200"/>
              <a:t>Data, information and knowledge</a:t>
            </a:r>
          </a:p>
        </p:txBody>
      </p:sp>
      <p:pic>
        <p:nvPicPr>
          <p:cNvPr id="6" name="Content Placeholder 3" descr="A diagram of a pyramid&#10;&#10;Description automatically generated">
            <a:extLst>
              <a:ext uri="{FF2B5EF4-FFF2-40B4-BE49-F238E27FC236}">
                <a16:creationId xmlns:a16="http://schemas.microsoft.com/office/drawing/2014/main" id="{112B3E10-B56F-2F33-5596-37259654FC5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0" b="1"/>
          <a:stretch/>
        </p:blipFill>
        <p:spPr>
          <a:xfrm>
            <a:off x="888603" y="1261330"/>
            <a:ext cx="4973212" cy="4335340"/>
          </a:xfrm>
          <a:prstGeom prst="rect">
            <a:avLst/>
          </a:prstGeom>
        </p:spPr>
      </p:pic>
    </p:spTree>
    <p:extLst>
      <p:ext uri="{BB962C8B-B14F-4D97-AF65-F5344CB8AC3E}">
        <p14:creationId xmlns:p14="http://schemas.microsoft.com/office/powerpoint/2010/main" val="35487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p>
        </p:txBody>
      </p:sp>
      <p:sp>
        <p:nvSpPr>
          <p:cNvPr id="3" name="Content Placeholder 2"/>
          <p:cNvSpPr>
            <a:spLocks noGrp="1"/>
          </p:cNvSpPr>
          <p:nvPr>
            <p:ph idx="1"/>
          </p:nvPr>
        </p:nvSpPr>
        <p:spPr/>
        <p:txBody>
          <a:bodyPr/>
          <a:lstStyle/>
          <a:p>
            <a:pPr lvl="0"/>
            <a:r>
              <a:rPr lang="en-US" dirty="0"/>
              <a:t>Databases and database technology have had a major impact on the growing use of computers.</a:t>
            </a:r>
          </a:p>
          <a:p>
            <a:pPr lvl="0"/>
            <a:r>
              <a:rPr lang="en-US" dirty="0"/>
              <a:t>Database Play a critical role in almost all areas where computers are used, including business, electronic commerce, social media, engineering, medicine, genetics, law, education, and library science</a:t>
            </a:r>
          </a:p>
        </p:txBody>
      </p:sp>
    </p:spTree>
    <p:extLst>
      <p:ext uri="{BB962C8B-B14F-4D97-AF65-F5344CB8AC3E}">
        <p14:creationId xmlns:p14="http://schemas.microsoft.com/office/powerpoint/2010/main" val="122890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pPr marL="457200" indent="-457200">
              <a:lnSpc>
                <a:spcPct val="90000"/>
              </a:lnSpc>
            </a:pPr>
            <a:r>
              <a:rPr lang="en-US" altLang="en-US" sz="1800" dirty="0"/>
              <a:t>Collection of logically interrelated </a:t>
            </a:r>
            <a:r>
              <a:rPr lang="en-US" altLang="en-US" sz="2800" b="1" dirty="0">
                <a:solidFill>
                  <a:srgbClr val="FF0000"/>
                </a:solidFill>
              </a:rPr>
              <a:t>data</a:t>
            </a:r>
            <a:r>
              <a:rPr lang="en-US" altLang="en-US" sz="1800" dirty="0"/>
              <a:t> that can be shared</a:t>
            </a:r>
          </a:p>
          <a:p>
            <a:pPr marL="457200" indent="-457200">
              <a:lnSpc>
                <a:spcPct val="90000"/>
              </a:lnSpc>
            </a:pPr>
            <a:r>
              <a:rPr lang="en-US" dirty="0"/>
              <a:t>By data, we mean known facts that can be recorded and that have implicit meaning.</a:t>
            </a:r>
          </a:p>
          <a:p>
            <a:pPr marL="457200" indent="-457200">
              <a:lnSpc>
                <a:spcPct val="90000"/>
              </a:lnSpc>
            </a:pPr>
            <a:r>
              <a:rPr lang="en-US" dirty="0"/>
              <a:t>For example, consider the names, telephone numbers, and addresses of the people you know. </a:t>
            </a:r>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10069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pPr eaLnBrk="1" hangingPunct="1">
              <a:buSzPct val="50000"/>
              <a:buFont typeface="Wingdings" panose="05000000000000000000" pitchFamily="2" charset="2"/>
              <a:buChar char="q"/>
            </a:pPr>
            <a:r>
              <a:rPr lang="en-US" altLang="en-US" sz="2400" b="1" i="1" dirty="0">
                <a:solidFill>
                  <a:srgbClr val="000000"/>
                </a:solidFill>
                <a:latin typeface="Times New Roman" panose="02020603050405020304" pitchFamily="18" charset="0"/>
              </a:rPr>
              <a:t>Def 1:</a:t>
            </a:r>
            <a:r>
              <a:rPr lang="en-US" altLang="en-US" sz="2400" dirty="0">
                <a:solidFill>
                  <a:srgbClr val="000000"/>
                </a:solidFill>
                <a:latin typeface="Times New Roman" panose="02020603050405020304" pitchFamily="18" charset="0"/>
              </a:rPr>
              <a:t> Database is an </a:t>
            </a:r>
            <a:r>
              <a:rPr lang="en-US" altLang="en-US" sz="2400" i="1" u="sng" dirty="0">
                <a:solidFill>
                  <a:srgbClr val="FF0000"/>
                </a:solidFill>
                <a:latin typeface="Times New Roman" panose="02020603050405020304" pitchFamily="18" charset="0"/>
              </a:rPr>
              <a:t>organized collection</a:t>
            </a:r>
            <a:r>
              <a:rPr lang="en-US" altLang="en-US" sz="2400" dirty="0">
                <a:solidFill>
                  <a:srgbClr val="FF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of </a:t>
            </a:r>
            <a:r>
              <a:rPr lang="en-US" altLang="en-US" sz="2400" i="1" u="sng" dirty="0">
                <a:solidFill>
                  <a:srgbClr val="FF0000"/>
                </a:solidFill>
                <a:latin typeface="Times New Roman" panose="02020603050405020304" pitchFamily="18" charset="0"/>
              </a:rPr>
              <a:t>logically related data</a:t>
            </a:r>
          </a:p>
          <a:p>
            <a:pPr eaLnBrk="1" hangingPunct="1">
              <a:buSzPct val="50000"/>
              <a:buFont typeface="Wingdings" panose="05000000000000000000" pitchFamily="2" charset="2"/>
              <a:buChar char="q"/>
            </a:pPr>
            <a:r>
              <a:rPr lang="en-US" altLang="en-US" sz="2400" b="1" i="1" dirty="0">
                <a:latin typeface="Times New Roman" panose="02020603050405020304" pitchFamily="18" charset="0"/>
              </a:rPr>
              <a:t>Def 2:</a:t>
            </a:r>
            <a:r>
              <a:rPr lang="en-US" altLang="en-US" sz="2400" dirty="0">
                <a:latin typeface="Times New Roman" panose="02020603050405020304" pitchFamily="18" charset="0"/>
              </a:rPr>
              <a:t> A database is a </a:t>
            </a:r>
            <a:r>
              <a:rPr lang="en-US" altLang="en-US" sz="2400" i="1" u="sng" dirty="0">
                <a:solidFill>
                  <a:srgbClr val="FF0000"/>
                </a:solidFill>
                <a:latin typeface="Times New Roman" panose="02020603050405020304" pitchFamily="18" charset="0"/>
              </a:rPr>
              <a:t>shared</a:t>
            </a:r>
            <a:r>
              <a:rPr lang="en-US" altLang="en-US" sz="2400" dirty="0">
                <a:solidFill>
                  <a:srgbClr val="FF0000"/>
                </a:solidFill>
                <a:latin typeface="Times New Roman" panose="02020603050405020304" pitchFamily="18" charset="0"/>
              </a:rPr>
              <a:t> collection </a:t>
            </a:r>
            <a:r>
              <a:rPr lang="en-US" altLang="en-US" sz="2400" dirty="0">
                <a:latin typeface="Times New Roman" panose="02020603050405020304" pitchFamily="18" charset="0"/>
              </a:rPr>
              <a:t>of </a:t>
            </a:r>
            <a:r>
              <a:rPr lang="en-US" altLang="en-US" sz="2400" i="1" u="sng" dirty="0">
                <a:latin typeface="Times New Roman" panose="02020603050405020304" pitchFamily="18" charset="0"/>
              </a:rPr>
              <a:t>logically related</a:t>
            </a:r>
            <a:r>
              <a:rPr lang="en-US" altLang="en-US" sz="2400" i="1" dirty="0">
                <a:latin typeface="Times New Roman" panose="02020603050405020304" pitchFamily="18" charset="0"/>
              </a:rPr>
              <a:t> </a:t>
            </a:r>
            <a:r>
              <a:rPr lang="en-US" altLang="en-US" sz="2400" i="1" u="sng" dirty="0">
                <a:latin typeface="Times New Roman" panose="02020603050405020304" pitchFamily="18" charset="0"/>
              </a:rPr>
              <a:t>data</a:t>
            </a:r>
            <a:r>
              <a:rPr lang="en-US" altLang="en-US" sz="2400" dirty="0">
                <a:latin typeface="Times New Roman" panose="02020603050405020304" pitchFamily="18" charset="0"/>
              </a:rPr>
              <a:t> that is stored to meet the requirements of </a:t>
            </a:r>
            <a:r>
              <a:rPr lang="en-US" altLang="en-US" sz="2400" i="1" u="sng" dirty="0">
                <a:solidFill>
                  <a:srgbClr val="FF0000"/>
                </a:solidFill>
                <a:latin typeface="Times New Roman" panose="02020603050405020304" pitchFamily="18" charset="0"/>
              </a:rPr>
              <a:t>different users </a:t>
            </a:r>
            <a:r>
              <a:rPr lang="en-US" altLang="en-US" sz="2400" dirty="0">
                <a:latin typeface="Times New Roman" panose="02020603050405020304" pitchFamily="18" charset="0"/>
              </a:rPr>
              <a:t>of an organization</a:t>
            </a:r>
          </a:p>
          <a:p>
            <a:pPr eaLnBrk="1" hangingPunct="1">
              <a:buSzPct val="50000"/>
              <a:buFont typeface="Wingdings" panose="05000000000000000000" pitchFamily="2" charset="2"/>
              <a:buChar char="q"/>
            </a:pPr>
            <a:r>
              <a:rPr lang="en-US" altLang="en-US" sz="2400" b="1" i="1" dirty="0">
                <a:latin typeface="Times New Roman" panose="02020603050405020304" pitchFamily="18" charset="0"/>
              </a:rPr>
              <a:t>Def 3:</a:t>
            </a:r>
            <a:r>
              <a:rPr lang="en-US" altLang="en-US" sz="2400" dirty="0">
                <a:latin typeface="Times New Roman" panose="02020603050405020304" pitchFamily="18" charset="0"/>
              </a:rPr>
              <a:t> A database is a </a:t>
            </a:r>
            <a:r>
              <a:rPr lang="en-US" altLang="en-US" sz="2400" i="1" u="sng" dirty="0">
                <a:solidFill>
                  <a:srgbClr val="FF0000"/>
                </a:solidFill>
                <a:latin typeface="Times New Roman" panose="02020603050405020304" pitchFamily="18" charset="0"/>
              </a:rPr>
              <a:t>self-describing</a:t>
            </a:r>
            <a:r>
              <a:rPr lang="en-US" altLang="en-US" sz="2400" dirty="0">
                <a:latin typeface="Times New Roman" panose="02020603050405020304" pitchFamily="18" charset="0"/>
              </a:rPr>
              <a:t> collection of integrated records</a:t>
            </a:r>
          </a:p>
          <a:p>
            <a:pPr eaLnBrk="1" hangingPunct="1">
              <a:buSzPct val="50000"/>
              <a:buFont typeface="Wingdings" panose="05000000000000000000" pitchFamily="2" charset="2"/>
              <a:buChar char="q"/>
            </a:pPr>
            <a:r>
              <a:rPr lang="en-US" altLang="en-US" sz="2400" b="1" i="1" dirty="0">
                <a:latin typeface="Times New Roman" panose="02020603050405020304" pitchFamily="18" charset="0"/>
              </a:rPr>
              <a:t>Def 4:</a:t>
            </a:r>
            <a:r>
              <a:rPr lang="en-US" altLang="en-US" sz="2400" dirty="0">
                <a:latin typeface="Times New Roman" panose="02020603050405020304" pitchFamily="18" charset="0"/>
              </a:rPr>
              <a:t> A database models a </a:t>
            </a:r>
            <a:r>
              <a:rPr lang="en-US" altLang="en-US" sz="2400" i="1" u="sng" dirty="0">
                <a:solidFill>
                  <a:srgbClr val="FF0000"/>
                </a:solidFill>
                <a:latin typeface="Times New Roman" panose="02020603050405020304" pitchFamily="18" charset="0"/>
              </a:rPr>
              <a:t>particular real world system</a:t>
            </a:r>
            <a:r>
              <a:rPr lang="en-US" altLang="en-US" sz="2400" dirty="0">
                <a:solidFill>
                  <a:srgbClr val="FF0000"/>
                </a:solidFill>
                <a:latin typeface="Times New Roman" panose="02020603050405020304" pitchFamily="18" charset="0"/>
              </a:rPr>
              <a:t> </a:t>
            </a:r>
            <a:r>
              <a:rPr lang="en-US" altLang="en-US" sz="2400" dirty="0">
                <a:latin typeface="Times New Roman" panose="02020603050405020304" pitchFamily="18" charset="0"/>
              </a:rPr>
              <a:t>in the computer in the form of data</a:t>
            </a:r>
          </a:p>
          <a:p>
            <a:pPr eaLnBrk="1" hangingPunct="1">
              <a:buSzPct val="50000"/>
              <a:buFont typeface="Wingdings" panose="05000000000000000000" pitchFamily="2" charset="2"/>
              <a:buChar char="q"/>
            </a:pPr>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722097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10173</TotalTime>
  <Words>1747</Words>
  <Application>Microsoft Office PowerPoint</Application>
  <PresentationFormat>Widescreen</PresentationFormat>
  <Paragraphs>176</Paragraphs>
  <Slides>32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Aptos</vt:lpstr>
      <vt:lpstr>Arial</vt:lpstr>
      <vt:lpstr>Calibri</vt:lpstr>
      <vt:lpstr>Comic Sans MS</vt:lpstr>
      <vt:lpstr>IBM Plex Sans</vt:lpstr>
      <vt:lpstr>Times New Roman</vt:lpstr>
      <vt:lpstr>Trebuchet MS</vt:lpstr>
      <vt:lpstr>Wingdings</vt:lpstr>
      <vt:lpstr>Wingdings 3</vt:lpstr>
      <vt:lpstr>Facet</vt:lpstr>
      <vt:lpstr>CS2005 Database System </vt:lpstr>
      <vt:lpstr>Lecture 1.2 </vt:lpstr>
      <vt:lpstr>Introduction to Data and Information</vt:lpstr>
      <vt:lpstr>Introduction to Data and Information</vt:lpstr>
      <vt:lpstr>Data, information and knowledge</vt:lpstr>
      <vt:lpstr>Data, information and knowledge</vt:lpstr>
      <vt:lpstr>Database </vt:lpstr>
      <vt:lpstr>Database</vt:lpstr>
      <vt:lpstr>Database</vt:lpstr>
      <vt:lpstr>Properties of Database</vt:lpstr>
      <vt:lpstr>Why we need Database?</vt:lpstr>
      <vt:lpstr>Database Management System (DBMS)</vt:lpstr>
      <vt:lpstr>Database Management System (DBMS)</vt:lpstr>
      <vt:lpstr>Example</vt:lpstr>
      <vt:lpstr>DBMS’s Example</vt:lpstr>
      <vt:lpstr>Functions of DBMS</vt:lpstr>
      <vt:lpstr>Functions of DBMS</vt:lpstr>
      <vt:lpstr>Characteristics of the Database Approach</vt:lpstr>
      <vt:lpstr>1. Self-Describing Nature of a Database System</vt:lpstr>
      <vt:lpstr>Meta Data</vt:lpstr>
      <vt:lpstr>2. Insulation between Programs and Data, and Data Abstraction</vt:lpstr>
      <vt:lpstr>2. Insulation between Programs and Data, and Data Abstraction</vt:lpstr>
      <vt:lpstr>3. Support of Multiple Views of the Data</vt:lpstr>
      <vt:lpstr>3. Support of Multiple Views of the Data</vt:lpstr>
      <vt:lpstr>4. Sharing of Data and Multiuser Transaction Processing</vt:lpstr>
      <vt:lpstr>Advantages of DBS</vt:lpstr>
      <vt:lpstr>Advantages of DBS</vt:lpstr>
      <vt:lpstr>Advantages of DBS</vt:lpstr>
      <vt:lpstr>Advantages of DBS</vt:lpstr>
      <vt:lpstr>Advantages of DBS</vt:lpstr>
      <vt:lpstr>Advantages of DBS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Saba Haris</cp:lastModifiedBy>
  <cp:revision>103</cp:revision>
  <dcterms:created xsi:type="dcterms:W3CDTF">2017-01-21T16:52:41Z</dcterms:created>
  <dcterms:modified xsi:type="dcterms:W3CDTF">2024-01-26T09:01:13Z</dcterms:modified>
</cp:coreProperties>
</file>