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60" r:id="rId3"/>
    <p:sldId id="362" r:id="rId4"/>
    <p:sldId id="363" r:id="rId5"/>
    <p:sldId id="364" r:id="rId6"/>
    <p:sldId id="365" r:id="rId7"/>
    <p:sldId id="361" r:id="rId8"/>
    <p:sldId id="366" r:id="rId9"/>
    <p:sldId id="367" r:id="rId10"/>
    <p:sldId id="368" r:id="rId11"/>
    <p:sldId id="370"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92" autoAdjust="0"/>
  </p:normalViewPr>
  <p:slideViewPr>
    <p:cSldViewPr snapToGrid="0">
      <p:cViewPr varScale="1">
        <p:scale>
          <a:sx n="62" d="100"/>
          <a:sy n="62" d="100"/>
        </p:scale>
        <p:origin x="82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FAAEE-C742-4330-B8C6-40B4A4481D1F}"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98D02-16B4-459C-84F2-7E5CE7833AE5}" type="slidenum">
              <a:rPr lang="en-US" smtClean="0"/>
              <a:t>‹#›</a:t>
            </a:fld>
            <a:endParaRPr lang="en-US"/>
          </a:p>
        </p:txBody>
      </p:sp>
    </p:spTree>
    <p:extLst>
      <p:ext uri="{BB962C8B-B14F-4D97-AF65-F5344CB8AC3E}">
        <p14:creationId xmlns:p14="http://schemas.microsoft.com/office/powerpoint/2010/main" val="60811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ALTER SYSTEM SET RESOURCE_LIMIT = TRUE;</a:t>
            </a:r>
            <a:endParaRPr lang="en-US" dirty="0"/>
          </a:p>
        </p:txBody>
      </p:sp>
      <p:sp>
        <p:nvSpPr>
          <p:cNvPr id="4" name="Slide Number Placeholder 3"/>
          <p:cNvSpPr>
            <a:spLocks noGrp="1"/>
          </p:cNvSpPr>
          <p:nvPr>
            <p:ph type="sldNum" sz="quarter" idx="10"/>
          </p:nvPr>
        </p:nvSpPr>
        <p:spPr/>
        <p:txBody>
          <a:bodyPr/>
          <a:lstStyle/>
          <a:p>
            <a:fld id="{34BB7003-CB77-4F75-8715-C455D5A15342}" type="slidenum">
              <a:rPr lang="en-US" smtClean="0"/>
              <a:t>6</a:t>
            </a:fld>
            <a:endParaRPr lang="en-US"/>
          </a:p>
        </p:txBody>
      </p:sp>
    </p:spTree>
    <p:extLst>
      <p:ext uri="{BB962C8B-B14F-4D97-AF65-F5344CB8AC3E}">
        <p14:creationId xmlns:p14="http://schemas.microsoft.com/office/powerpoint/2010/main" val="358284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33639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225180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344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3174076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8135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37927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931720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110866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418878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13311-DA2F-459C-9AE1-90A92D02EB8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315818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13311-DA2F-459C-9AE1-90A92D02EB8B}"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114737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13311-DA2F-459C-9AE1-90A92D02EB8B}"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196982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13311-DA2F-459C-9AE1-90A92D02EB8B}"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77736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13311-DA2F-459C-9AE1-90A92D02EB8B}"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276236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13311-DA2F-459C-9AE1-90A92D02EB8B}"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284306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F13311-DA2F-459C-9AE1-90A92D02EB8B}"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07C51-D1B7-41BF-908A-0782DDE17D1D}" type="slidenum">
              <a:rPr lang="en-US" smtClean="0"/>
              <a:t>‹#›</a:t>
            </a:fld>
            <a:endParaRPr lang="en-US"/>
          </a:p>
        </p:txBody>
      </p:sp>
    </p:spTree>
    <p:extLst>
      <p:ext uri="{BB962C8B-B14F-4D97-AF65-F5344CB8AC3E}">
        <p14:creationId xmlns:p14="http://schemas.microsoft.com/office/powerpoint/2010/main" val="387745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F13311-DA2F-459C-9AE1-90A92D02EB8B}" type="datetimeFigureOut">
              <a:rPr lang="en-US" smtClean="0"/>
              <a:t>4/19/2024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B07C51-D1B7-41BF-908A-0782DDE17D1D}" type="slidenum">
              <a:rPr lang="en-US" smtClean="0"/>
              <a:t>‹#›</a:t>
            </a:fld>
            <a:endParaRPr lang="en-US"/>
          </a:p>
        </p:txBody>
      </p:sp>
    </p:spTree>
    <p:extLst>
      <p:ext uri="{BB962C8B-B14F-4D97-AF65-F5344CB8AC3E}">
        <p14:creationId xmlns:p14="http://schemas.microsoft.com/office/powerpoint/2010/main" val="1393815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rmAutofit lnSpcReduction="10000"/>
          </a:bodyPr>
          <a:lstStyle/>
          <a:p>
            <a:r>
              <a:rPr lang="en-US" dirty="0"/>
              <a:t>Saba Ghani</a:t>
            </a:r>
          </a:p>
          <a:p>
            <a:r>
              <a:rPr lang="en-US" dirty="0"/>
              <a:t>FAST-NU</a:t>
            </a:r>
          </a:p>
          <a:p>
            <a:r>
              <a:rPr lang="en-US" dirty="0" err="1"/>
              <a:t>Chiniot</a:t>
            </a:r>
            <a:r>
              <a:rPr lang="en-US" dirty="0"/>
              <a:t> Faisalabad Campus</a:t>
            </a:r>
          </a:p>
        </p:txBody>
      </p:sp>
    </p:spTree>
    <p:extLst>
      <p:ext uri="{BB962C8B-B14F-4D97-AF65-F5344CB8AC3E}">
        <p14:creationId xmlns:p14="http://schemas.microsoft.com/office/powerpoint/2010/main" val="223198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9785"/>
            <a:ext cx="8596668" cy="5711578"/>
          </a:xfrm>
        </p:spPr>
        <p:txBody>
          <a:bodyPr>
            <a:normAutofit/>
          </a:bodyPr>
          <a:lstStyle/>
          <a:p>
            <a:r>
              <a:rPr lang="en-US" i="1" dirty="0"/>
              <a:t>Give accounts receivable users read-only access to the employee number, name, and sales office columns of the </a:t>
            </a:r>
            <a:r>
              <a:rPr lang="en-US" dirty="0"/>
              <a:t>SALESREPS </a:t>
            </a:r>
            <a:r>
              <a:rPr lang="en-US" i="1" dirty="0"/>
              <a:t>table.</a:t>
            </a:r>
          </a:p>
          <a:p>
            <a:pPr marL="0" indent="688975">
              <a:buNone/>
            </a:pPr>
            <a:r>
              <a:rPr lang="en-US" dirty="0"/>
              <a:t>GRANT SELECT (EMPL_NUM, NAME, SALES_OFFICE)</a:t>
            </a:r>
          </a:p>
          <a:p>
            <a:pPr marL="0" indent="688975">
              <a:buNone/>
            </a:pPr>
            <a:r>
              <a:rPr lang="en-US" dirty="0"/>
              <a:t>ON SALESREPS</a:t>
            </a:r>
          </a:p>
          <a:p>
            <a:pPr marL="0" indent="688975">
              <a:buNone/>
            </a:pPr>
            <a:r>
              <a:rPr lang="en-US" dirty="0"/>
              <a:t>TO ARUSER</a:t>
            </a:r>
          </a:p>
          <a:p>
            <a:r>
              <a:rPr lang="en-US" dirty="0"/>
              <a:t>Passing GRANT</a:t>
            </a:r>
          </a:p>
          <a:p>
            <a:pPr marL="0" indent="688975">
              <a:buNone/>
            </a:pPr>
            <a:r>
              <a:rPr lang="en-US" dirty="0"/>
              <a:t>GRANT SELECT</a:t>
            </a:r>
          </a:p>
          <a:p>
            <a:pPr marL="0" indent="688975">
              <a:buNone/>
            </a:pPr>
            <a:r>
              <a:rPr lang="en-US" dirty="0"/>
              <a:t>ON WESTREPS</a:t>
            </a:r>
          </a:p>
          <a:p>
            <a:pPr marL="0" indent="688975">
              <a:buNone/>
            </a:pPr>
            <a:r>
              <a:rPr lang="en-US" dirty="0"/>
              <a:t>TO LARRY</a:t>
            </a:r>
          </a:p>
          <a:p>
            <a:pPr marL="0" indent="688975">
              <a:buNone/>
            </a:pPr>
            <a:r>
              <a:rPr lang="en-US" dirty="0"/>
              <a:t>WITH GRANT OPTION</a:t>
            </a:r>
          </a:p>
          <a:p>
            <a:r>
              <a:rPr lang="en-US" dirty="0"/>
              <a:t>Larry can now issue this GRANT statement:</a:t>
            </a:r>
          </a:p>
          <a:p>
            <a:pPr marL="0" indent="688975">
              <a:buNone/>
            </a:pPr>
            <a:r>
              <a:rPr lang="en-US" dirty="0"/>
              <a:t>GRANT SELECT</a:t>
            </a:r>
          </a:p>
          <a:p>
            <a:pPr marL="0" indent="688975">
              <a:buNone/>
            </a:pPr>
            <a:r>
              <a:rPr lang="en-US" dirty="0"/>
              <a:t>ON WESTREPS</a:t>
            </a:r>
          </a:p>
          <a:p>
            <a:pPr marL="0" indent="688975">
              <a:buNone/>
            </a:pPr>
            <a:r>
              <a:rPr lang="en-US" dirty="0"/>
              <a:t>TO SUE</a:t>
            </a:r>
          </a:p>
        </p:txBody>
      </p:sp>
    </p:spTree>
    <p:extLst>
      <p:ext uri="{BB962C8B-B14F-4D97-AF65-F5344CB8AC3E}">
        <p14:creationId xmlns:p14="http://schemas.microsoft.com/office/powerpoint/2010/main" val="205483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REVOKE</a:t>
            </a:r>
          </a:p>
        </p:txBody>
      </p:sp>
      <p:sp>
        <p:nvSpPr>
          <p:cNvPr id="3" name="Content Placeholder 2"/>
          <p:cNvSpPr>
            <a:spLocks noGrp="1"/>
          </p:cNvSpPr>
          <p:nvPr>
            <p:ph idx="1"/>
          </p:nvPr>
        </p:nvSpPr>
        <p:spPr>
          <a:xfrm>
            <a:off x="677334" y="1783831"/>
            <a:ext cx="8596668" cy="4661940"/>
          </a:xfrm>
        </p:spPr>
        <p:txBody>
          <a:bodyPr>
            <a:normAutofit lnSpcReduction="10000"/>
          </a:bodyPr>
          <a:lstStyle/>
          <a:p>
            <a:r>
              <a:rPr lang="en-US" dirty="0"/>
              <a:t>The privileges that you have granted with the GRANT statement can be taken away with the REVOKE statement</a:t>
            </a:r>
          </a:p>
          <a:p>
            <a:r>
              <a:rPr lang="en-US" dirty="0"/>
              <a:t>A REVOKE statement may take away all or some of the privileges that you previously granted to a user-id.</a:t>
            </a:r>
          </a:p>
          <a:p>
            <a:r>
              <a:rPr lang="en-US" i="1" dirty="0"/>
              <a:t>Grant and then revoke some </a:t>
            </a:r>
            <a:r>
              <a:rPr lang="en-US" dirty="0"/>
              <a:t>SALESREPS </a:t>
            </a:r>
            <a:r>
              <a:rPr lang="en-US" i="1" dirty="0"/>
              <a:t>table privileges.</a:t>
            </a:r>
          </a:p>
          <a:p>
            <a:pPr marL="0" indent="793750">
              <a:buNone/>
            </a:pPr>
            <a:r>
              <a:rPr lang="en-US" dirty="0"/>
              <a:t>GRANT SELECT, INSERT, UPDATE</a:t>
            </a:r>
          </a:p>
          <a:p>
            <a:pPr marL="0" indent="793750">
              <a:buNone/>
            </a:pPr>
            <a:r>
              <a:rPr lang="en-US" dirty="0"/>
              <a:t>ON SALESREPS</a:t>
            </a:r>
          </a:p>
          <a:p>
            <a:pPr marL="0" indent="793750">
              <a:buNone/>
            </a:pPr>
            <a:r>
              <a:rPr lang="en-US" dirty="0"/>
              <a:t>TO ARUSER, OPUSER</a:t>
            </a:r>
            <a:br>
              <a:rPr lang="en-US" dirty="0"/>
            </a:br>
            <a:br>
              <a:rPr lang="en-US" dirty="0"/>
            </a:br>
            <a:endParaRPr lang="en-US" dirty="0"/>
          </a:p>
          <a:p>
            <a:pPr marL="0" indent="793750">
              <a:buNone/>
            </a:pPr>
            <a:r>
              <a:rPr lang="en-US" dirty="0"/>
              <a:t>REVOKE INSERT, UPDATE</a:t>
            </a:r>
          </a:p>
          <a:p>
            <a:pPr marL="0" indent="793750">
              <a:buNone/>
            </a:pPr>
            <a:r>
              <a:rPr lang="en-US" dirty="0"/>
              <a:t>ON SALESREPS</a:t>
            </a:r>
          </a:p>
          <a:p>
            <a:pPr marL="0" indent="793750">
              <a:buNone/>
            </a:pPr>
            <a:r>
              <a:rPr lang="en-US" dirty="0"/>
              <a:t>FROM OPUSER</a:t>
            </a:r>
          </a:p>
        </p:txBody>
      </p:sp>
    </p:spTree>
    <p:extLst>
      <p:ext uri="{BB962C8B-B14F-4D97-AF65-F5344CB8AC3E}">
        <p14:creationId xmlns:p14="http://schemas.microsoft.com/office/powerpoint/2010/main" val="20576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4853"/>
            <a:ext cx="8596668" cy="5816510"/>
          </a:xfrm>
        </p:spPr>
        <p:txBody>
          <a:bodyPr/>
          <a:lstStyle/>
          <a:p>
            <a:r>
              <a:rPr lang="en-US" i="1" dirty="0"/>
              <a:t>Take away </a:t>
            </a:r>
            <a:r>
              <a:rPr lang="en-US" dirty="0"/>
              <a:t>UPDATE </a:t>
            </a:r>
            <a:r>
              <a:rPr lang="en-US" i="1" dirty="0"/>
              <a:t>and </a:t>
            </a:r>
            <a:r>
              <a:rPr lang="en-US" dirty="0"/>
              <a:t>DELETE </a:t>
            </a:r>
            <a:r>
              <a:rPr lang="en-US" i="1" dirty="0"/>
              <a:t>privileges for two user-ids.</a:t>
            </a:r>
          </a:p>
          <a:p>
            <a:pPr marL="0" indent="854075">
              <a:buNone/>
            </a:pPr>
            <a:r>
              <a:rPr lang="en-US" dirty="0"/>
              <a:t>REVOKE UPDATE, DELETE</a:t>
            </a:r>
          </a:p>
          <a:p>
            <a:pPr marL="0" indent="854075">
              <a:buNone/>
            </a:pPr>
            <a:r>
              <a:rPr lang="en-US" dirty="0"/>
              <a:t>ON OFFICES</a:t>
            </a:r>
          </a:p>
          <a:p>
            <a:pPr marL="0" indent="854075">
              <a:buNone/>
            </a:pPr>
            <a:r>
              <a:rPr lang="en-US" dirty="0"/>
              <a:t>FROM ARUSER, OPUSER</a:t>
            </a:r>
          </a:p>
          <a:p>
            <a:r>
              <a:rPr lang="en-US" i="1" dirty="0"/>
              <a:t>Take away all privileges on the </a:t>
            </a:r>
            <a:r>
              <a:rPr lang="en-US" dirty="0"/>
              <a:t>OFFICES </a:t>
            </a:r>
            <a:r>
              <a:rPr lang="en-US" i="1" dirty="0"/>
              <a:t>that were formerly granted to all users.</a:t>
            </a:r>
          </a:p>
          <a:p>
            <a:pPr marL="0" indent="854075">
              <a:buNone/>
            </a:pPr>
            <a:r>
              <a:rPr lang="en-US" dirty="0"/>
              <a:t>REVOKE ALL PRIVILEGES</a:t>
            </a:r>
          </a:p>
          <a:p>
            <a:pPr marL="0" indent="854075">
              <a:buNone/>
            </a:pPr>
            <a:r>
              <a:rPr lang="en-US" dirty="0"/>
              <a:t>ON OFFICES</a:t>
            </a:r>
          </a:p>
          <a:p>
            <a:pPr marL="0" indent="854075">
              <a:buNone/>
            </a:pPr>
            <a:r>
              <a:rPr lang="en-US" dirty="0"/>
              <a:t>FROM PUBLIC</a:t>
            </a:r>
          </a:p>
        </p:txBody>
      </p:sp>
    </p:spTree>
    <p:extLst>
      <p:ext uri="{BB962C8B-B14F-4D97-AF65-F5344CB8AC3E}">
        <p14:creationId xmlns:p14="http://schemas.microsoft.com/office/powerpoint/2010/main" val="3717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DCL</a:t>
            </a:r>
          </a:p>
        </p:txBody>
      </p:sp>
      <p:sp>
        <p:nvSpPr>
          <p:cNvPr id="3" name="Content Placeholder 2"/>
          <p:cNvSpPr>
            <a:spLocks noGrp="1"/>
          </p:cNvSpPr>
          <p:nvPr>
            <p:ph idx="1"/>
          </p:nvPr>
        </p:nvSpPr>
        <p:spPr/>
        <p:txBody>
          <a:bodyPr>
            <a:normAutofit fontScale="92500"/>
          </a:bodyPr>
          <a:lstStyle/>
          <a:p>
            <a:r>
              <a:rPr lang="en-US" dirty="0"/>
              <a:t>The SQL security scheme is based on three central concepts</a:t>
            </a:r>
          </a:p>
          <a:p>
            <a:pPr marL="457200" lvl="1" indent="0">
              <a:buNone/>
            </a:pPr>
            <a:r>
              <a:rPr lang="en-US" b="1" u="sng" dirty="0"/>
              <a:t>Users. </a:t>
            </a:r>
          </a:p>
          <a:p>
            <a:pPr marL="457200" lvl="1" indent="0">
              <a:buNone/>
            </a:pPr>
            <a:r>
              <a:rPr lang="en-US" dirty="0"/>
              <a:t>	The actor in the database. Each time they retrieves, inserts, delete or update data.</a:t>
            </a:r>
          </a:p>
          <a:p>
            <a:pPr marL="457200" lvl="1" indent="0">
              <a:buNone/>
            </a:pPr>
            <a:r>
              <a:rPr lang="en-US" b="1" u="sng" dirty="0"/>
              <a:t>Database Objects. </a:t>
            </a:r>
          </a:p>
          <a:p>
            <a:pPr marL="457200" lvl="1" indent="0">
              <a:buNone/>
            </a:pPr>
            <a:r>
              <a:rPr lang="en-US" dirty="0"/>
              <a:t>	The items to which SQL security protection can be applied. These objects are tables and views.</a:t>
            </a:r>
          </a:p>
          <a:p>
            <a:pPr marL="457200" lvl="1" indent="0">
              <a:buNone/>
            </a:pPr>
            <a:r>
              <a:rPr lang="en-US" b="1" u="sng" dirty="0"/>
              <a:t>Privileges: </a:t>
            </a:r>
          </a:p>
          <a:p>
            <a:pPr marL="457200" lvl="1" indent="0">
              <a:buNone/>
            </a:pPr>
            <a:r>
              <a:rPr lang="en-US" dirty="0"/>
              <a:t>	The action that a user is permitted to carry out for a given database object. These privileges are</a:t>
            </a:r>
            <a:br>
              <a:rPr lang="en-US" dirty="0"/>
            </a:br>
            <a:r>
              <a:rPr lang="en-US" dirty="0"/>
              <a:t>SELECT, INSERT, DELETE AND UPDATE.</a:t>
            </a:r>
          </a:p>
          <a:p>
            <a:r>
              <a:rPr lang="en-US" dirty="0"/>
              <a:t>To established a security scheme for a database, you use the SLQ GRANT statement to specify which user have which privileges on which database object.</a:t>
            </a:r>
          </a:p>
        </p:txBody>
      </p:sp>
    </p:spTree>
    <p:extLst>
      <p:ext uri="{BB962C8B-B14F-4D97-AF65-F5344CB8AC3E}">
        <p14:creationId xmlns:p14="http://schemas.microsoft.com/office/powerpoint/2010/main" val="287963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ID</a:t>
            </a:r>
          </a:p>
        </p:txBody>
      </p:sp>
      <p:sp>
        <p:nvSpPr>
          <p:cNvPr id="3" name="Content Placeholder 2"/>
          <p:cNvSpPr>
            <a:spLocks noGrp="1"/>
          </p:cNvSpPr>
          <p:nvPr>
            <p:ph idx="1"/>
          </p:nvPr>
        </p:nvSpPr>
        <p:spPr>
          <a:xfrm>
            <a:off x="503163" y="2172968"/>
            <a:ext cx="8596668" cy="3880773"/>
          </a:xfrm>
        </p:spPr>
        <p:txBody>
          <a:bodyPr/>
          <a:lstStyle/>
          <a:p>
            <a:r>
              <a:rPr lang="en-US" dirty="0"/>
              <a:t>Each user of a SQL-based database is typically assigned a user-id, to identify the user to the DBMS software.</a:t>
            </a:r>
          </a:p>
          <a:p>
            <a:r>
              <a:rPr lang="en-US" dirty="0"/>
              <a:t>User-id determine whether the statement will be permitted or prohibited by the DBMs.</a:t>
            </a:r>
          </a:p>
          <a:p>
            <a:r>
              <a:rPr lang="en-US" dirty="0"/>
              <a:t>Assigned by DBA.</a:t>
            </a:r>
          </a:p>
          <a:p>
            <a:r>
              <a:rPr lang="en-US" b="1" u="sng" dirty="0"/>
              <a:t>Creating user syntax</a:t>
            </a:r>
          </a:p>
          <a:p>
            <a:r>
              <a:rPr lang="en-US" dirty="0"/>
              <a:t>Create user </a:t>
            </a:r>
            <a:r>
              <a:rPr lang="en-US" dirty="0">
                <a:solidFill>
                  <a:srgbClr val="FF0000"/>
                </a:solidFill>
              </a:rPr>
              <a:t>username</a:t>
            </a:r>
            <a:r>
              <a:rPr lang="en-US" dirty="0"/>
              <a:t> identified by </a:t>
            </a:r>
            <a:r>
              <a:rPr lang="en-US" dirty="0">
                <a:solidFill>
                  <a:srgbClr val="FF0000"/>
                </a:solidFill>
              </a:rPr>
              <a:t>password</a:t>
            </a:r>
            <a:r>
              <a:rPr lang="en-US" dirty="0"/>
              <a:t>;</a:t>
            </a:r>
          </a:p>
          <a:p>
            <a:r>
              <a:rPr lang="en-US" dirty="0"/>
              <a:t>Create user </a:t>
            </a:r>
            <a:r>
              <a:rPr lang="en-US" dirty="0" err="1"/>
              <a:t>sam</a:t>
            </a:r>
            <a:r>
              <a:rPr lang="en-US" dirty="0"/>
              <a:t> identified by welcome123;</a:t>
            </a:r>
          </a:p>
          <a:p>
            <a:endParaRPr lang="en-US" dirty="0"/>
          </a:p>
        </p:txBody>
      </p:sp>
      <p:pic>
        <p:nvPicPr>
          <p:cNvPr id="4" name="Picture 3"/>
          <p:cNvPicPr>
            <a:picLocks noChangeAspect="1"/>
          </p:cNvPicPr>
          <p:nvPr/>
        </p:nvPicPr>
        <p:blipFill>
          <a:blip r:embed="rId2"/>
          <a:stretch>
            <a:fillRect/>
          </a:stretch>
        </p:blipFill>
        <p:spPr>
          <a:xfrm>
            <a:off x="7843891" y="3351438"/>
            <a:ext cx="4021537" cy="2702303"/>
          </a:xfrm>
          <a:prstGeom prst="rect">
            <a:avLst/>
          </a:prstGeom>
        </p:spPr>
      </p:pic>
    </p:spTree>
    <p:extLst>
      <p:ext uri="{BB962C8B-B14F-4D97-AF65-F5344CB8AC3E}">
        <p14:creationId xmlns:p14="http://schemas.microsoft.com/office/powerpoint/2010/main" val="4983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of users</a:t>
            </a:r>
          </a:p>
        </p:txBody>
      </p:sp>
      <p:sp>
        <p:nvSpPr>
          <p:cNvPr id="3" name="Content Placeholder 2"/>
          <p:cNvSpPr>
            <a:spLocks noGrp="1"/>
          </p:cNvSpPr>
          <p:nvPr>
            <p:ph idx="1"/>
          </p:nvPr>
        </p:nvSpPr>
        <p:spPr>
          <a:xfrm>
            <a:off x="677334" y="1748119"/>
            <a:ext cx="8596668" cy="4293244"/>
          </a:xfrm>
        </p:spPr>
        <p:txBody>
          <a:bodyPr>
            <a:normAutofit/>
          </a:bodyPr>
          <a:lstStyle/>
          <a:p>
            <a:r>
              <a:rPr lang="en-US" dirty="0"/>
              <a:t>BUNDLE OF PRIVILIGES TO MANY USERS </a:t>
            </a:r>
            <a:r>
              <a:rPr lang="en-US" dirty="0">
                <a:sym typeface="Wingdings" panose="05000000000000000000" pitchFamily="2" charset="2"/>
              </a:rPr>
              <a:t> </a:t>
            </a:r>
            <a:r>
              <a:rPr lang="en-US" dirty="0"/>
              <a:t>USE ROLE</a:t>
            </a:r>
          </a:p>
          <a:p>
            <a:r>
              <a:rPr lang="en-US" dirty="0"/>
              <a:t>Role define set of privileges.</a:t>
            </a:r>
          </a:p>
          <a:p>
            <a:pPr marL="1714500" lvl="4" indent="0">
              <a:buNone/>
            </a:pPr>
            <a:r>
              <a:rPr lang="en-US" sz="1800" dirty="0"/>
              <a:t>Grant create session, create user, create table, insert, delete  on table name to role name;</a:t>
            </a:r>
          </a:p>
          <a:p>
            <a:pPr marL="1714500" lvl="4" indent="0">
              <a:buNone/>
            </a:pPr>
            <a:r>
              <a:rPr lang="en-US" sz="1800" dirty="0"/>
              <a:t>Grant select delete update on table name to r1;</a:t>
            </a:r>
          </a:p>
          <a:p>
            <a:r>
              <a:rPr lang="en-US" dirty="0"/>
              <a:t>Assigned these grants to new user</a:t>
            </a:r>
            <a:br>
              <a:rPr lang="en-US" dirty="0"/>
            </a:br>
            <a:r>
              <a:rPr lang="en-US" dirty="0"/>
              <a:t>				Grant r1 to user1,user2,user3,user4….,</a:t>
            </a:r>
            <a:r>
              <a:rPr lang="en-US" dirty="0" err="1"/>
              <a:t>usern</a:t>
            </a:r>
            <a:r>
              <a:rPr lang="en-US" dirty="0"/>
              <a:t>;</a:t>
            </a:r>
          </a:p>
          <a:p>
            <a:r>
              <a:rPr lang="en-US" dirty="0"/>
              <a:t>If a group of user perform same task then we create role for group of users.</a:t>
            </a:r>
          </a:p>
          <a:p>
            <a:r>
              <a:rPr lang="en-US" dirty="0"/>
              <a:t>Suppose Sam, David, Jerry are clerk so we create role for them</a:t>
            </a:r>
          </a:p>
          <a:p>
            <a:r>
              <a:rPr lang="en-US" dirty="0"/>
              <a:t>Create role clerk identified by login;</a:t>
            </a:r>
          </a:p>
        </p:txBody>
      </p:sp>
    </p:spTree>
    <p:extLst>
      <p:ext uri="{BB962C8B-B14F-4D97-AF65-F5344CB8AC3E}">
        <p14:creationId xmlns:p14="http://schemas.microsoft.com/office/powerpoint/2010/main" val="207500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of users</a:t>
            </a:r>
          </a:p>
        </p:txBody>
      </p:sp>
      <p:sp>
        <p:nvSpPr>
          <p:cNvPr id="3" name="Content Placeholder 2"/>
          <p:cNvSpPr>
            <a:spLocks noGrp="1"/>
          </p:cNvSpPr>
          <p:nvPr>
            <p:ph idx="1"/>
          </p:nvPr>
        </p:nvSpPr>
        <p:spPr>
          <a:xfrm>
            <a:off x="677334" y="1748119"/>
            <a:ext cx="8596668" cy="4293244"/>
          </a:xfrm>
        </p:spPr>
        <p:txBody>
          <a:bodyPr>
            <a:normAutofit fontScale="85000" lnSpcReduction="20000"/>
          </a:bodyPr>
          <a:lstStyle/>
          <a:p>
            <a:r>
              <a:rPr lang="en-US" dirty="0"/>
              <a:t>Now grant this clerks role to users like this</a:t>
            </a:r>
          </a:p>
          <a:p>
            <a:r>
              <a:rPr lang="en-US" dirty="0"/>
              <a:t>grant clerk to </a:t>
            </a:r>
            <a:r>
              <a:rPr lang="en-US" dirty="0" err="1"/>
              <a:t>sami</a:t>
            </a:r>
            <a:r>
              <a:rPr lang="en-US" dirty="0"/>
              <a:t>, </a:t>
            </a:r>
            <a:r>
              <a:rPr lang="en-US" dirty="0" err="1"/>
              <a:t>scott</a:t>
            </a:r>
            <a:r>
              <a:rPr lang="en-US" dirty="0"/>
              <a:t>, </a:t>
            </a:r>
            <a:r>
              <a:rPr lang="en-US" dirty="0" err="1"/>
              <a:t>ashi</a:t>
            </a:r>
            <a:r>
              <a:rPr lang="en-US" dirty="0"/>
              <a:t>, </a:t>
            </a:r>
            <a:r>
              <a:rPr lang="en-US" dirty="0" err="1"/>
              <a:t>tanya</a:t>
            </a:r>
            <a:r>
              <a:rPr lang="en-US" dirty="0"/>
              <a:t> ;</a:t>
            </a:r>
          </a:p>
          <a:p>
            <a:r>
              <a:rPr lang="en-US" dirty="0"/>
              <a:t>Now Sami, Scott, </a:t>
            </a:r>
            <a:r>
              <a:rPr lang="en-US" dirty="0" err="1"/>
              <a:t>Ashi</a:t>
            </a:r>
            <a:r>
              <a:rPr lang="en-US" dirty="0"/>
              <a:t> and Tanya have all the privileges granted on clerks role. </a:t>
            </a:r>
          </a:p>
          <a:p>
            <a:r>
              <a:rPr lang="en-US" dirty="0"/>
              <a:t>Suppose after one month you want grant delete on privilege on emp table for all these users then just delete these privilege to clerks role and automatically all the users will have the privilege. </a:t>
            </a:r>
          </a:p>
          <a:p>
            <a:r>
              <a:rPr lang="en-US" dirty="0"/>
              <a:t>grant delete on </a:t>
            </a:r>
            <a:r>
              <a:rPr lang="en-US" dirty="0" err="1"/>
              <a:t>emp</a:t>
            </a:r>
            <a:r>
              <a:rPr lang="en-US" dirty="0"/>
              <a:t> to clerks;</a:t>
            </a:r>
          </a:p>
          <a:p>
            <a:r>
              <a:rPr lang="en-US" dirty="0"/>
              <a:t>If you want to take back update privilege on </a:t>
            </a:r>
            <a:r>
              <a:rPr lang="en-US" dirty="0" err="1"/>
              <a:t>emp</a:t>
            </a:r>
            <a:r>
              <a:rPr lang="en-US" dirty="0"/>
              <a:t> table from these users just take it back from clerks role.</a:t>
            </a:r>
          </a:p>
          <a:p>
            <a:r>
              <a:rPr lang="en-US" dirty="0"/>
              <a:t>revoke update on </a:t>
            </a:r>
            <a:r>
              <a:rPr lang="en-US" dirty="0" err="1"/>
              <a:t>emp</a:t>
            </a:r>
            <a:r>
              <a:rPr lang="en-US" dirty="0"/>
              <a:t> from clerks;</a:t>
            </a:r>
          </a:p>
          <a:p>
            <a:r>
              <a:rPr lang="en-US" dirty="0"/>
              <a:t>To Drop a role </a:t>
            </a:r>
          </a:p>
          <a:p>
            <a:r>
              <a:rPr lang="en-US" dirty="0"/>
              <a:t>Drop role clerks;</a:t>
            </a:r>
          </a:p>
          <a:p>
            <a:r>
              <a:rPr lang="en-US" dirty="0"/>
              <a:t>To modify role use ALTER command.</a:t>
            </a:r>
          </a:p>
          <a:p>
            <a:r>
              <a:rPr lang="en-US" dirty="0"/>
              <a:t>Alter role </a:t>
            </a:r>
            <a:r>
              <a:rPr lang="en-US" dirty="0" err="1"/>
              <a:t>role</a:t>
            </a:r>
            <a:r>
              <a:rPr lang="en-US" dirty="0"/>
              <a:t> name with attribute name;</a:t>
            </a:r>
          </a:p>
          <a:p>
            <a:r>
              <a:rPr lang="en-US" dirty="0"/>
              <a:t>Alter role clerk with </a:t>
            </a:r>
            <a:r>
              <a:rPr lang="en-US" dirty="0" err="1"/>
              <a:t>system_clerk</a:t>
            </a:r>
            <a:r>
              <a:rPr lang="en-US" dirty="0"/>
              <a:t>;</a:t>
            </a:r>
          </a:p>
        </p:txBody>
      </p:sp>
    </p:spTree>
    <p:extLst>
      <p:ext uri="{BB962C8B-B14F-4D97-AF65-F5344CB8AC3E}">
        <p14:creationId xmlns:p14="http://schemas.microsoft.com/office/powerpoint/2010/main" val="378501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Session</a:t>
            </a:r>
          </a:p>
        </p:txBody>
      </p:sp>
      <p:sp>
        <p:nvSpPr>
          <p:cNvPr id="3" name="Content Placeholder 2"/>
          <p:cNvSpPr>
            <a:spLocks noGrp="1"/>
          </p:cNvSpPr>
          <p:nvPr>
            <p:ph idx="1"/>
          </p:nvPr>
        </p:nvSpPr>
        <p:spPr/>
        <p:txBody>
          <a:bodyPr>
            <a:normAutofit lnSpcReduction="10000"/>
          </a:bodyPr>
          <a:lstStyle/>
          <a:p>
            <a:r>
              <a:rPr lang="en-US" dirty="0"/>
              <a:t>An </a:t>
            </a:r>
            <a:r>
              <a:rPr lang="en-US" i="1" dirty="0"/>
              <a:t>SQL session </a:t>
            </a:r>
            <a:r>
              <a:rPr lang="en-US" dirty="0"/>
              <a:t>is the connection between some sort of client application and the database.</a:t>
            </a:r>
          </a:p>
          <a:p>
            <a:r>
              <a:rPr lang="en-US" dirty="0"/>
              <a:t>The session provides the context in which the authorization identifier executes SQL statements during a single connection.</a:t>
            </a:r>
          </a:p>
          <a:p>
            <a:r>
              <a:rPr lang="en-US" dirty="0"/>
              <a:t>The session begins when you start the interactive SQL program, and it lasts until you exit the program. </a:t>
            </a:r>
          </a:p>
          <a:p>
            <a:r>
              <a:rPr lang="en-US" dirty="0"/>
              <a:t>In an application program using programmatic SQL, All of the SQL statements used during the session are associated with the user-id specified for the session.</a:t>
            </a:r>
          </a:p>
          <a:p>
            <a:r>
              <a:rPr lang="en-US" dirty="0"/>
              <a:t>Usually, you must supply both a user-id and an associated password at the beginning of a session.</a:t>
            </a:r>
            <a:endParaRPr lang="en-US" altLang="en-US" sz="2400" dirty="0"/>
          </a:p>
          <a:p>
            <a:r>
              <a:rPr lang="en-US" altLang="en-US" sz="2200" dirty="0">
                <a:solidFill>
                  <a:schemeClr val="tx1"/>
                </a:solidFill>
                <a:latin typeface="Arial" panose="020B0604020202020204" pitchFamily="34" charset="0"/>
              </a:rPr>
              <a:t>Grant create session to </a:t>
            </a:r>
            <a:r>
              <a:rPr lang="en-US" altLang="en-US" sz="2200" dirty="0" err="1">
                <a:solidFill>
                  <a:schemeClr val="tx1"/>
                </a:solidFill>
                <a:latin typeface="Arial" panose="020B0604020202020204" pitchFamily="34" charset="0"/>
              </a:rPr>
              <a:t>sam</a:t>
            </a:r>
            <a:r>
              <a:rPr lang="en-US" altLang="en-US" sz="2200" dirty="0">
                <a:solidFill>
                  <a:schemeClr val="tx1"/>
                </a:solidFill>
                <a:latin typeface="Arial" panose="020B0604020202020204" pitchFamily="34" charset="0"/>
              </a:rPr>
              <a:t>;</a:t>
            </a:r>
          </a:p>
          <a:p>
            <a:endParaRPr lang="en-US" dirty="0"/>
          </a:p>
        </p:txBody>
      </p:sp>
    </p:spTree>
    <p:extLst>
      <p:ext uri="{BB962C8B-B14F-4D97-AF65-F5344CB8AC3E}">
        <p14:creationId xmlns:p14="http://schemas.microsoft.com/office/powerpoint/2010/main" val="2876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the Privileges</a:t>
            </a:r>
          </a:p>
        </p:txBody>
      </p:sp>
      <p:pic>
        <p:nvPicPr>
          <p:cNvPr id="4" name="Content Placeholder 3"/>
          <p:cNvPicPr>
            <a:picLocks noGrp="1" noChangeAspect="1"/>
          </p:cNvPicPr>
          <p:nvPr>
            <p:ph idx="1"/>
          </p:nvPr>
        </p:nvPicPr>
        <p:blipFill>
          <a:blip r:embed="rId2"/>
          <a:stretch>
            <a:fillRect/>
          </a:stretch>
        </p:blipFill>
        <p:spPr>
          <a:xfrm>
            <a:off x="5333022" y="511232"/>
            <a:ext cx="6708289" cy="5875690"/>
          </a:xfrm>
          <a:prstGeom prst="rect">
            <a:avLst/>
          </a:prstGeom>
        </p:spPr>
      </p:pic>
      <p:sp>
        <p:nvSpPr>
          <p:cNvPr id="5" name="TextBox 4"/>
          <p:cNvSpPr txBox="1"/>
          <p:nvPr/>
        </p:nvSpPr>
        <p:spPr>
          <a:xfrm>
            <a:off x="730553" y="1721848"/>
            <a:ext cx="4370085" cy="2862322"/>
          </a:xfrm>
          <a:prstGeom prst="rect">
            <a:avLst/>
          </a:prstGeom>
          <a:noFill/>
        </p:spPr>
        <p:txBody>
          <a:bodyPr wrap="square" rtlCol="0">
            <a:spAutoFit/>
          </a:bodyPr>
          <a:lstStyle/>
          <a:p>
            <a:pPr algn="just"/>
            <a:r>
              <a:rPr lang="en-US" dirty="0"/>
              <a:t>For example, here is a GRANT statement that lets Sam Clark retrieve and insert data in the OFFICES table of the sample database:</a:t>
            </a:r>
          </a:p>
          <a:p>
            <a:endParaRPr lang="en-US" dirty="0"/>
          </a:p>
          <a:p>
            <a:endParaRPr lang="en-US" dirty="0"/>
          </a:p>
          <a:p>
            <a:endParaRPr lang="en-US" dirty="0"/>
          </a:p>
          <a:p>
            <a:r>
              <a:rPr lang="en-US" dirty="0"/>
              <a:t>GRANT SELECT, INSERT</a:t>
            </a:r>
          </a:p>
          <a:p>
            <a:r>
              <a:rPr lang="en-US" dirty="0"/>
              <a:t>ON OFFICES</a:t>
            </a:r>
          </a:p>
          <a:p>
            <a:r>
              <a:rPr lang="en-US" dirty="0"/>
              <a:t>TO SAM</a:t>
            </a:r>
          </a:p>
        </p:txBody>
      </p:sp>
    </p:spTree>
    <p:extLst>
      <p:ext uri="{BB962C8B-B14F-4D97-AF65-F5344CB8AC3E}">
        <p14:creationId xmlns:p14="http://schemas.microsoft.com/office/powerpoint/2010/main" val="259531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statement</a:t>
            </a:r>
          </a:p>
        </p:txBody>
      </p:sp>
      <p:sp>
        <p:nvSpPr>
          <p:cNvPr id="3" name="Content Placeholder 2"/>
          <p:cNvSpPr>
            <a:spLocks noGrp="1"/>
          </p:cNvSpPr>
          <p:nvPr>
            <p:ph idx="1"/>
          </p:nvPr>
        </p:nvSpPr>
        <p:spPr/>
        <p:txBody>
          <a:bodyPr>
            <a:normAutofit lnSpcReduction="10000"/>
          </a:bodyPr>
          <a:lstStyle/>
          <a:p>
            <a:r>
              <a:rPr lang="en-US" dirty="0"/>
              <a:t>SQL GRANT is a command used to provide access or privileges on the database objects to the users.</a:t>
            </a:r>
          </a:p>
          <a:p>
            <a:r>
              <a:rPr lang="en-US" dirty="0"/>
              <a:t>Normally, the GRANT statement is used by the owner of a table or view to give other users access to the data. </a:t>
            </a:r>
          </a:p>
          <a:p>
            <a:pPr marL="749300" indent="0">
              <a:buNone/>
            </a:pPr>
            <a:r>
              <a:rPr lang="en-US" dirty="0"/>
              <a:t>GRANT SELECT, INSERT, DELETE, UPDATE</a:t>
            </a:r>
          </a:p>
          <a:p>
            <a:pPr marL="749300" indent="0">
              <a:buNone/>
            </a:pPr>
            <a:r>
              <a:rPr lang="en-US" dirty="0"/>
              <a:t>ON OREDER</a:t>
            </a:r>
          </a:p>
          <a:p>
            <a:pPr marL="749300" indent="0">
              <a:buNone/>
            </a:pPr>
            <a:r>
              <a:rPr lang="en-US" dirty="0"/>
              <a:t>TO OPUSER</a:t>
            </a:r>
          </a:p>
          <a:p>
            <a:r>
              <a:rPr lang="en-US" i="1" dirty="0"/>
              <a:t>Allow Sam Clark to insert or delete an office.</a:t>
            </a:r>
          </a:p>
          <a:p>
            <a:pPr marL="0" indent="749300">
              <a:buNone/>
            </a:pPr>
            <a:r>
              <a:rPr lang="en-US" dirty="0"/>
              <a:t>GRANT INSERT, DELETE</a:t>
            </a:r>
          </a:p>
          <a:p>
            <a:pPr marL="0" indent="749300">
              <a:buNone/>
            </a:pPr>
            <a:r>
              <a:rPr lang="en-US" dirty="0"/>
              <a:t>ON OFFICES</a:t>
            </a:r>
          </a:p>
          <a:p>
            <a:pPr marL="0" indent="749300">
              <a:buNone/>
            </a:pPr>
            <a:r>
              <a:rPr lang="en-US" dirty="0"/>
              <a:t>TO SAM</a:t>
            </a:r>
          </a:p>
        </p:txBody>
      </p:sp>
    </p:spTree>
    <p:extLst>
      <p:ext uri="{BB962C8B-B14F-4D97-AF65-F5344CB8AC3E}">
        <p14:creationId xmlns:p14="http://schemas.microsoft.com/office/powerpoint/2010/main" val="283183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STATEMENT</a:t>
            </a:r>
          </a:p>
        </p:txBody>
      </p:sp>
      <p:sp>
        <p:nvSpPr>
          <p:cNvPr id="3" name="Content Placeholder 2"/>
          <p:cNvSpPr>
            <a:spLocks noGrp="1"/>
          </p:cNvSpPr>
          <p:nvPr>
            <p:ph idx="1"/>
          </p:nvPr>
        </p:nvSpPr>
        <p:spPr>
          <a:xfrm>
            <a:off x="677334" y="1708879"/>
            <a:ext cx="8596668" cy="4751882"/>
          </a:xfrm>
        </p:spPr>
        <p:txBody>
          <a:bodyPr>
            <a:normAutofit lnSpcReduction="10000"/>
          </a:bodyPr>
          <a:lstStyle/>
          <a:p>
            <a:r>
              <a:rPr lang="en-US" dirty="0"/>
              <a:t>Assign all privileges to the user using ALL PRIVILEGES statements</a:t>
            </a:r>
          </a:p>
          <a:p>
            <a:pPr marL="0" indent="465138">
              <a:buNone/>
            </a:pPr>
            <a:r>
              <a:rPr lang="en-US" dirty="0"/>
              <a:t>GRANT ALL PRIVILEGES</a:t>
            </a:r>
          </a:p>
          <a:p>
            <a:pPr marL="0" indent="465138">
              <a:buNone/>
            </a:pPr>
            <a:r>
              <a:rPr lang="en-US" dirty="0"/>
              <a:t>ON SALESREPS</a:t>
            </a:r>
          </a:p>
          <a:p>
            <a:pPr marL="0" indent="465138">
              <a:buNone/>
            </a:pPr>
            <a:r>
              <a:rPr lang="en-US" dirty="0"/>
              <a:t>TO SAM</a:t>
            </a:r>
          </a:p>
          <a:p>
            <a:r>
              <a:rPr lang="en-US" i="1" dirty="0"/>
              <a:t>Give all users </a:t>
            </a:r>
            <a:r>
              <a:rPr lang="en-US" dirty="0"/>
              <a:t>SELECT </a:t>
            </a:r>
            <a:r>
              <a:rPr lang="en-US" i="1" dirty="0"/>
              <a:t>access to the </a:t>
            </a:r>
            <a:r>
              <a:rPr lang="en-US" dirty="0"/>
              <a:t>OFFICES </a:t>
            </a:r>
            <a:r>
              <a:rPr lang="en-US" i="1" dirty="0"/>
              <a:t>table.</a:t>
            </a:r>
          </a:p>
          <a:p>
            <a:pPr marL="0" indent="465138">
              <a:buNone/>
            </a:pPr>
            <a:r>
              <a:rPr lang="en-US" dirty="0"/>
              <a:t>GRANT SELECT</a:t>
            </a:r>
          </a:p>
          <a:p>
            <a:pPr marL="0" indent="465138">
              <a:buNone/>
            </a:pPr>
            <a:r>
              <a:rPr lang="en-US" dirty="0"/>
              <a:t>ON OFFICES</a:t>
            </a:r>
          </a:p>
          <a:p>
            <a:pPr marL="0" indent="465138">
              <a:buNone/>
            </a:pPr>
            <a:r>
              <a:rPr lang="en-US" dirty="0"/>
              <a:t>TO PUBLIC</a:t>
            </a:r>
          </a:p>
          <a:p>
            <a:r>
              <a:rPr lang="en-US" i="1" dirty="0"/>
              <a:t>Let order-processing users change company names and customer repository</a:t>
            </a:r>
          </a:p>
          <a:p>
            <a:pPr marL="465138" indent="0">
              <a:buNone/>
            </a:pPr>
            <a:r>
              <a:rPr lang="en-US" dirty="0"/>
              <a:t>GRANT UPDATE (COMPANY, CUST_REP)</a:t>
            </a:r>
          </a:p>
          <a:p>
            <a:pPr marL="465138" indent="0">
              <a:buNone/>
            </a:pPr>
            <a:r>
              <a:rPr lang="en-US" dirty="0"/>
              <a:t>ON CUSTOMERS</a:t>
            </a:r>
          </a:p>
          <a:p>
            <a:pPr marL="465138" indent="0">
              <a:buNone/>
            </a:pPr>
            <a:r>
              <a:rPr lang="en-US" dirty="0"/>
              <a:t>TO OPUSER</a:t>
            </a:r>
          </a:p>
        </p:txBody>
      </p:sp>
    </p:spTree>
    <p:extLst>
      <p:ext uri="{BB962C8B-B14F-4D97-AF65-F5344CB8AC3E}">
        <p14:creationId xmlns:p14="http://schemas.microsoft.com/office/powerpoint/2010/main" val="25378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9048</TotalTime>
  <Words>892</Words>
  <Application>Microsoft Office PowerPoint</Application>
  <PresentationFormat>Widescreen</PresentationFormat>
  <Paragraphs>113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Database system</vt:lpstr>
      <vt:lpstr>DCL</vt:lpstr>
      <vt:lpstr>USER ID</vt:lpstr>
      <vt:lpstr>Group of users</vt:lpstr>
      <vt:lpstr>Group of users</vt:lpstr>
      <vt:lpstr>SQL Session</vt:lpstr>
      <vt:lpstr>GRANT the Privileges</vt:lpstr>
      <vt:lpstr>GRANT statement</vt:lpstr>
      <vt:lpstr>GRANT STATEMENT</vt:lpstr>
      <vt:lpstr>PowerPoint Presentation</vt:lpstr>
      <vt:lpstr>REVOKE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system</dc:title>
  <dc:creator>innocent akhtar</dc:creator>
  <cp:lastModifiedBy>Saba Haris</cp:lastModifiedBy>
  <cp:revision>160</cp:revision>
  <dcterms:created xsi:type="dcterms:W3CDTF">2017-02-17T09:43:00Z</dcterms:created>
  <dcterms:modified xsi:type="dcterms:W3CDTF">2024-04-19T09:12:42Z</dcterms:modified>
</cp:coreProperties>
</file>