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59" r:id="rId5"/>
    <p:sldId id="260" r:id="rId6"/>
    <p:sldId id="258" r:id="rId7"/>
    <p:sldId id="263" r:id="rId8"/>
    <p:sldId id="264" r:id="rId9"/>
    <p:sldId id="262" r:id="rId10"/>
    <p:sldId id="261" r:id="rId11"/>
    <p:sldId id="267" r:id="rId12"/>
    <p:sldId id="268" r:id="rId13"/>
    <p:sldId id="269" r:id="rId14"/>
    <p:sldId id="271" r:id="rId15"/>
    <p:sldId id="272" r:id="rId16"/>
    <p:sldId id="283" r:id="rId17"/>
    <p:sldId id="308" r:id="rId18"/>
    <p:sldId id="309" r:id="rId19"/>
    <p:sldId id="315" r:id="rId20"/>
    <p:sldId id="265" r:id="rId21"/>
    <p:sldId id="270" r:id="rId22"/>
    <p:sldId id="266" r:id="rId23"/>
    <p:sldId id="277" r:id="rId24"/>
    <p:sldId id="273" r:id="rId25"/>
    <p:sldId id="274" r:id="rId26"/>
    <p:sldId id="276" r:id="rId27"/>
    <p:sldId id="275" r:id="rId28"/>
    <p:sldId id="278" r:id="rId29"/>
    <p:sldId id="279" r:id="rId30"/>
    <p:sldId id="280" r:id="rId31"/>
    <p:sldId id="281" r:id="rId32"/>
    <p:sldId id="295" r:id="rId33"/>
    <p:sldId id="311" r:id="rId34"/>
    <p:sldId id="312" r:id="rId35"/>
    <p:sldId id="314" r:id="rId36"/>
    <p:sldId id="31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5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5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76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3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61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2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0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F8E6D-45B9-459B-8115-1936DE0B73C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Saba Ghani</a:t>
            </a:r>
          </a:p>
          <a:p>
            <a:r>
              <a:rPr lang="en-US" dirty="0"/>
              <a:t>FAST-NU</a:t>
            </a:r>
          </a:p>
          <a:p>
            <a:r>
              <a:rPr lang="en-US" dirty="0" err="1"/>
              <a:t>Faissalabad</a:t>
            </a:r>
            <a:r>
              <a:rPr lang="en-US" dirty="0"/>
              <a:t>- </a:t>
            </a:r>
            <a:r>
              <a:rPr lang="en-US" dirty="0" err="1"/>
              <a:t>Chiniot</a:t>
            </a:r>
            <a:r>
              <a:rPr lang="en-US" dirty="0"/>
              <a:t> Campus</a:t>
            </a:r>
          </a:p>
        </p:txBody>
      </p:sp>
    </p:spTree>
    <p:extLst>
      <p:ext uri="{BB962C8B-B14F-4D97-AF65-F5344CB8AC3E}">
        <p14:creationId xmlns:p14="http://schemas.microsoft.com/office/powerpoint/2010/main" val="260819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error or inconsistency that may result when a user attempts to insert, delete or update a relation that contains redundant data.</a:t>
            </a:r>
          </a:p>
          <a:p>
            <a:r>
              <a:rPr lang="en-US" dirty="0"/>
              <a:t> The three types of anomalies </a:t>
            </a:r>
          </a:p>
          <a:p>
            <a:pPr marL="914400" indent="-457200"/>
            <a:r>
              <a:rPr lang="en-US" dirty="0"/>
              <a:t>Insertion Anomalies</a:t>
            </a:r>
          </a:p>
          <a:p>
            <a:pPr marL="914400" indent="-457200"/>
            <a:r>
              <a:rPr lang="en-US" dirty="0"/>
              <a:t>Deletion Anomalies</a:t>
            </a:r>
          </a:p>
          <a:p>
            <a:pPr marL="914400" indent="-457200"/>
            <a:r>
              <a:rPr lang="en-US" dirty="0"/>
              <a:t>Modification/Update Anomalies</a:t>
            </a:r>
          </a:p>
        </p:txBody>
      </p:sp>
    </p:spTree>
    <p:extLst>
      <p:ext uri="{BB962C8B-B14F-4D97-AF65-F5344CB8AC3E}">
        <p14:creationId xmlns:p14="http://schemas.microsoft.com/office/powerpoint/2010/main" val="387052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anomalies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33467"/>
              </p:ext>
            </p:extLst>
          </p:nvPr>
        </p:nvGraphicFramePr>
        <p:xfrm>
          <a:off x="677863" y="2160588"/>
          <a:ext cx="8596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Emp_id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3200400"/>
            <a:ext cx="9032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Let assume that if new department has been started by the organization, but initially there is no employee appointed for that department.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New tuple in the above table can not be inserted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Because </a:t>
            </a:r>
            <a:r>
              <a:rPr lang="en-US" dirty="0" err="1"/>
              <a:t>Emp_id</a:t>
            </a:r>
            <a:r>
              <a:rPr lang="en-US" dirty="0"/>
              <a:t> is primary key and it can not be null.</a:t>
            </a:r>
          </a:p>
        </p:txBody>
      </p:sp>
    </p:spTree>
    <p:extLst>
      <p:ext uri="{BB962C8B-B14F-4D97-AF65-F5344CB8AC3E}">
        <p14:creationId xmlns:p14="http://schemas.microsoft.com/office/powerpoint/2010/main" val="39747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anomalies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33467"/>
              </p:ext>
            </p:extLst>
          </p:nvPr>
        </p:nvGraphicFramePr>
        <p:xfrm>
          <a:off x="677863" y="2160588"/>
          <a:ext cx="8596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Emp_id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3200400"/>
            <a:ext cx="903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Let assume that there is only one employee in department 500.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If we want to delete the employee record then department information will also be deleted</a:t>
            </a:r>
          </a:p>
        </p:txBody>
      </p:sp>
    </p:spTree>
    <p:extLst>
      <p:ext uri="{BB962C8B-B14F-4D97-AF65-F5344CB8AC3E}">
        <p14:creationId xmlns:p14="http://schemas.microsoft.com/office/powerpoint/2010/main" val="207364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Modification/Update anomalies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5375"/>
              </p:ext>
            </p:extLst>
          </p:nvPr>
        </p:nvGraphicFramePr>
        <p:xfrm>
          <a:off x="457203" y="2160588"/>
          <a:ext cx="9252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1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18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Emp_id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DMGR#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3200400"/>
            <a:ext cx="9032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If manager of a department has changed, this required to change </a:t>
            </a:r>
            <a:r>
              <a:rPr lang="en-US" dirty="0" err="1"/>
              <a:t>Dmge</a:t>
            </a:r>
            <a:r>
              <a:rPr lang="en-US" dirty="0"/>
              <a:t># in all tuples corresponding to that department must be changed to reflect new status.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If fail to update all the tuples of the given department, then different records of employee working in the same department might show two different </a:t>
            </a:r>
            <a:r>
              <a:rPr lang="en-US" dirty="0" err="1"/>
              <a:t>Dmgr</a:t>
            </a:r>
            <a:r>
              <a:rPr lang="en-US" dirty="0"/>
              <a:t># leading to inconsistency</a:t>
            </a:r>
          </a:p>
        </p:txBody>
      </p:sp>
    </p:spTree>
    <p:extLst>
      <p:ext uri="{BB962C8B-B14F-4D97-AF65-F5344CB8AC3E}">
        <p14:creationId xmlns:p14="http://schemas.microsoft.com/office/powerpoint/2010/main" val="275502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5013"/>
            <a:ext cx="8596668" cy="4266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Constraint between two attributes in which the value of one attribute is determined by the value of another attribute.</a:t>
            </a:r>
          </a:p>
          <a:p>
            <a:r>
              <a:rPr lang="en-US" dirty="0"/>
              <a:t>For any relation R, attribute B is functionally dependent on attribute A if, for every valid instance of A, that value of A uniquely determines the value of B </a:t>
            </a:r>
          </a:p>
          <a:p>
            <a:r>
              <a:rPr lang="en-US" dirty="0"/>
              <a:t>The functional dependency of B on A is represented by an arrow, as follows:</a:t>
            </a:r>
          </a:p>
          <a:p>
            <a:r>
              <a:rPr lang="en-US" dirty="0"/>
              <a:t>A→ B.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Ssn→Ename</a:t>
            </a:r>
            <a:endParaRPr lang="en-US" dirty="0"/>
          </a:p>
          <a:p>
            <a:pPr lvl="1"/>
            <a:r>
              <a:rPr lang="en-US" dirty="0" err="1"/>
              <a:t>Pnumber</a:t>
            </a:r>
            <a:r>
              <a:rPr lang="en-US" dirty="0"/>
              <a:t> →{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Plocation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Ssn</a:t>
            </a:r>
            <a:r>
              <a:rPr lang="en-US" dirty="0"/>
              <a:t>, </a:t>
            </a:r>
            <a:r>
              <a:rPr lang="en-US" dirty="0" err="1"/>
              <a:t>Pnumber</a:t>
            </a:r>
            <a:r>
              <a:rPr lang="en-US" dirty="0"/>
              <a:t>}→Hours</a:t>
            </a:r>
          </a:p>
          <a:p>
            <a:r>
              <a:rPr lang="en-US" dirty="0"/>
              <a:t>The attribute in the left side of an arrow which is use to uniquely identified all other tuples are called determinant.</a:t>
            </a:r>
          </a:p>
        </p:txBody>
      </p:sp>
    </p:spTree>
    <p:extLst>
      <p:ext uri="{BB962C8B-B14F-4D97-AF65-F5344CB8AC3E}">
        <p14:creationId xmlns:p14="http://schemas.microsoft.com/office/powerpoint/2010/main" val="64953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SSN </a:t>
            </a:r>
            <a:r>
              <a:rPr lang="en-US" dirty="0"/>
              <a:t>→</a:t>
            </a:r>
            <a:r>
              <a:rPr lang="en-US" b="1" i="1" dirty="0"/>
              <a:t>Name, Address, Birthdate </a:t>
            </a:r>
            <a:r>
              <a:rPr lang="en-US" dirty="0"/>
              <a:t>A person’s name, address, and birth date are functionally dependent on that person’s Social Security number (in other words, there can be only one Name, one Address, and one Birthdate for each SSN).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VIN </a:t>
            </a:r>
            <a:r>
              <a:rPr lang="en-US" dirty="0"/>
              <a:t>→ </a:t>
            </a:r>
            <a:r>
              <a:rPr lang="en-US" b="1" i="1" dirty="0"/>
              <a:t>Make, Model, Color </a:t>
            </a:r>
            <a:r>
              <a:rPr lang="en-US" dirty="0"/>
              <a:t>The make, model, and color of a vehicle are functionally dependent on the vehicle identification number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ISBN </a:t>
            </a:r>
            <a:r>
              <a:rPr lang="en-US" dirty="0"/>
              <a:t>→ </a:t>
            </a:r>
            <a:r>
              <a:rPr lang="en-US" b="1" i="1" dirty="0"/>
              <a:t>Title, </a:t>
            </a:r>
            <a:r>
              <a:rPr lang="en-US" b="1" i="1" dirty="0" err="1"/>
              <a:t>FirstAuthorName</a:t>
            </a:r>
            <a:r>
              <a:rPr lang="en-US" b="1" i="1" dirty="0"/>
              <a:t>, Publisher </a:t>
            </a:r>
            <a:r>
              <a:rPr lang="en-US" dirty="0"/>
              <a:t>The title of a book, the name of the first author, and the publisher are functionally dependent on the book’s international </a:t>
            </a:r>
            <a:r>
              <a:rPr lang="en-US" dirty="0" err="1"/>
              <a:t>tandard</a:t>
            </a:r>
            <a:r>
              <a:rPr lang="en-US" dirty="0"/>
              <a:t> book number (ISBN).</a:t>
            </a:r>
          </a:p>
        </p:txBody>
      </p:sp>
    </p:spTree>
    <p:extLst>
      <p:ext uri="{BB962C8B-B14F-4D97-AF65-F5344CB8AC3E}">
        <p14:creationId xmlns:p14="http://schemas.microsoft.com/office/powerpoint/2010/main" val="65125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Transitive functional dependency:</a:t>
            </a:r>
            <a:r>
              <a:rPr lang="en-US" altLang="en-US" dirty="0"/>
              <a:t> a FD  X -&gt; Z that can be derived from two FDs   X -&gt; Y and Y -&gt; Z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SSN -&gt; DMGRSSN is a </a:t>
            </a:r>
            <a:r>
              <a:rPr lang="en-US" altLang="en-US" b="1" dirty="0"/>
              <a:t>transitive</a:t>
            </a:r>
            <a:r>
              <a:rPr lang="en-US" altLang="en-US" dirty="0"/>
              <a:t> FD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Since SSN -&gt; DNUMBER and DNUMBER -&gt; DMGRSSN hold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SSN -&gt; ENAME is </a:t>
            </a:r>
            <a:r>
              <a:rPr lang="en-US" altLang="en-US" b="1" dirty="0"/>
              <a:t>non-transitive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Since there is no set of attributes X where SSN -&gt; X and X -&gt; ENAME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7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multivalued dependency all values appears multiple time.</a:t>
            </a:r>
          </a:p>
          <a:p>
            <a:r>
              <a:rPr lang="en-US" dirty="0"/>
              <a:t>Consider an example</a:t>
            </a:r>
          </a:p>
          <a:p>
            <a:pPr lvl="1"/>
            <a:r>
              <a:rPr lang="en-US" dirty="0"/>
              <a:t>Student(SSN, CNAME, HOBBY)</a:t>
            </a:r>
          </a:p>
          <a:p>
            <a:pPr lvl="1"/>
            <a:r>
              <a:rPr lang="en-US" dirty="0"/>
              <a:t>If SSN 1 apply for 4 different colleges and 6 hobbies </a:t>
            </a:r>
          </a:p>
          <a:p>
            <a:pPr lvl="1"/>
            <a:r>
              <a:rPr lang="en-US" dirty="0"/>
              <a:t>so the relation will have 24 different records for the above relation.</a:t>
            </a:r>
          </a:p>
          <a:p>
            <a:r>
              <a:rPr lang="en-US" dirty="0"/>
              <a:t>For Example SSN 1 apply for PGC and SC and have wo hobbies </a:t>
            </a:r>
            <a:r>
              <a:rPr lang="en-US" dirty="0" err="1"/>
              <a:t>i</a:t>
            </a:r>
            <a:r>
              <a:rPr lang="en-US" dirty="0"/>
              <a:t>-e tennis and football so we would have 4 records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86711"/>
              </p:ext>
            </p:extLst>
          </p:nvPr>
        </p:nvGraphicFramePr>
        <p:xfrm>
          <a:off x="808317" y="479412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Hobby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9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4435"/>
            <a:ext cx="8596668" cy="5516927"/>
          </a:xfrm>
        </p:spPr>
        <p:txBody>
          <a:bodyPr/>
          <a:lstStyle/>
          <a:p>
            <a:r>
              <a:rPr lang="en-US" dirty="0" err="1"/>
              <a:t>Ssn</a:t>
            </a:r>
            <a:r>
              <a:rPr lang="en-US" dirty="0"/>
              <a:t>        </a:t>
            </a:r>
            <a:r>
              <a:rPr lang="en-US" dirty="0" err="1"/>
              <a:t>cname</a:t>
            </a:r>
            <a:endParaRPr lang="en-US" dirty="0"/>
          </a:p>
          <a:p>
            <a:r>
              <a:rPr lang="en-US" dirty="0" err="1"/>
              <a:t>Ssn</a:t>
            </a:r>
            <a:r>
              <a:rPr lang="en-US" dirty="0"/>
              <a:t>         Hobby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65729" y="699247"/>
            <a:ext cx="510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5729" y="1134035"/>
            <a:ext cx="510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46244"/>
              </p:ext>
            </p:extLst>
          </p:nvPr>
        </p:nvGraphicFramePr>
        <p:xfrm>
          <a:off x="911668" y="1541929"/>
          <a:ext cx="5731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3603"/>
              </p:ext>
            </p:extLst>
          </p:nvPr>
        </p:nvGraphicFramePr>
        <p:xfrm>
          <a:off x="911668" y="2243144"/>
          <a:ext cx="5731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HOBBY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138082" y="1922929"/>
            <a:ext cx="0" cy="32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32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8D67-EF67-6275-78EA-E5EA02D0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065E-0545-9D47-9962-27E5EF81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BB877-D840-E6C8-756E-0384CFD4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27" y="0"/>
            <a:ext cx="8748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3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 designed guideline of relational schema</a:t>
            </a:r>
          </a:p>
          <a:p>
            <a:r>
              <a:rPr lang="en-US" dirty="0"/>
              <a:t>Anomalies</a:t>
            </a:r>
          </a:p>
          <a:p>
            <a:r>
              <a:rPr lang="en-US" dirty="0"/>
              <a:t>Basic of Functional Dependencies</a:t>
            </a:r>
          </a:p>
          <a:p>
            <a:r>
              <a:rPr lang="en-US" dirty="0"/>
              <a:t>Normalization for relational database</a:t>
            </a:r>
          </a:p>
          <a:p>
            <a:r>
              <a:rPr lang="en-US" dirty="0"/>
              <a:t>Normalization and its form.</a:t>
            </a:r>
          </a:p>
        </p:txBody>
      </p:sp>
    </p:spTree>
    <p:extLst>
      <p:ext uri="{BB962C8B-B14F-4D97-AF65-F5344CB8AC3E}">
        <p14:creationId xmlns:p14="http://schemas.microsoft.com/office/powerpoint/2010/main" val="352061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creating stable set of relation that are free from all kind of anomalies is known as Normalization.</a:t>
            </a:r>
          </a:p>
          <a:p>
            <a:r>
              <a:rPr lang="en-US" dirty="0"/>
              <a:t>It organizes tables in a manner that reduces redundancy and dependency of data. </a:t>
            </a:r>
          </a:p>
          <a:p>
            <a:r>
              <a:rPr lang="en-US" dirty="0"/>
              <a:t>It divides larger tables to smaller tables and link them using relationships. </a:t>
            </a:r>
          </a:p>
          <a:p>
            <a:r>
              <a:rPr lang="en-US" dirty="0"/>
              <a:t>After applying Normalization relation are called normalized relation.</a:t>
            </a:r>
          </a:p>
          <a:p>
            <a:r>
              <a:rPr lang="en-US" u="sng" dirty="0"/>
              <a:t>Normal Form: </a:t>
            </a:r>
          </a:p>
          <a:p>
            <a:r>
              <a:rPr lang="en-US" dirty="0"/>
              <a:t>State of a relation that requires that certain rules regarding relationships between attributes are satisfied.</a:t>
            </a:r>
          </a:p>
        </p:txBody>
      </p:sp>
    </p:spTree>
    <p:extLst>
      <p:ext uri="{BB962C8B-B14F-4D97-AF65-F5344CB8AC3E}">
        <p14:creationId xmlns:p14="http://schemas.microsoft.com/office/powerpoint/2010/main" val="100307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steps of normalization are</a:t>
            </a:r>
          </a:p>
          <a:p>
            <a:pPr marL="914400"/>
            <a:r>
              <a:rPr lang="en-US" dirty="0"/>
              <a:t>First Normal form (1NF)</a:t>
            </a:r>
          </a:p>
          <a:p>
            <a:pPr marL="914400"/>
            <a:r>
              <a:rPr lang="en-US" dirty="0"/>
              <a:t>Second Normal Form (2NF)</a:t>
            </a:r>
          </a:p>
          <a:p>
            <a:pPr marL="914400"/>
            <a:r>
              <a:rPr lang="en-US" dirty="0"/>
              <a:t>Third Normal Form (3NF)</a:t>
            </a:r>
          </a:p>
          <a:p>
            <a:pPr marL="914400"/>
            <a:r>
              <a:rPr lang="en-US" dirty="0"/>
              <a:t>Boyce </a:t>
            </a:r>
            <a:r>
              <a:rPr lang="en-US" dirty="0" err="1"/>
              <a:t>Codd</a:t>
            </a:r>
            <a:r>
              <a:rPr lang="en-US" dirty="0"/>
              <a:t> Normal Form  (BCNF)</a:t>
            </a:r>
          </a:p>
          <a:p>
            <a:pPr marL="914400"/>
            <a:r>
              <a:rPr lang="en-US" dirty="0"/>
              <a:t>Fourth Normal Form (4NF)</a:t>
            </a:r>
          </a:p>
          <a:p>
            <a:pPr marL="914400"/>
            <a:r>
              <a:rPr lang="en-US" dirty="0"/>
              <a:t>Fifth Normal Form (5NF)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0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1863" y="-66793"/>
            <a:ext cx="5696571" cy="493059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of Normalization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397" y="426266"/>
            <a:ext cx="2635219" cy="50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with multivalued attributes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171" y="1356838"/>
            <a:ext cx="2595287" cy="50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Normal Form</a:t>
            </a:r>
          </a:p>
        </p:txBody>
      </p:sp>
      <p:sp>
        <p:nvSpPr>
          <p:cNvPr id="7" name="Rectangle 6"/>
          <p:cNvSpPr/>
          <p:nvPr/>
        </p:nvSpPr>
        <p:spPr>
          <a:xfrm>
            <a:off x="954329" y="2256142"/>
            <a:ext cx="2595287" cy="50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Normal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394" y="3214246"/>
            <a:ext cx="2595287" cy="50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Normal 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947403" y="4234219"/>
            <a:ext cx="2595287" cy="50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Boyce 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394" y="5205008"/>
            <a:ext cx="2595287" cy="50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Forth Normal Form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2057401" y="945112"/>
            <a:ext cx="295182" cy="383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084085" y="1862474"/>
            <a:ext cx="289118" cy="393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064118" y="2761256"/>
            <a:ext cx="301688" cy="442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077800" y="3722427"/>
            <a:ext cx="295403" cy="498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090400" y="4735966"/>
            <a:ext cx="275406" cy="456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1171" y="6190006"/>
            <a:ext cx="2595287" cy="50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Fifth Normal Form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2077177" y="5720964"/>
            <a:ext cx="275406" cy="456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76682" y="733673"/>
            <a:ext cx="3222812" cy="693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Remove Multivalued attribute</a:t>
            </a:r>
          </a:p>
        </p:txBody>
      </p:sp>
      <p:sp>
        <p:nvSpPr>
          <p:cNvPr id="20" name="Oval 19"/>
          <p:cNvSpPr/>
          <p:nvPr/>
        </p:nvSpPr>
        <p:spPr>
          <a:xfrm>
            <a:off x="6176682" y="1678727"/>
            <a:ext cx="3222812" cy="672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Remove Partial Dependency</a:t>
            </a:r>
          </a:p>
        </p:txBody>
      </p:sp>
      <p:sp>
        <p:nvSpPr>
          <p:cNvPr id="21" name="Oval 20"/>
          <p:cNvSpPr/>
          <p:nvPr/>
        </p:nvSpPr>
        <p:spPr>
          <a:xfrm>
            <a:off x="6176682" y="2633465"/>
            <a:ext cx="3222812" cy="690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Remove transitive dependency</a:t>
            </a:r>
          </a:p>
        </p:txBody>
      </p:sp>
      <p:sp>
        <p:nvSpPr>
          <p:cNvPr id="22" name="Oval 21"/>
          <p:cNvSpPr/>
          <p:nvPr/>
        </p:nvSpPr>
        <p:spPr>
          <a:xfrm>
            <a:off x="6194613" y="3512003"/>
            <a:ext cx="3204881" cy="87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Remove remaining</a:t>
            </a:r>
          </a:p>
          <a:p>
            <a:r>
              <a:rPr lang="en-US" sz="1400" dirty="0"/>
              <a:t>Anomalies resulting from multiple candidate </a:t>
            </a:r>
            <a:r>
              <a:rPr lang="en-US" sz="1200" dirty="0"/>
              <a:t>keys</a:t>
            </a:r>
          </a:p>
        </p:txBody>
      </p:sp>
      <p:sp>
        <p:nvSpPr>
          <p:cNvPr id="23" name="Oval 22"/>
          <p:cNvSpPr/>
          <p:nvPr/>
        </p:nvSpPr>
        <p:spPr>
          <a:xfrm>
            <a:off x="6181165" y="4601215"/>
            <a:ext cx="2971799" cy="703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Remove multivalued dependency</a:t>
            </a:r>
          </a:p>
        </p:txBody>
      </p:sp>
      <p:sp>
        <p:nvSpPr>
          <p:cNvPr id="24" name="Oval 23"/>
          <p:cNvSpPr/>
          <p:nvPr/>
        </p:nvSpPr>
        <p:spPr>
          <a:xfrm>
            <a:off x="6185648" y="5587329"/>
            <a:ext cx="2971799" cy="703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Remove remaining Anomalies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305760" y="1085398"/>
            <a:ext cx="3812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10243" y="2031171"/>
            <a:ext cx="3812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01279" y="2976944"/>
            <a:ext cx="3812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05762" y="3949611"/>
            <a:ext cx="3812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23692" y="4949172"/>
            <a:ext cx="3812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14728" y="5948733"/>
            <a:ext cx="3812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0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1NF is based on multivalued attribute</a:t>
            </a:r>
          </a:p>
          <a:p>
            <a:r>
              <a:rPr lang="en-US" altLang="en-US" dirty="0"/>
              <a:t>2NF, 3NF, BCNF </a:t>
            </a:r>
          </a:p>
          <a:p>
            <a:pPr lvl="1"/>
            <a:r>
              <a:rPr lang="en-US" altLang="en-US" dirty="0"/>
              <a:t>based on keys and FDs of a relation schema</a:t>
            </a:r>
          </a:p>
          <a:p>
            <a:r>
              <a:rPr lang="en-US" altLang="en-US" dirty="0"/>
              <a:t>4NF</a:t>
            </a:r>
          </a:p>
          <a:p>
            <a:pPr lvl="1"/>
            <a:r>
              <a:rPr lang="en-US" altLang="en-US" dirty="0"/>
              <a:t>based on keys, multi-valued dependencies : MVDs; 5NF based on keys, join dependencies : JDs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87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multivalued attributes are removed from relation.</a:t>
            </a:r>
          </a:p>
          <a:p>
            <a:r>
              <a:rPr lang="en-US" altLang="en-US" dirty="0"/>
              <a:t>To convert relation in 1NF</a:t>
            </a:r>
          </a:p>
          <a:p>
            <a:pPr lvl="1"/>
            <a:r>
              <a:rPr lang="en-US" altLang="en-US" dirty="0"/>
              <a:t>Select multivalued attributes</a:t>
            </a:r>
          </a:p>
          <a:p>
            <a:pPr lvl="1"/>
            <a:r>
              <a:rPr lang="en-US" altLang="en-US" dirty="0"/>
              <a:t>Place them in another table</a:t>
            </a:r>
          </a:p>
          <a:p>
            <a:pPr lvl="1"/>
            <a:r>
              <a:rPr lang="en-US" altLang="en-US" dirty="0"/>
              <a:t>And linked them using foreign key attribute.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95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 1</a:t>
            </a:r>
          </a:p>
        </p:txBody>
      </p:sp>
      <p:pic>
        <p:nvPicPr>
          <p:cNvPr id="4" name="Picture 11" descr="fig10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24" y="1270000"/>
            <a:ext cx="5368101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CFDAD3-93E7-1144-C2B1-9E12D3DDFE7A}"/>
              </a:ext>
            </a:extLst>
          </p:cNvPr>
          <p:cNvSpPr/>
          <p:nvPr/>
        </p:nvSpPr>
        <p:spPr>
          <a:xfrm>
            <a:off x="2295525" y="5648325"/>
            <a:ext cx="5810250" cy="1209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 2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Here address and contact # are multivalued attribute </a:t>
            </a:r>
          </a:p>
          <a:p>
            <a:r>
              <a:rPr lang="en-US" sz="2000" dirty="0"/>
              <a:t>To convert above table in 1NF split the table in two different tables</a:t>
            </a: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36605"/>
              </p:ext>
            </p:extLst>
          </p:nvPr>
        </p:nvGraphicFramePr>
        <p:xfrm>
          <a:off x="677334" y="2871196"/>
          <a:ext cx="8596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27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16050"/>
              </p:ext>
            </p:extLst>
          </p:nvPr>
        </p:nvGraphicFramePr>
        <p:xfrm>
          <a:off x="911668" y="47806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Emplyee_id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74857"/>
              </p:ext>
            </p:extLst>
          </p:nvPr>
        </p:nvGraphicFramePr>
        <p:xfrm>
          <a:off x="911668" y="570154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Employee_id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1734671" y="5151518"/>
            <a:ext cx="0" cy="5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relation must be in 1NF</a:t>
            </a:r>
          </a:p>
          <a:p>
            <a:r>
              <a:rPr lang="en-US" sz="2400" dirty="0"/>
              <a:t>All non-key attribute must fully functionally depend on primary key attribute.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/>
              <a:t>Full functional dependency:</a:t>
            </a:r>
            <a:r>
              <a:rPr lang="en-US" altLang="en-US" sz="2200" dirty="0"/>
              <a:t> a FD  Y -&gt; Z where removal of any attribute from Y means the FD does not hold any more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{SSN, PNUMBER} -&gt; HOURS is a full FD since neither SSN -&gt; HOURS nor PNUMBER -&gt; HOURS hold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{SSN, PNUMBER} -&gt; ENAME is not  a full FD (it is called a partial dependency ) since SSN -&gt; ENAME also holds </a:t>
            </a:r>
          </a:p>
        </p:txBody>
      </p:sp>
    </p:spTree>
    <p:extLst>
      <p:ext uri="{BB962C8B-B14F-4D97-AF65-F5344CB8AC3E}">
        <p14:creationId xmlns:p14="http://schemas.microsoft.com/office/powerpoint/2010/main" val="25952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fig10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9283"/>
            <a:ext cx="6894644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35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887" y="1796332"/>
            <a:ext cx="8596668" cy="3984717"/>
          </a:xfrm>
        </p:spPr>
        <p:txBody>
          <a:bodyPr/>
          <a:lstStyle/>
          <a:p>
            <a:r>
              <a:rPr lang="en-US" dirty="0"/>
              <a:t>To normalize this relation first convert it into 1NF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convert it into 2NF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Applying 2</a:t>
            </a:r>
            <a:r>
              <a:rPr lang="en-US" baseline="30000" dirty="0"/>
              <a:t>nd</a:t>
            </a:r>
            <a:r>
              <a:rPr lang="en-US" dirty="0"/>
              <a:t> NF we have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62" y="495020"/>
            <a:ext cx="7009280" cy="105139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83959"/>
              </p:ext>
            </p:extLst>
          </p:nvPr>
        </p:nvGraphicFramePr>
        <p:xfrm>
          <a:off x="911668" y="2278034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OrderID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OrderDate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CustomerID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CustomerName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82714"/>
              </p:ext>
            </p:extLst>
          </p:nvPr>
        </p:nvGraphicFramePr>
        <p:xfrm>
          <a:off x="911668" y="3032968"/>
          <a:ext cx="51395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124635" y="2643794"/>
            <a:ext cx="3334871" cy="51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30552"/>
              </p:ext>
            </p:extLst>
          </p:nvPr>
        </p:nvGraphicFramePr>
        <p:xfrm>
          <a:off x="911668" y="383002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OrderID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OrderDate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CustomerID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CustomerName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869141" y="4222378"/>
            <a:ext cx="0" cy="25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82588" y="4491319"/>
            <a:ext cx="159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81422" y="4195785"/>
            <a:ext cx="0" cy="28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37729" y="4222378"/>
            <a:ext cx="0" cy="25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51176" y="4491319"/>
            <a:ext cx="159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50010" y="4195785"/>
            <a:ext cx="0" cy="28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03072"/>
              </p:ext>
            </p:extLst>
          </p:nvPr>
        </p:nvGraphicFramePr>
        <p:xfrm>
          <a:off x="3351433" y="5807642"/>
          <a:ext cx="51395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CustomerID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23453"/>
              </p:ext>
            </p:extLst>
          </p:nvPr>
        </p:nvGraphicFramePr>
        <p:xfrm>
          <a:off x="781679" y="5016256"/>
          <a:ext cx="63318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/>
                        <a:t>CustomerID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H="1">
            <a:off x="4598894" y="5338482"/>
            <a:ext cx="1264024" cy="46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phase of converting relational schema in to well manage form</a:t>
            </a:r>
          </a:p>
          <a:p>
            <a:r>
              <a:rPr lang="en-US" dirty="0"/>
              <a:t>Reduce redundancy</a:t>
            </a:r>
          </a:p>
          <a:p>
            <a:r>
              <a:rPr lang="en-US" dirty="0"/>
              <a:t>Reduce inconsistency</a:t>
            </a:r>
          </a:p>
        </p:txBody>
      </p:sp>
    </p:spTree>
    <p:extLst>
      <p:ext uri="{BB962C8B-B14F-4D97-AF65-F5344CB8AC3E}">
        <p14:creationId xmlns:p14="http://schemas.microsoft.com/office/powerpoint/2010/main" val="3377865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must be in 2</a:t>
            </a:r>
            <a:r>
              <a:rPr lang="en-US" baseline="30000" dirty="0"/>
              <a:t>nd</a:t>
            </a:r>
            <a:r>
              <a:rPr lang="en-US" dirty="0"/>
              <a:t> NF and</a:t>
            </a:r>
          </a:p>
          <a:p>
            <a:r>
              <a:rPr lang="en-US" dirty="0"/>
              <a:t>There is no transitive dependency between non key attribute.</a:t>
            </a:r>
          </a:p>
          <a:p>
            <a:r>
              <a:rPr lang="en-US" dirty="0"/>
              <a:t>Transitive dependency</a:t>
            </a:r>
            <a:br>
              <a:rPr lang="en-US" dirty="0"/>
            </a:br>
            <a:r>
              <a:rPr lang="en-US" altLang="en-US" dirty="0"/>
              <a:t>When one non-key attribute can be determined with one or more non-key attributes there is said to be a transitive functional dependency.</a:t>
            </a:r>
          </a:p>
          <a:p>
            <a:r>
              <a:rPr lang="en-US" altLang="en-US" b="1" dirty="0"/>
              <a:t>Transitive functional dependency:</a:t>
            </a:r>
            <a:r>
              <a:rPr lang="en-US" altLang="en-US" dirty="0"/>
              <a:t> a FD  X -&gt; Z that can be derived from two FDs   X -&gt; Y and Y -&gt; Z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SSN -&gt; DMGRSSN is a </a:t>
            </a:r>
            <a:r>
              <a:rPr lang="en-US" altLang="en-US" b="1" dirty="0"/>
              <a:t>transitive</a:t>
            </a:r>
            <a:r>
              <a:rPr lang="en-US" altLang="en-US" dirty="0"/>
              <a:t> FD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Since SSN -&gt; DNUMBER and DNUMBER -&gt; DMGRSSN hold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308923"/>
              </p:ext>
            </p:extLst>
          </p:nvPr>
        </p:nvGraphicFramePr>
        <p:xfrm>
          <a:off x="556840" y="654518"/>
          <a:ext cx="85963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210241" y="376517"/>
            <a:ext cx="5082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04565" y="188259"/>
            <a:ext cx="0" cy="46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89930" y="376517"/>
            <a:ext cx="8964" cy="28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88741" y="376517"/>
            <a:ext cx="0" cy="27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23688" y="376517"/>
            <a:ext cx="0" cy="4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3644153" y="2508718"/>
            <a:ext cx="2138082" cy="94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70716"/>
              </p:ext>
            </p:extLst>
          </p:nvPr>
        </p:nvGraphicFramePr>
        <p:xfrm>
          <a:off x="902447" y="38259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61051"/>
              </p:ext>
            </p:extLst>
          </p:nvPr>
        </p:nvGraphicFramePr>
        <p:xfrm>
          <a:off x="2224741" y="4939254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 flipV="1">
            <a:off x="2017059" y="4196777"/>
            <a:ext cx="1008529" cy="69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18012" y="174812"/>
            <a:ext cx="496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79976" y="188259"/>
            <a:ext cx="0" cy="47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9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Improved data integrity</a:t>
            </a:r>
            <a:br>
              <a:rPr lang="en-US" dirty="0"/>
            </a:br>
            <a:r>
              <a:rPr lang="en-US" dirty="0"/>
              <a:t>No INSERT or UPDATE, DELETE anomalies.</a:t>
            </a:r>
          </a:p>
          <a:p>
            <a:r>
              <a:rPr lang="en-US" dirty="0"/>
              <a:t>Decreased storage requirements!</a:t>
            </a:r>
          </a:p>
          <a:p>
            <a:r>
              <a:rPr lang="en-US" dirty="0"/>
              <a:t>No redundant data </a:t>
            </a:r>
            <a:r>
              <a:rPr lang="en-US"/>
              <a:t>stored.</a:t>
            </a:r>
            <a:endParaRPr lang="en-US" dirty="0"/>
          </a:p>
          <a:p>
            <a:r>
              <a:rPr lang="en-US" dirty="0"/>
              <a:t>Faster search performance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22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Task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Bill No: 1234				</a:t>
            </a:r>
            <a:r>
              <a:rPr lang="en-US" dirty="0" err="1"/>
              <a:t>Cust_Id</a:t>
            </a:r>
            <a:r>
              <a:rPr lang="en-US" dirty="0"/>
              <a:t>: 111-111 				</a:t>
            </a:r>
            <a:r>
              <a:rPr lang="en-US" dirty="0" err="1"/>
              <a:t>Cust_Name</a:t>
            </a:r>
            <a:r>
              <a:rPr lang="en-US" dirty="0"/>
              <a:t>: </a:t>
            </a:r>
            <a:r>
              <a:rPr lang="en-US" dirty="0" err="1"/>
              <a:t>ali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date: 4/4/2017</a:t>
            </a:r>
          </a:p>
          <a:p>
            <a:pPr marL="0" indent="0">
              <a:buNone/>
            </a:pPr>
            <a:r>
              <a:rPr lang="en-US" dirty="0"/>
              <a:t>				ITEM NAME		Quantity		PU-Price		Price</a:t>
            </a:r>
          </a:p>
          <a:p>
            <a:pPr marL="0" indent="0">
              <a:buNone/>
            </a:pPr>
            <a:r>
              <a:rPr lang="en-US" dirty="0"/>
              <a:t> 				Chocolates:		3			80			240</a:t>
            </a:r>
          </a:p>
          <a:p>
            <a:pPr marL="0" indent="0">
              <a:buNone/>
            </a:pPr>
            <a:r>
              <a:rPr lang="en-US" dirty="0"/>
              <a:t>				Coke (1.5)</a:t>
            </a:r>
            <a:r>
              <a:rPr lang="en-US" dirty="0" err="1"/>
              <a:t>ltr</a:t>
            </a:r>
            <a:r>
              <a:rPr lang="en-US" dirty="0"/>
              <a:t>		2			110			220</a:t>
            </a:r>
          </a:p>
          <a:p>
            <a:pPr marL="0" indent="0">
              <a:buNone/>
            </a:pPr>
            <a:r>
              <a:rPr lang="en-US" dirty="0"/>
              <a:t>                            Milk			1			120			120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suger</a:t>
            </a:r>
            <a:r>
              <a:rPr lang="en-US" dirty="0"/>
              <a:t>			2kg			60/kg		120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Total Amount:							700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07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(</a:t>
            </a:r>
            <a:r>
              <a:rPr lang="en-US" dirty="0" err="1"/>
              <a:t>Book_title</a:t>
            </a:r>
            <a:r>
              <a:rPr lang="en-US" dirty="0"/>
              <a:t>, </a:t>
            </a:r>
            <a:r>
              <a:rPr lang="en-US" dirty="0" err="1"/>
              <a:t>Author_name</a:t>
            </a:r>
            <a:r>
              <a:rPr lang="en-US" dirty="0"/>
              <a:t>, </a:t>
            </a:r>
            <a:r>
              <a:rPr lang="en-US" dirty="0" err="1"/>
              <a:t>Book_type</a:t>
            </a:r>
            <a:r>
              <a:rPr lang="en-US" dirty="0"/>
              <a:t>, </a:t>
            </a:r>
            <a:r>
              <a:rPr lang="en-US" dirty="0" err="1"/>
              <a:t>List_price</a:t>
            </a:r>
            <a:r>
              <a:rPr lang="en-US" dirty="0"/>
              <a:t>, </a:t>
            </a:r>
            <a:r>
              <a:rPr lang="en-US" dirty="0" err="1"/>
              <a:t>Author_affil</a:t>
            </a:r>
            <a:r>
              <a:rPr lang="en-US" dirty="0"/>
              <a:t>, Publisher) </a:t>
            </a:r>
          </a:p>
        </p:txBody>
      </p:sp>
    </p:spTree>
    <p:extLst>
      <p:ext uri="{BB962C8B-B14F-4D97-AF65-F5344CB8AC3E}">
        <p14:creationId xmlns:p14="http://schemas.microsoft.com/office/powerpoint/2010/main" val="321463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(</a:t>
            </a:r>
            <a:r>
              <a:rPr lang="en-US" dirty="0" err="1"/>
              <a:t>Book_title</a:t>
            </a:r>
            <a:r>
              <a:rPr lang="en-US" dirty="0"/>
              <a:t>, </a:t>
            </a:r>
            <a:r>
              <a:rPr lang="en-US" dirty="0" err="1"/>
              <a:t>Author_name</a:t>
            </a:r>
            <a:r>
              <a:rPr lang="en-US" dirty="0"/>
              <a:t>, </a:t>
            </a:r>
            <a:r>
              <a:rPr lang="en-US" dirty="0" err="1"/>
              <a:t>Book_type</a:t>
            </a:r>
            <a:r>
              <a:rPr lang="en-US" dirty="0"/>
              <a:t>, </a:t>
            </a:r>
            <a:r>
              <a:rPr lang="en-US" dirty="0" err="1"/>
              <a:t>List_price</a:t>
            </a:r>
            <a:r>
              <a:rPr lang="en-US" dirty="0"/>
              <a:t>, </a:t>
            </a:r>
            <a:r>
              <a:rPr lang="en-US" dirty="0" err="1"/>
              <a:t>Author_affil</a:t>
            </a:r>
            <a:r>
              <a:rPr lang="en-US" dirty="0"/>
              <a:t>, Publisher) </a:t>
            </a:r>
          </a:p>
          <a:p>
            <a:r>
              <a:rPr lang="en-US" dirty="0" err="1"/>
              <a:t>Author_affil</a:t>
            </a:r>
            <a:r>
              <a:rPr lang="en-US" dirty="0"/>
              <a:t> refers to the affiliation of author. Suppose the following dependencies exist: </a:t>
            </a:r>
          </a:p>
          <a:p>
            <a:r>
              <a:rPr lang="en-US" dirty="0" err="1"/>
              <a:t>Book_title</a:t>
            </a:r>
            <a:r>
              <a:rPr lang="en-US" dirty="0"/>
              <a:t> → Publisher, </a:t>
            </a:r>
            <a:r>
              <a:rPr lang="en-US" dirty="0" err="1"/>
              <a:t>Book_type</a:t>
            </a:r>
            <a:endParaRPr lang="en-US" dirty="0"/>
          </a:p>
          <a:p>
            <a:r>
              <a:rPr lang="en-US" dirty="0" err="1"/>
              <a:t>Book_type</a:t>
            </a:r>
            <a:r>
              <a:rPr lang="en-US" dirty="0"/>
              <a:t> → </a:t>
            </a:r>
            <a:r>
              <a:rPr lang="en-US" dirty="0" err="1"/>
              <a:t>List_price</a:t>
            </a:r>
            <a:r>
              <a:rPr lang="en-US" dirty="0"/>
              <a:t> </a:t>
            </a:r>
          </a:p>
          <a:p>
            <a:r>
              <a:rPr lang="en-US" dirty="0" err="1"/>
              <a:t>Author_name</a:t>
            </a:r>
            <a:r>
              <a:rPr lang="en-US" dirty="0"/>
              <a:t> → </a:t>
            </a:r>
            <a:r>
              <a:rPr lang="en-US" dirty="0" err="1"/>
              <a:t>Author_affil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7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23"/>
            <a:ext cx="11739558" cy="290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61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Design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sure that the semantics of the attributes is clear in the schema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Reducing the NULL values in tuples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Disallowing the possibility of generating spurious tuples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Reducing the redundant information in tuples</a:t>
            </a:r>
          </a:p>
        </p:txBody>
      </p:sp>
    </p:spTree>
    <p:extLst>
      <p:ext uri="{BB962C8B-B14F-4D97-AF65-F5344CB8AC3E}">
        <p14:creationId xmlns:p14="http://schemas.microsoft.com/office/powerpoint/2010/main" val="53555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34" y="149262"/>
            <a:ext cx="5046303" cy="6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4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Design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Making sure that the semantics of the attributes is clear in the schema</a:t>
            </a:r>
          </a:p>
          <a:p>
            <a:pPr marL="806450" indent="-349250"/>
            <a:r>
              <a:rPr lang="en-US" sz="2000" dirty="0"/>
              <a:t>Attributes belonging to one relation have certain real-world meaning </a:t>
            </a:r>
          </a:p>
          <a:p>
            <a:pPr marL="806450" indent="-349250"/>
            <a:r>
              <a:rPr lang="en-US" altLang="en-US" sz="2000" dirty="0"/>
              <a:t>Informally, each tuple in a relation should represent one entity or relationship instance</a:t>
            </a:r>
          </a:p>
          <a:p>
            <a:pPr marL="860425" lvl="1" indent="-403225"/>
            <a:r>
              <a:rPr lang="en-US" altLang="en-US" sz="2000" dirty="0"/>
              <a:t>Attributes of different entities (EMPLOYEEs, DEPARTMENTs, PROJECTs) should not be mixed in the same relation</a:t>
            </a:r>
          </a:p>
          <a:p>
            <a:pPr marL="860425" lvl="1" indent="-403225"/>
            <a:r>
              <a:rPr lang="en-US" altLang="en-US" sz="2000" dirty="0"/>
              <a:t>Only foreign keys should be used to refer to other entities</a:t>
            </a:r>
          </a:p>
          <a:p>
            <a:pPr marL="860425" lvl="1" indent="-403225"/>
            <a:r>
              <a:rPr lang="en-US" altLang="en-US" sz="2000" dirty="0"/>
              <a:t>Entity and relationship attributes should be clear</a:t>
            </a:r>
          </a:p>
          <a:p>
            <a:pPr marL="806450" indent="-3492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8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Design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600" dirty="0"/>
              <a:t>Null Value in tuple</a:t>
            </a:r>
          </a:p>
          <a:p>
            <a:pPr lvl="1"/>
            <a:r>
              <a:rPr lang="en-US" altLang="en-US" dirty="0"/>
              <a:t>Relations should be designed such that their tuples will have as few NULL values as possible</a:t>
            </a:r>
          </a:p>
          <a:p>
            <a:pPr lvl="1"/>
            <a:r>
              <a:rPr lang="en-US" altLang="en-US" dirty="0"/>
              <a:t>Attributes that are NULL frequently could be placed in separate relations (with the primary key)</a:t>
            </a:r>
          </a:p>
          <a:p>
            <a:r>
              <a:rPr lang="en-US" altLang="en-US" dirty="0"/>
              <a:t> Reasons for nulls:</a:t>
            </a:r>
          </a:p>
          <a:p>
            <a:pPr lvl="1"/>
            <a:r>
              <a:rPr lang="en-US" altLang="en-US" dirty="0"/>
              <a:t>Attribute not applicable or invalid</a:t>
            </a:r>
          </a:p>
          <a:p>
            <a:pPr lvl="1"/>
            <a:r>
              <a:rPr lang="en-US" altLang="en-US" dirty="0"/>
              <a:t>Attribute value unknown  (may exist)</a:t>
            </a:r>
          </a:p>
          <a:p>
            <a:pPr marL="403225" lvl="1" indent="-403225"/>
            <a:endParaRPr lang="en-US" dirty="0"/>
          </a:p>
          <a:p>
            <a:pPr marL="349250" indent="-349250"/>
            <a:r>
              <a:rPr lang="en-US" dirty="0"/>
              <a:t>This led storage wastage</a:t>
            </a:r>
          </a:p>
          <a:p>
            <a:pPr marL="349250" indent="-349250"/>
            <a:r>
              <a:rPr lang="en-US" dirty="0"/>
              <a:t>Problem of understanding the meaning of the attributes and with specifying JOIN operations at the logical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Design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en-US" sz="2400" dirty="0"/>
              <a:t>Spurious Tuples </a:t>
            </a:r>
          </a:p>
          <a:p>
            <a:pPr marL="914400" indent="-457200">
              <a:lnSpc>
                <a:spcPct val="90000"/>
              </a:lnSpc>
            </a:pPr>
            <a:r>
              <a:rPr lang="en-US" altLang="en-US" dirty="0"/>
              <a:t>Bad designs for a relational database may result in erroneous results for certain JOIN operations</a:t>
            </a:r>
            <a:br>
              <a:rPr lang="en-US" altLang="en-US" dirty="0"/>
            </a:br>
            <a:endParaRPr lang="en-US" altLang="en-US" dirty="0"/>
          </a:p>
          <a:p>
            <a:pPr marL="914400" indent="-457200"/>
            <a:r>
              <a:rPr lang="en-US" dirty="0"/>
              <a:t>joined relational schema with equality conditions on attributes that are appropriately related (primary key, foreign key) pairs in a way that guarantees that no spurious tuples are generated. </a:t>
            </a:r>
            <a:br>
              <a:rPr lang="en-US" dirty="0"/>
            </a:br>
            <a:endParaRPr lang="en-US" dirty="0"/>
          </a:p>
          <a:p>
            <a:pPr marL="914400" indent="-457200"/>
            <a:r>
              <a:rPr lang="en-US" dirty="0"/>
              <a:t>Avoid relations that contain matching attributes that are not (foreign key, primary key) combinations </a:t>
            </a:r>
          </a:p>
          <a:p>
            <a:pPr marL="1196975" indent="-282575"/>
            <a:r>
              <a:rPr lang="en-US" dirty="0"/>
              <a:t> joining on such attributes may produce spurious tuples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4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Design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en-US" sz="2400" dirty="0"/>
              <a:t>Information is stored redundantly </a:t>
            </a:r>
          </a:p>
          <a:p>
            <a:pPr lvl="1"/>
            <a:r>
              <a:rPr lang="en-US" altLang="en-US" sz="1800" dirty="0"/>
              <a:t>Wastes storage</a:t>
            </a:r>
          </a:p>
          <a:p>
            <a:pPr lvl="1"/>
            <a:r>
              <a:rPr lang="en-US" altLang="en-US" sz="1800" dirty="0"/>
              <a:t>Causes problems with update anomalies</a:t>
            </a:r>
          </a:p>
          <a:p>
            <a:pPr lvl="2"/>
            <a:r>
              <a:rPr lang="en-US" altLang="en-US" sz="1800" dirty="0"/>
              <a:t>Insertion anomalies</a:t>
            </a:r>
          </a:p>
          <a:p>
            <a:pPr lvl="2"/>
            <a:r>
              <a:rPr lang="en-US" altLang="en-US" sz="1800" dirty="0"/>
              <a:t>Deletion anomalies</a:t>
            </a:r>
          </a:p>
          <a:p>
            <a:pPr lvl="2"/>
            <a:r>
              <a:rPr lang="en-US" altLang="en-US" sz="1800" dirty="0"/>
              <a:t>Modification anomalies </a:t>
            </a:r>
          </a:p>
          <a:p>
            <a:pPr marL="806450" indent="-3492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326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4380</TotalTime>
  <Words>1742</Words>
  <Application>Microsoft Office PowerPoint</Application>
  <PresentationFormat>Widescreen</PresentationFormat>
  <Paragraphs>290</Paragraphs>
  <Slides>36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Trebuchet MS</vt:lpstr>
      <vt:lpstr>Wingdings</vt:lpstr>
      <vt:lpstr>Wingdings 3</vt:lpstr>
      <vt:lpstr>Facet</vt:lpstr>
      <vt:lpstr>Database system</vt:lpstr>
      <vt:lpstr>Topic</vt:lpstr>
      <vt:lpstr>Design Phase</vt:lpstr>
      <vt:lpstr>Informal Design Guideline</vt:lpstr>
      <vt:lpstr>PowerPoint Presentation</vt:lpstr>
      <vt:lpstr>Informal Design Guideline</vt:lpstr>
      <vt:lpstr>Informal Design Guideline</vt:lpstr>
      <vt:lpstr>Informal Design Guideline</vt:lpstr>
      <vt:lpstr>Informal Design Guideline</vt:lpstr>
      <vt:lpstr>Anomalies</vt:lpstr>
      <vt:lpstr>Insertion anomalies</vt:lpstr>
      <vt:lpstr>Deletion anomalies</vt:lpstr>
      <vt:lpstr>Modification/Update anomalies</vt:lpstr>
      <vt:lpstr>Functional Dependency</vt:lpstr>
      <vt:lpstr>Functional Dependency</vt:lpstr>
      <vt:lpstr>Transitive Functional Dependency</vt:lpstr>
      <vt:lpstr>MVD</vt:lpstr>
      <vt:lpstr>PowerPoint Presentation</vt:lpstr>
      <vt:lpstr>PowerPoint Presentation</vt:lpstr>
      <vt:lpstr>Normalization</vt:lpstr>
      <vt:lpstr>Normalization</vt:lpstr>
      <vt:lpstr>Sequence of Normalization</vt:lpstr>
      <vt:lpstr>Functional Dependency</vt:lpstr>
      <vt:lpstr>First Normal Form</vt:lpstr>
      <vt:lpstr>First Normal Form (1NF)</vt:lpstr>
      <vt:lpstr>First Normal Form (1NF)</vt:lpstr>
      <vt:lpstr>Second Normal Form</vt:lpstr>
      <vt:lpstr>PowerPoint Presentation</vt:lpstr>
      <vt:lpstr>PowerPoint Presentation</vt:lpstr>
      <vt:lpstr>Third Normal Form 3NF</vt:lpstr>
      <vt:lpstr>PowerPoint Presentation</vt:lpstr>
      <vt:lpstr>Benefit OF Normalization</vt:lpstr>
      <vt:lpstr>Class Task</vt:lpstr>
      <vt:lpstr>Case 2</vt:lpstr>
      <vt:lpstr>Case 2</vt:lpstr>
      <vt:lpstr>Case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innocent akhtar</dc:creator>
  <cp:lastModifiedBy>Saba Haris</cp:lastModifiedBy>
  <cp:revision>62</cp:revision>
  <dcterms:created xsi:type="dcterms:W3CDTF">2017-03-13T06:33:44Z</dcterms:created>
  <dcterms:modified xsi:type="dcterms:W3CDTF">2024-04-26T07:39:07Z</dcterms:modified>
</cp:coreProperties>
</file>