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98" r:id="rId5"/>
    <p:sldId id="299" r:id="rId6"/>
    <p:sldId id="300" r:id="rId7"/>
    <p:sldId id="301" r:id="rId8"/>
    <p:sldId id="293" r:id="rId9"/>
    <p:sldId id="259" r:id="rId10"/>
    <p:sldId id="296" r:id="rId11"/>
    <p:sldId id="261" r:id="rId12"/>
    <p:sldId id="262" r:id="rId13"/>
    <p:sldId id="263" r:id="rId14"/>
    <p:sldId id="295" r:id="rId15"/>
    <p:sldId id="264" r:id="rId16"/>
    <p:sldId id="294" r:id="rId17"/>
    <p:sldId id="265" r:id="rId18"/>
    <p:sldId id="266"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5830" autoAdjust="0"/>
  </p:normalViewPr>
  <p:slideViewPr>
    <p:cSldViewPr snapToGrid="0">
      <p:cViewPr varScale="1">
        <p:scale>
          <a:sx n="57" d="100"/>
          <a:sy n="57" d="100"/>
        </p:scale>
        <p:origin x="101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7397F-6030-4A9A-A72F-FF3105F625BA}"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38451-3473-494B-AB62-4E9AF95797E0}" type="slidenum">
              <a:rPr lang="en-US" smtClean="0"/>
              <a:t>‹#›</a:t>
            </a:fld>
            <a:endParaRPr lang="en-US"/>
          </a:p>
        </p:txBody>
      </p:sp>
    </p:spTree>
    <p:extLst>
      <p:ext uri="{BB962C8B-B14F-4D97-AF65-F5344CB8AC3E}">
        <p14:creationId xmlns:p14="http://schemas.microsoft.com/office/powerpoint/2010/main" val="285561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three-schema architecture, each user group refers to its own external schema. Hence, the DBMS must transform a request specified on an external schema into a request against the conceptual schema, and then into a request on the internal schema for processing over the stored database. If the request is a database retrieval, the data extracted from the stored database must be reformatted to match the user’s external view. The processes of transforming requests and results between levels are called mappings.</a:t>
            </a:r>
          </a:p>
        </p:txBody>
      </p:sp>
      <p:sp>
        <p:nvSpPr>
          <p:cNvPr id="4" name="Slide Number Placeholder 3"/>
          <p:cNvSpPr>
            <a:spLocks noGrp="1"/>
          </p:cNvSpPr>
          <p:nvPr>
            <p:ph type="sldNum" sz="quarter" idx="5"/>
          </p:nvPr>
        </p:nvSpPr>
        <p:spPr/>
        <p:txBody>
          <a:bodyPr/>
          <a:lstStyle/>
          <a:p>
            <a:fld id="{62438451-3473-494B-AB62-4E9AF95797E0}" type="slidenum">
              <a:rPr lang="en-US" smtClean="0"/>
              <a:t>17</a:t>
            </a:fld>
            <a:endParaRPr lang="en-US"/>
          </a:p>
        </p:txBody>
      </p:sp>
    </p:spTree>
    <p:extLst>
      <p:ext uri="{BB962C8B-B14F-4D97-AF65-F5344CB8AC3E}">
        <p14:creationId xmlns:p14="http://schemas.microsoft.com/office/powerpoint/2010/main" val="280333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23132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76105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23694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68082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755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72805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702659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34257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34188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0681E-A713-4D82-BCBF-84F0DDE9572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60683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0681E-A713-4D82-BCBF-84F0DDE9572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242826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E0681E-A713-4D82-BCBF-84F0DDE95721}"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4467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E0681E-A713-4D82-BCBF-84F0DDE95721}"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54544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E0681E-A713-4D82-BCBF-84F0DDE95721}"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399931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E0681E-A713-4D82-BCBF-84F0DDE9572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85042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0681E-A713-4D82-BCBF-84F0DDE9572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62F77-489B-4BCB-91E4-6AA195D245A4}" type="slidenum">
              <a:rPr lang="en-US" smtClean="0"/>
              <a:t>‹#›</a:t>
            </a:fld>
            <a:endParaRPr lang="en-US"/>
          </a:p>
        </p:txBody>
      </p:sp>
    </p:spTree>
    <p:extLst>
      <p:ext uri="{BB962C8B-B14F-4D97-AF65-F5344CB8AC3E}">
        <p14:creationId xmlns:p14="http://schemas.microsoft.com/office/powerpoint/2010/main" val="157377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E0681E-A713-4D82-BCBF-84F0DDE95721}" type="datetimeFigureOut">
              <a:rPr lang="en-US" smtClean="0"/>
              <a:t>1/31/2024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B62F77-489B-4BCB-91E4-6AA195D245A4}" type="slidenum">
              <a:rPr lang="en-US" smtClean="0"/>
              <a:t>‹#›</a:t>
            </a:fld>
            <a:endParaRPr lang="en-US"/>
          </a:p>
        </p:txBody>
      </p:sp>
    </p:spTree>
    <p:extLst>
      <p:ext uri="{BB962C8B-B14F-4D97-AF65-F5344CB8AC3E}">
        <p14:creationId xmlns:p14="http://schemas.microsoft.com/office/powerpoint/2010/main" val="1738463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normAutofit lnSpcReduction="10000"/>
          </a:bodyPr>
          <a:lstStyle/>
          <a:p>
            <a:r>
              <a:rPr lang="en-US" dirty="0"/>
              <a:t>Saba Ghani</a:t>
            </a:r>
          </a:p>
          <a:p>
            <a:r>
              <a:rPr lang="en-US" dirty="0"/>
              <a:t>FAST-NU</a:t>
            </a:r>
          </a:p>
          <a:p>
            <a:r>
              <a:rPr lang="en-US" dirty="0" err="1"/>
              <a:t>Chiniot</a:t>
            </a:r>
            <a:r>
              <a:rPr lang="en-US" dirty="0"/>
              <a:t>-Faisalabad campus</a:t>
            </a:r>
          </a:p>
        </p:txBody>
      </p:sp>
    </p:spTree>
    <p:extLst>
      <p:ext uri="{BB962C8B-B14F-4D97-AF65-F5344CB8AC3E}">
        <p14:creationId xmlns:p14="http://schemas.microsoft.com/office/powerpoint/2010/main" val="219977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data models</a:t>
            </a:r>
          </a:p>
        </p:txBody>
      </p:sp>
      <p:sp>
        <p:nvSpPr>
          <p:cNvPr id="3" name="Content Placeholder 2"/>
          <p:cNvSpPr>
            <a:spLocks noGrp="1"/>
          </p:cNvSpPr>
          <p:nvPr>
            <p:ph idx="1"/>
          </p:nvPr>
        </p:nvSpPr>
        <p:spPr>
          <a:xfrm>
            <a:off x="442556" y="2185303"/>
            <a:ext cx="8596668" cy="3880773"/>
          </a:xfrm>
        </p:spPr>
        <p:txBody>
          <a:bodyPr>
            <a:normAutofit lnSpcReduction="10000"/>
          </a:bodyPr>
          <a:lstStyle/>
          <a:p>
            <a:pPr>
              <a:buFont typeface="+mj-lt"/>
              <a:buAutoNum type="arabicPeriod" startAt="2"/>
            </a:pPr>
            <a:r>
              <a:rPr lang="en-US" sz="2400" b="1" u="sng" dirty="0"/>
              <a:t>low-level or physical data model </a:t>
            </a:r>
          </a:p>
          <a:p>
            <a:r>
              <a:rPr lang="en-US" sz="2400" dirty="0"/>
              <a:t>provides concepts that describe the details of how data is stored in the computer model/storage media.</a:t>
            </a:r>
          </a:p>
          <a:p>
            <a:pPr lvl="1"/>
            <a:r>
              <a:rPr lang="en-US" sz="2200" dirty="0"/>
              <a:t>by representing information such as record formats, record orderings, and access paths</a:t>
            </a:r>
          </a:p>
          <a:p>
            <a:pPr lvl="1"/>
            <a:r>
              <a:rPr lang="en-US" sz="2200" dirty="0"/>
              <a:t>access path is a search structure that makes the search for particular database records efficient, such as indexing or hashing.</a:t>
            </a:r>
          </a:p>
          <a:p>
            <a:r>
              <a:rPr lang="en-US" sz="2400" dirty="0"/>
              <a:t>Concepts provided by physical data models are generally meant for computer specialists, not for end users.</a:t>
            </a:r>
          </a:p>
        </p:txBody>
      </p:sp>
    </p:spTree>
    <p:extLst>
      <p:ext uri="{BB962C8B-B14F-4D97-AF65-F5344CB8AC3E}">
        <p14:creationId xmlns:p14="http://schemas.microsoft.com/office/powerpoint/2010/main" val="24703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data models</a:t>
            </a:r>
          </a:p>
        </p:txBody>
      </p:sp>
      <p:sp>
        <p:nvSpPr>
          <p:cNvPr id="3" name="Content Placeholder 2"/>
          <p:cNvSpPr>
            <a:spLocks noGrp="1"/>
          </p:cNvSpPr>
          <p:nvPr>
            <p:ph idx="1"/>
          </p:nvPr>
        </p:nvSpPr>
        <p:spPr>
          <a:xfrm>
            <a:off x="566123" y="1691032"/>
            <a:ext cx="9206527" cy="3880773"/>
          </a:xfrm>
        </p:spPr>
        <p:txBody>
          <a:bodyPr>
            <a:noAutofit/>
          </a:bodyPr>
          <a:lstStyle/>
          <a:p>
            <a:pPr marL="0" indent="0">
              <a:buNone/>
            </a:pPr>
            <a:r>
              <a:rPr lang="en-US" sz="2000" b="1" u="sng" dirty="0"/>
              <a:t>3. Representational /logical data model </a:t>
            </a:r>
          </a:p>
          <a:p>
            <a:r>
              <a:rPr lang="en-US" sz="2000" dirty="0"/>
              <a:t>It is between High level &amp; Low-level data model</a:t>
            </a:r>
          </a:p>
          <a:p>
            <a:r>
              <a:rPr lang="en-US" sz="2000" dirty="0"/>
              <a:t>Hide many details of data storage but can be</a:t>
            </a:r>
            <a:br>
              <a:rPr lang="en-US" sz="2000" dirty="0"/>
            </a:br>
            <a:r>
              <a:rPr lang="en-US" sz="2000" dirty="0"/>
              <a:t> implemented on a computer system in a direct way.</a:t>
            </a:r>
            <a:endParaRPr lang="en-US" sz="2000" b="0" i="0" dirty="0">
              <a:solidFill>
                <a:srgbClr val="273239"/>
              </a:solidFill>
              <a:effectLst/>
              <a:latin typeface="Nunito" pitchFamily="2" charset="0"/>
            </a:endParaRPr>
          </a:p>
          <a:p>
            <a:r>
              <a:rPr lang="en-US" sz="2000" b="0" i="0" dirty="0">
                <a:solidFill>
                  <a:srgbClr val="273239"/>
                </a:solidFill>
                <a:effectLst/>
                <a:latin typeface="Nunito" pitchFamily="2" charset="0"/>
              </a:rPr>
              <a:t>represent only the logical part of the database and does not represent the physical structure of the database.</a:t>
            </a:r>
          </a:p>
          <a:p>
            <a:r>
              <a:rPr lang="en-US" sz="2000" dirty="0"/>
              <a:t>Frequently used in traditional DBMS including</a:t>
            </a:r>
            <a:br>
              <a:rPr lang="en-US" sz="2000" dirty="0"/>
            </a:br>
            <a:r>
              <a:rPr lang="en-US" sz="2000" dirty="0"/>
              <a:t>relational data model as well as legacy data model</a:t>
            </a:r>
            <a:br>
              <a:rPr lang="en-US" sz="2000" dirty="0"/>
            </a:br>
            <a:r>
              <a:rPr lang="en-US" sz="2000" dirty="0"/>
              <a:t>the network and hierarchical data model.</a:t>
            </a:r>
          </a:p>
          <a:p>
            <a:r>
              <a:rPr lang="en-US" sz="2000" dirty="0"/>
              <a:t>Representational data models represent data by using record structures and hence are sometimes called </a:t>
            </a:r>
            <a:r>
              <a:rPr lang="en-US" sz="2000" b="1" dirty="0"/>
              <a:t>record-based data models.</a:t>
            </a:r>
          </a:p>
        </p:txBody>
      </p:sp>
    </p:spTree>
    <p:extLst>
      <p:ext uri="{BB962C8B-B14F-4D97-AF65-F5344CB8AC3E}">
        <p14:creationId xmlns:p14="http://schemas.microsoft.com/office/powerpoint/2010/main" val="302384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data models</a:t>
            </a:r>
          </a:p>
        </p:txBody>
      </p:sp>
      <p:sp>
        <p:nvSpPr>
          <p:cNvPr id="3" name="Content Placeholder 2"/>
          <p:cNvSpPr>
            <a:spLocks noGrp="1"/>
          </p:cNvSpPr>
          <p:nvPr>
            <p:ph idx="1"/>
          </p:nvPr>
        </p:nvSpPr>
        <p:spPr/>
        <p:txBody>
          <a:bodyPr>
            <a:normAutofit/>
          </a:bodyPr>
          <a:lstStyle/>
          <a:p>
            <a:pPr>
              <a:buFont typeface="+mj-lt"/>
              <a:buAutoNum type="arabicPeriod" startAt="4"/>
            </a:pPr>
            <a:r>
              <a:rPr lang="en-US" b="1" u="sng" dirty="0"/>
              <a:t>Object data model</a:t>
            </a:r>
          </a:p>
          <a:p>
            <a:r>
              <a:rPr lang="en-US" dirty="0"/>
              <a:t>Can be considered as a new family of higher-level implementation data models that are closer to conceptual data model.</a:t>
            </a:r>
          </a:p>
          <a:p>
            <a:r>
              <a:rPr lang="en-US" dirty="0"/>
              <a:t>A standard for object databases called the ODMG (Object Data Management Group (ODMG). </a:t>
            </a:r>
          </a:p>
          <a:p>
            <a:r>
              <a:rPr lang="en-US" dirty="0"/>
              <a:t>Frequently utilized as high-level conceptual models, particularly in the software engineering domain.</a:t>
            </a:r>
          </a:p>
        </p:txBody>
      </p:sp>
    </p:spTree>
    <p:extLst>
      <p:ext uri="{BB962C8B-B14F-4D97-AF65-F5344CB8AC3E}">
        <p14:creationId xmlns:p14="http://schemas.microsoft.com/office/powerpoint/2010/main" val="1201969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a:t>
            </a:r>
          </a:p>
        </p:txBody>
      </p:sp>
      <p:sp>
        <p:nvSpPr>
          <p:cNvPr id="3" name="Content Placeholder 2"/>
          <p:cNvSpPr>
            <a:spLocks noGrp="1"/>
          </p:cNvSpPr>
          <p:nvPr>
            <p:ph idx="1"/>
          </p:nvPr>
        </p:nvSpPr>
        <p:spPr>
          <a:xfrm>
            <a:off x="583204" y="1490896"/>
            <a:ext cx="8596668" cy="3880773"/>
          </a:xfrm>
        </p:spPr>
        <p:txBody>
          <a:bodyPr/>
          <a:lstStyle/>
          <a:p>
            <a:r>
              <a:rPr lang="en-US" dirty="0"/>
              <a:t>In a data model, it is important to distinguish between the description of the database and the database itself</a:t>
            </a:r>
          </a:p>
          <a:p>
            <a:r>
              <a:rPr lang="en-US" dirty="0"/>
              <a:t>Design or description of database is called schema.</a:t>
            </a:r>
          </a:p>
          <a:p>
            <a:r>
              <a:rPr lang="en-US" dirty="0"/>
              <a:t>It defines how the data is organized and how the relations among them are associated.</a:t>
            </a:r>
          </a:p>
          <a:p>
            <a:r>
              <a:rPr lang="en-US" dirty="0"/>
              <a:t> It formulates all the constraints that are to be applied on the data.</a:t>
            </a:r>
          </a:p>
          <a:p>
            <a:r>
              <a:rPr lang="en-US" dirty="0"/>
              <a:t>The database scheme is defined during the database design process and changes very rarely afterwards. </a:t>
            </a:r>
          </a:p>
        </p:txBody>
      </p:sp>
    </p:spTree>
    <p:extLst>
      <p:ext uri="{BB962C8B-B14F-4D97-AF65-F5344CB8AC3E}">
        <p14:creationId xmlns:p14="http://schemas.microsoft.com/office/powerpoint/2010/main" val="267595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or Database State</a:t>
            </a:r>
          </a:p>
        </p:txBody>
      </p:sp>
      <p:sp>
        <p:nvSpPr>
          <p:cNvPr id="3" name="Content Placeholder 2"/>
          <p:cNvSpPr>
            <a:spLocks noGrp="1"/>
          </p:cNvSpPr>
          <p:nvPr>
            <p:ph idx="1"/>
          </p:nvPr>
        </p:nvSpPr>
        <p:spPr>
          <a:xfrm>
            <a:off x="677334" y="1930400"/>
            <a:ext cx="8596668" cy="3880773"/>
          </a:xfrm>
        </p:spPr>
        <p:txBody>
          <a:bodyPr>
            <a:normAutofit/>
          </a:bodyPr>
          <a:lstStyle/>
          <a:p>
            <a:r>
              <a:rPr lang="en-US" sz="1600" dirty="0"/>
              <a:t>The data stored in database at a particular moment of time is called instance or state of database.</a:t>
            </a:r>
            <a:endParaRPr lang="en-US" altLang="en-US" sz="1600" dirty="0"/>
          </a:p>
          <a:p>
            <a:r>
              <a:rPr lang="en-US" altLang="en-US" sz="1600" dirty="0"/>
              <a:t>Every update operation changes the database from one state to another.</a:t>
            </a:r>
          </a:p>
          <a:p>
            <a:r>
              <a:rPr lang="en-US" altLang="en-US" sz="1600" dirty="0"/>
              <a:t>The Schema is sometimes is called the intension, and the database state an extension of the schema.</a:t>
            </a:r>
          </a:p>
          <a:p>
            <a:endParaRPr lang="en-US" dirty="0"/>
          </a:p>
        </p:txBody>
      </p:sp>
      <p:pic>
        <p:nvPicPr>
          <p:cNvPr id="4" name="Picture 3"/>
          <p:cNvPicPr>
            <a:picLocks noChangeAspect="1"/>
          </p:cNvPicPr>
          <p:nvPr/>
        </p:nvPicPr>
        <p:blipFill>
          <a:blip r:embed="rId2"/>
          <a:stretch>
            <a:fillRect/>
          </a:stretch>
        </p:blipFill>
        <p:spPr>
          <a:xfrm>
            <a:off x="2503931" y="3693294"/>
            <a:ext cx="5741918" cy="2555106"/>
          </a:xfrm>
          <a:prstGeom prst="rect">
            <a:avLst/>
          </a:prstGeom>
        </p:spPr>
      </p:pic>
    </p:spTree>
    <p:extLst>
      <p:ext uri="{BB962C8B-B14F-4D97-AF65-F5344CB8AC3E}">
        <p14:creationId xmlns:p14="http://schemas.microsoft.com/office/powerpoint/2010/main" val="65811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Schema Architecture</a:t>
            </a:r>
          </a:p>
        </p:txBody>
      </p:sp>
      <p:sp>
        <p:nvSpPr>
          <p:cNvPr id="3" name="Content Placeholder 2"/>
          <p:cNvSpPr>
            <a:spLocks noGrp="1"/>
          </p:cNvSpPr>
          <p:nvPr>
            <p:ph idx="1"/>
          </p:nvPr>
        </p:nvSpPr>
        <p:spPr/>
        <p:txBody>
          <a:bodyPr>
            <a:normAutofit/>
          </a:bodyPr>
          <a:lstStyle/>
          <a:p>
            <a:r>
              <a:rPr lang="en-US" sz="2400" dirty="0"/>
              <a:t>There are three levels of schema.</a:t>
            </a:r>
          </a:p>
          <a:p>
            <a:pPr lvl="1"/>
            <a:r>
              <a:rPr lang="en-US" sz="2200" dirty="0"/>
              <a:t>Confirmed by American National Standard Institute and Standard Planning and Requirement Committee </a:t>
            </a:r>
          </a:p>
          <a:p>
            <a:r>
              <a:rPr lang="en-US" sz="2400" dirty="0"/>
              <a:t>Also called ANSI/SPARC three level architecture</a:t>
            </a:r>
          </a:p>
          <a:p>
            <a:pPr marL="0" indent="0">
              <a:buNone/>
            </a:pPr>
            <a:r>
              <a:rPr lang="en-US" sz="2400" b="1" dirty="0"/>
              <a:t>	</a:t>
            </a:r>
            <a:endParaRPr lang="en-US" sz="2400" dirty="0"/>
          </a:p>
        </p:txBody>
      </p:sp>
    </p:spTree>
    <p:extLst>
      <p:ext uri="{BB962C8B-B14F-4D97-AF65-F5344CB8AC3E}">
        <p14:creationId xmlns:p14="http://schemas.microsoft.com/office/powerpoint/2010/main" val="1190640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Schema Architecture</a:t>
            </a:r>
          </a:p>
        </p:txBody>
      </p:sp>
      <p:sp>
        <p:nvSpPr>
          <p:cNvPr id="3" name="Content Placeholder 2"/>
          <p:cNvSpPr>
            <a:spLocks noGrp="1"/>
          </p:cNvSpPr>
          <p:nvPr>
            <p:ph idx="1"/>
          </p:nvPr>
        </p:nvSpPr>
        <p:spPr>
          <a:xfrm>
            <a:off x="677334" y="1930401"/>
            <a:ext cx="8596668" cy="4110962"/>
          </a:xfrm>
        </p:spPr>
        <p:txBody>
          <a:bodyPr>
            <a:normAutofit fontScale="92500"/>
          </a:bodyPr>
          <a:lstStyle/>
          <a:p>
            <a:pPr marL="0" indent="0">
              <a:buNone/>
            </a:pPr>
            <a:r>
              <a:rPr lang="en-US" dirty="0"/>
              <a:t>The goal of the three-schema architecture, is to separate the user applications from the physical database.</a:t>
            </a:r>
            <a:r>
              <a:rPr lang="en-US" b="1" dirty="0"/>
              <a:t>	</a:t>
            </a:r>
          </a:p>
          <a:p>
            <a:pPr marL="0" indent="0">
              <a:buNone/>
            </a:pPr>
            <a:r>
              <a:rPr lang="en-US" b="1" u="sng" dirty="0"/>
              <a:t>Internal Level Schema: </a:t>
            </a:r>
          </a:p>
          <a:p>
            <a:r>
              <a:rPr lang="en-US" dirty="0"/>
              <a:t>describes the physical storage structure of the database. </a:t>
            </a:r>
          </a:p>
          <a:p>
            <a:r>
              <a:rPr lang="en-US" dirty="0"/>
              <a:t>The internal schema uses a physical data model and describes the complete details of data storage and access paths for the database.</a:t>
            </a:r>
          </a:p>
          <a:p>
            <a:pPr marL="0" indent="0">
              <a:buNone/>
            </a:pPr>
            <a:r>
              <a:rPr lang="en-US" b="1" u="sng" dirty="0"/>
              <a:t>Conceptual Level Schema:</a:t>
            </a:r>
          </a:p>
          <a:p>
            <a:r>
              <a:rPr lang="en-US" dirty="0"/>
              <a:t>Describes the structure of the whole database for a community of users. </a:t>
            </a:r>
          </a:p>
          <a:p>
            <a:r>
              <a:rPr lang="en-US" dirty="0"/>
              <a:t>Hides the details of physical storage structures and concentrates on describing entities, data types, relationships, user operations, and constraints. </a:t>
            </a:r>
          </a:p>
          <a:p>
            <a:r>
              <a:rPr lang="en-US" dirty="0"/>
              <a:t>A representational data model is used to describe the conceptual schema when a database system is implemented. </a:t>
            </a:r>
          </a:p>
          <a:p>
            <a:endParaRPr lang="en-US" dirty="0"/>
          </a:p>
        </p:txBody>
      </p:sp>
    </p:spTree>
    <p:extLst>
      <p:ext uri="{BB962C8B-B14F-4D97-AF65-F5344CB8AC3E}">
        <p14:creationId xmlns:p14="http://schemas.microsoft.com/office/powerpoint/2010/main" val="95243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Schema Architecture</a:t>
            </a:r>
          </a:p>
        </p:txBody>
      </p:sp>
      <p:sp>
        <p:nvSpPr>
          <p:cNvPr id="3" name="Content Placeholder 2"/>
          <p:cNvSpPr>
            <a:spLocks noGrp="1"/>
          </p:cNvSpPr>
          <p:nvPr>
            <p:ph idx="1"/>
          </p:nvPr>
        </p:nvSpPr>
        <p:spPr/>
        <p:txBody>
          <a:bodyPr>
            <a:normAutofit/>
          </a:bodyPr>
          <a:lstStyle/>
          <a:p>
            <a:pPr marL="0" indent="0">
              <a:buNone/>
            </a:pPr>
            <a:r>
              <a:rPr lang="en-US" b="1" u="sng" dirty="0"/>
              <a:t>External Level Schema: </a:t>
            </a:r>
          </a:p>
          <a:p>
            <a:r>
              <a:rPr lang="en-US" dirty="0"/>
              <a:t>includes a number of external schemas or user views.</a:t>
            </a:r>
          </a:p>
          <a:p>
            <a:r>
              <a:rPr lang="en-US" dirty="0"/>
              <a:t>Each external schema describes the part of the database that a particular user group is interested in and hides the rest of the database from that user group.</a:t>
            </a:r>
          </a:p>
          <a:p>
            <a:r>
              <a:rPr lang="en-US" dirty="0"/>
              <a:t>Each external schema is typically implemented using a representational data model, possibly based on an external schema design in a high-level data model.</a:t>
            </a:r>
          </a:p>
          <a:p>
            <a:r>
              <a:rPr lang="en-US" b="1" u="sng" dirty="0"/>
              <a:t>Mapping: </a:t>
            </a:r>
            <a:r>
              <a:rPr lang="en-US" dirty="0"/>
              <a:t>The processes of transforming requests and results between levels are called mappings.</a:t>
            </a:r>
          </a:p>
        </p:txBody>
      </p:sp>
    </p:spTree>
    <p:extLst>
      <p:ext uri="{BB962C8B-B14F-4D97-AF65-F5344CB8AC3E}">
        <p14:creationId xmlns:p14="http://schemas.microsoft.com/office/powerpoint/2010/main" val="149085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Schema Architecture</a:t>
            </a:r>
          </a:p>
        </p:txBody>
      </p:sp>
      <p:pic>
        <p:nvPicPr>
          <p:cNvPr id="4" name="Content Placeholder 3"/>
          <p:cNvPicPr>
            <a:picLocks noGrp="1" noChangeAspect="1"/>
          </p:cNvPicPr>
          <p:nvPr>
            <p:ph idx="1"/>
          </p:nvPr>
        </p:nvPicPr>
        <p:blipFill>
          <a:blip r:embed="rId2"/>
          <a:stretch>
            <a:fillRect/>
          </a:stretch>
        </p:blipFill>
        <p:spPr>
          <a:xfrm>
            <a:off x="1076785" y="1769036"/>
            <a:ext cx="7558184" cy="4664134"/>
          </a:xfrm>
          <a:prstGeom prst="rect">
            <a:avLst/>
          </a:prstGeom>
        </p:spPr>
      </p:pic>
    </p:spTree>
    <p:extLst>
      <p:ext uri="{BB962C8B-B14F-4D97-AF65-F5344CB8AC3E}">
        <p14:creationId xmlns:p14="http://schemas.microsoft.com/office/powerpoint/2010/main" val="228838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BD6-217E-1F42-0898-B6D666E5DB75}"/>
              </a:ext>
            </a:extLst>
          </p:cNvPr>
          <p:cNvSpPr>
            <a:spLocks noGrp="1"/>
          </p:cNvSpPr>
          <p:nvPr>
            <p:ph type="title"/>
          </p:nvPr>
        </p:nvSpPr>
        <p:spPr>
          <a:xfrm>
            <a:off x="1797666" y="1587190"/>
            <a:ext cx="8596668" cy="3683620"/>
          </a:xfrm>
        </p:spPr>
        <p:txBody>
          <a:bodyPr>
            <a:normAutofit/>
          </a:bodyPr>
          <a:lstStyle/>
          <a:p>
            <a:pPr algn="ctr"/>
            <a:r>
              <a:rPr lang="en-US" sz="4400" dirty="0"/>
              <a:t>QUIZ TOMORROW</a:t>
            </a:r>
            <a:br>
              <a:rPr lang="en-US" sz="4400" dirty="0"/>
            </a:br>
            <a:r>
              <a:rPr lang="en-US" sz="4400" dirty="0"/>
              <a:t>02-FEB-2024</a:t>
            </a:r>
          </a:p>
        </p:txBody>
      </p:sp>
    </p:spTree>
    <p:extLst>
      <p:ext uri="{BB962C8B-B14F-4D97-AF65-F5344CB8AC3E}">
        <p14:creationId xmlns:p14="http://schemas.microsoft.com/office/powerpoint/2010/main" val="370653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2</a:t>
            </a:r>
          </a:p>
        </p:txBody>
      </p:sp>
      <p:sp>
        <p:nvSpPr>
          <p:cNvPr id="3" name="Content Placeholder 2"/>
          <p:cNvSpPr>
            <a:spLocks noGrp="1"/>
          </p:cNvSpPr>
          <p:nvPr>
            <p:ph idx="1"/>
          </p:nvPr>
        </p:nvSpPr>
        <p:spPr/>
        <p:txBody>
          <a:bodyPr/>
          <a:lstStyle/>
          <a:p>
            <a:pPr lvl="0"/>
            <a:r>
              <a:rPr lang="en-US" dirty="0"/>
              <a:t>Data models, Schema and Instances, Three-Schema architecture, Data Independence</a:t>
            </a:r>
          </a:p>
          <a:p>
            <a:pPr lvl="0"/>
            <a:r>
              <a:rPr lang="en-US" dirty="0"/>
              <a:t>Database languages and interface</a:t>
            </a:r>
          </a:p>
          <a:p>
            <a:pPr lvl="0"/>
            <a:r>
              <a:rPr lang="en-US" dirty="0"/>
              <a:t>Database users</a:t>
            </a:r>
          </a:p>
          <a:p>
            <a:pPr lvl="0"/>
            <a:r>
              <a:rPr lang="en-US" dirty="0"/>
              <a:t>The Database system Environment, Centralized and client/Server architecture for DBMSs.</a:t>
            </a:r>
          </a:p>
          <a:p>
            <a:r>
              <a:rPr lang="en-US" dirty="0"/>
              <a:t>Classification of DBMS</a:t>
            </a:r>
          </a:p>
        </p:txBody>
      </p:sp>
    </p:spTree>
    <p:extLst>
      <p:ext uri="{BB962C8B-B14F-4D97-AF65-F5344CB8AC3E}">
        <p14:creationId xmlns:p14="http://schemas.microsoft.com/office/powerpoint/2010/main" val="298785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History of database applications</a:t>
            </a:r>
          </a:p>
        </p:txBody>
      </p:sp>
      <p:sp>
        <p:nvSpPr>
          <p:cNvPr id="3" name="Content Placeholder 2"/>
          <p:cNvSpPr>
            <a:spLocks noGrp="1"/>
          </p:cNvSpPr>
          <p:nvPr>
            <p:ph idx="1"/>
          </p:nvPr>
        </p:nvSpPr>
        <p:spPr>
          <a:xfrm>
            <a:off x="677334" y="2030507"/>
            <a:ext cx="8596668" cy="4010856"/>
          </a:xfrm>
        </p:spPr>
        <p:txBody>
          <a:bodyPr>
            <a:noAutofit/>
          </a:bodyPr>
          <a:lstStyle/>
          <a:p>
            <a:pPr>
              <a:lnSpc>
                <a:spcPct val="90000"/>
              </a:lnSpc>
              <a:buFont typeface="+mj-lt"/>
              <a:buAutoNum type="arabicPeriod"/>
            </a:pPr>
            <a:r>
              <a:rPr lang="en-GB" altLang="en-US" dirty="0">
                <a:latin typeface="Times" panose="02020603050405020304" pitchFamily="18" charset="0"/>
              </a:rPr>
              <a:t>First-generation </a:t>
            </a:r>
          </a:p>
          <a:p>
            <a:pPr lvl="1">
              <a:lnSpc>
                <a:spcPct val="90000"/>
              </a:lnSpc>
              <a:buFont typeface="+mj-lt"/>
              <a:buAutoNum type="arabicPeriod"/>
            </a:pPr>
            <a:r>
              <a:rPr lang="en-GB" altLang="en-US" dirty="0">
                <a:latin typeface="Times" panose="02020603050405020304" pitchFamily="18" charset="0"/>
              </a:rPr>
              <a:t>Hierarchical and Network</a:t>
            </a:r>
          </a:p>
          <a:p>
            <a:pPr>
              <a:lnSpc>
                <a:spcPct val="90000"/>
              </a:lnSpc>
              <a:buFont typeface="+mj-lt"/>
              <a:buAutoNum type="arabicPeriod"/>
            </a:pPr>
            <a:r>
              <a:rPr lang="en-GB" altLang="en-US" dirty="0">
                <a:latin typeface="Times" panose="02020603050405020304" pitchFamily="18" charset="0"/>
              </a:rPr>
              <a:t>Second generation</a:t>
            </a:r>
          </a:p>
          <a:p>
            <a:pPr lvl="1">
              <a:lnSpc>
                <a:spcPct val="90000"/>
              </a:lnSpc>
              <a:buFont typeface="+mj-lt"/>
              <a:buAutoNum type="arabicPeriod"/>
            </a:pPr>
            <a:r>
              <a:rPr lang="en-GB" altLang="en-US" dirty="0">
                <a:latin typeface="Times" panose="02020603050405020304" pitchFamily="18" charset="0"/>
              </a:rPr>
              <a:t>Relational</a:t>
            </a:r>
          </a:p>
          <a:p>
            <a:pPr>
              <a:lnSpc>
                <a:spcPct val="90000"/>
              </a:lnSpc>
              <a:buFont typeface="+mj-lt"/>
              <a:buAutoNum type="arabicPeriod"/>
            </a:pPr>
            <a:r>
              <a:rPr lang="en-GB" altLang="en-US" dirty="0">
                <a:latin typeface="Times" panose="02020603050405020304" pitchFamily="18" charset="0"/>
              </a:rPr>
              <a:t>Third generation</a:t>
            </a:r>
          </a:p>
          <a:p>
            <a:pPr lvl="1">
              <a:lnSpc>
                <a:spcPct val="90000"/>
              </a:lnSpc>
              <a:buFont typeface="+mj-lt"/>
              <a:buAutoNum type="arabicPeriod"/>
            </a:pPr>
            <a:r>
              <a:rPr lang="en-GB" altLang="en-US" dirty="0">
                <a:latin typeface="Times" panose="02020603050405020304" pitchFamily="18" charset="0"/>
              </a:rPr>
              <a:t>Object-Oriented</a:t>
            </a:r>
          </a:p>
          <a:p>
            <a:pPr lvl="1">
              <a:lnSpc>
                <a:spcPct val="90000"/>
              </a:lnSpc>
              <a:buFont typeface="+mj-lt"/>
              <a:buAutoNum type="arabicPeriod"/>
            </a:pPr>
            <a:r>
              <a:rPr lang="en-GB" altLang="en-US" dirty="0">
                <a:latin typeface="Times" panose="02020603050405020304" pitchFamily="18" charset="0"/>
              </a:rPr>
              <a:t>Object Relational</a:t>
            </a:r>
          </a:p>
          <a:p>
            <a:pPr>
              <a:lnSpc>
                <a:spcPct val="90000"/>
              </a:lnSpc>
              <a:buFont typeface="+mj-lt"/>
              <a:buAutoNum type="arabicPeriod"/>
            </a:pPr>
            <a:r>
              <a:rPr lang="en-GB" altLang="en-US" dirty="0">
                <a:latin typeface="Times" panose="02020603050405020304" pitchFamily="18" charset="0"/>
              </a:rPr>
              <a:t>Fourth generation</a:t>
            </a:r>
          </a:p>
          <a:p>
            <a:pPr lvl="1">
              <a:lnSpc>
                <a:spcPct val="90000"/>
              </a:lnSpc>
              <a:buFont typeface="+mj-lt"/>
              <a:buAutoNum type="arabicPeriod"/>
            </a:pPr>
            <a:r>
              <a:rPr lang="en-US" altLang="en-US" dirty="0">
                <a:latin typeface="Times" panose="02020603050405020304" pitchFamily="18" charset="0"/>
              </a:rPr>
              <a:t>Interchanging Data on the Web for E-Commerce Using XML</a:t>
            </a:r>
          </a:p>
          <a:p>
            <a:pPr>
              <a:lnSpc>
                <a:spcPct val="90000"/>
              </a:lnSpc>
              <a:buFont typeface="+mj-lt"/>
              <a:buAutoNum type="arabicPeriod"/>
            </a:pPr>
            <a:r>
              <a:rPr lang="en-US" altLang="en-US" dirty="0">
                <a:latin typeface="Times" panose="02020603050405020304" pitchFamily="18" charset="0"/>
              </a:rPr>
              <a:t>Fifth generation</a:t>
            </a:r>
          </a:p>
          <a:p>
            <a:pPr lvl="1">
              <a:lnSpc>
                <a:spcPct val="90000"/>
              </a:lnSpc>
              <a:buFont typeface="+mj-lt"/>
              <a:buAutoNum type="arabicPeriod"/>
            </a:pPr>
            <a:r>
              <a:rPr lang="en-US" altLang="en-US" dirty="0">
                <a:latin typeface="Times" panose="02020603050405020304" pitchFamily="18" charset="0"/>
              </a:rPr>
              <a:t>Emergence of Big Data Storage Systems and NOSQL Databases</a:t>
            </a:r>
            <a:endParaRPr lang="en-GB" altLang="en-US" dirty="0">
              <a:latin typeface="Times" panose="02020603050405020304" pitchFamily="18" charset="0"/>
            </a:endParaRPr>
          </a:p>
        </p:txBody>
      </p:sp>
    </p:spTree>
    <p:extLst>
      <p:ext uri="{BB962C8B-B14F-4D97-AF65-F5344CB8AC3E}">
        <p14:creationId xmlns:p14="http://schemas.microsoft.com/office/powerpoint/2010/main" val="4232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F407-DB89-A7E3-1C28-17D4A10AC8E4}"/>
              </a:ext>
            </a:extLst>
          </p:cNvPr>
          <p:cNvSpPr>
            <a:spLocks noGrp="1"/>
          </p:cNvSpPr>
          <p:nvPr>
            <p:ph type="title"/>
          </p:nvPr>
        </p:nvSpPr>
        <p:spPr/>
        <p:txBody>
          <a:bodyPr/>
          <a:lstStyle/>
          <a:p>
            <a:r>
              <a:rPr lang="en-US" dirty="0"/>
              <a:t>1.1. Early Database Applications Using Hierarchical and Network Systems</a:t>
            </a:r>
          </a:p>
        </p:txBody>
      </p:sp>
      <p:sp>
        <p:nvSpPr>
          <p:cNvPr id="3" name="Content Placeholder 2">
            <a:extLst>
              <a:ext uri="{FF2B5EF4-FFF2-40B4-BE49-F238E27FC236}">
                <a16:creationId xmlns:a16="http://schemas.microsoft.com/office/drawing/2014/main" id="{C610871E-5BEF-7DD5-2648-292C27588A32}"/>
              </a:ext>
            </a:extLst>
          </p:cNvPr>
          <p:cNvSpPr>
            <a:spLocks noGrp="1"/>
          </p:cNvSpPr>
          <p:nvPr>
            <p:ph idx="1"/>
          </p:nvPr>
        </p:nvSpPr>
        <p:spPr/>
        <p:txBody>
          <a:bodyPr/>
          <a:lstStyle/>
          <a:p>
            <a:pPr marL="0" indent="0">
              <a:buNone/>
            </a:pPr>
            <a:r>
              <a:rPr lang="en-US" dirty="0"/>
              <a:t>Many early database applications-maintained records in large organizations such as corporations, universities, hospitals, and banks. In many of these applications, there were large numbers of records of similar structure. For example, in a university application, similar information would be kept for each student, each course, each grade record, and so on.</a:t>
            </a:r>
          </a:p>
          <a:p>
            <a:pPr marL="0" indent="0">
              <a:buNone/>
            </a:pPr>
            <a:r>
              <a:rPr lang="en-US" dirty="0"/>
              <a:t>it did not provide enough flexibility to access records efficiently when new queries and transactions were identified. It was also laborious to reorganize the database when changes were made to the application’s requirements.</a:t>
            </a:r>
          </a:p>
          <a:p>
            <a:pPr marL="0" indent="0">
              <a:buNone/>
            </a:pPr>
            <a:r>
              <a:rPr lang="en-US" dirty="0"/>
              <a:t>they provided only programming language interfaces. This made it time-consuming and expensive to implement</a:t>
            </a:r>
          </a:p>
          <a:p>
            <a:pPr marL="0" indent="0">
              <a:buNone/>
            </a:pPr>
            <a:r>
              <a:rPr lang="en-US" dirty="0"/>
              <a:t>Era: starting in the mid-1960s and continuing through the 1970s and 1980s</a:t>
            </a:r>
          </a:p>
        </p:txBody>
      </p:sp>
    </p:spTree>
    <p:extLst>
      <p:ext uri="{BB962C8B-B14F-4D97-AF65-F5344CB8AC3E}">
        <p14:creationId xmlns:p14="http://schemas.microsoft.com/office/powerpoint/2010/main" val="326844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36FF-4852-7885-C225-203842665B83}"/>
              </a:ext>
            </a:extLst>
          </p:cNvPr>
          <p:cNvSpPr>
            <a:spLocks noGrp="1"/>
          </p:cNvSpPr>
          <p:nvPr>
            <p:ph type="title"/>
          </p:nvPr>
        </p:nvSpPr>
        <p:spPr>
          <a:xfrm>
            <a:off x="677333" y="609600"/>
            <a:ext cx="8895291" cy="1320800"/>
          </a:xfrm>
        </p:spPr>
        <p:txBody>
          <a:bodyPr>
            <a:normAutofit fontScale="90000"/>
          </a:bodyPr>
          <a:lstStyle/>
          <a:p>
            <a:r>
              <a:rPr lang="en-US" dirty="0"/>
              <a:t>1.2. Providing Data Abstraction and Application Flexibility with Relational Databases</a:t>
            </a:r>
          </a:p>
        </p:txBody>
      </p:sp>
      <p:sp>
        <p:nvSpPr>
          <p:cNvPr id="3" name="Content Placeholder 2">
            <a:extLst>
              <a:ext uri="{FF2B5EF4-FFF2-40B4-BE49-F238E27FC236}">
                <a16:creationId xmlns:a16="http://schemas.microsoft.com/office/drawing/2014/main" id="{A857BE9D-4FA2-5024-632B-5EE08EC88369}"/>
              </a:ext>
            </a:extLst>
          </p:cNvPr>
          <p:cNvSpPr>
            <a:spLocks noGrp="1"/>
          </p:cNvSpPr>
          <p:nvPr>
            <p:ph idx="1"/>
          </p:nvPr>
        </p:nvSpPr>
        <p:spPr/>
        <p:txBody>
          <a:bodyPr/>
          <a:lstStyle/>
          <a:p>
            <a:pPr marL="0" indent="0">
              <a:buNone/>
            </a:pPr>
            <a:r>
              <a:rPr lang="en-US" dirty="0"/>
              <a:t>Relational databases were originally proposed to separate the physical storage of data from its conceptual representation and to provide a mathematical foundation for data representation and querying.</a:t>
            </a:r>
          </a:p>
          <a:p>
            <a:pPr marL="0" indent="0">
              <a:buNone/>
            </a:pPr>
            <a:r>
              <a:rPr lang="en-US" dirty="0"/>
              <a:t>introduced high-level query languages that provided an alternative to programming language interfaces</a:t>
            </a:r>
          </a:p>
          <a:p>
            <a:pPr marL="0" indent="0">
              <a:buNone/>
            </a:pPr>
            <a:r>
              <a:rPr lang="en-US" dirty="0"/>
              <a:t>provided flexibility to develop new queries quickly and to reorganize the database as requirements changed. Hence, data abstraction and program-data independence were much improved when compared to earlier systems</a:t>
            </a:r>
          </a:p>
          <a:p>
            <a:pPr marL="0" indent="0">
              <a:buNone/>
            </a:pPr>
            <a:r>
              <a:rPr lang="en-US" dirty="0"/>
              <a:t>Era: started in late 1970s</a:t>
            </a:r>
          </a:p>
        </p:txBody>
      </p:sp>
    </p:spTree>
    <p:extLst>
      <p:ext uri="{BB962C8B-B14F-4D97-AF65-F5344CB8AC3E}">
        <p14:creationId xmlns:p14="http://schemas.microsoft.com/office/powerpoint/2010/main" val="408178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CE90-7F2C-83CF-A356-5EB48D44C4CE}"/>
              </a:ext>
            </a:extLst>
          </p:cNvPr>
          <p:cNvSpPr>
            <a:spLocks noGrp="1"/>
          </p:cNvSpPr>
          <p:nvPr>
            <p:ph type="title"/>
          </p:nvPr>
        </p:nvSpPr>
        <p:spPr/>
        <p:txBody>
          <a:bodyPr/>
          <a:lstStyle/>
          <a:p>
            <a:r>
              <a:rPr lang="en-US" dirty="0"/>
              <a:t>1.3. Object-Oriented Applications and the Need for More Complex Databases </a:t>
            </a:r>
          </a:p>
        </p:txBody>
      </p:sp>
      <p:sp>
        <p:nvSpPr>
          <p:cNvPr id="3" name="Content Placeholder 2">
            <a:extLst>
              <a:ext uri="{FF2B5EF4-FFF2-40B4-BE49-F238E27FC236}">
                <a16:creationId xmlns:a16="http://schemas.microsoft.com/office/drawing/2014/main" id="{9263A1A2-E1FD-2AAF-AE16-9095AF3C900C}"/>
              </a:ext>
            </a:extLst>
          </p:cNvPr>
          <p:cNvSpPr>
            <a:spLocks noGrp="1"/>
          </p:cNvSpPr>
          <p:nvPr>
            <p:ph idx="1"/>
          </p:nvPr>
        </p:nvSpPr>
        <p:spPr/>
        <p:txBody>
          <a:bodyPr/>
          <a:lstStyle/>
          <a:p>
            <a:pPr marL="0" indent="0">
              <a:buNone/>
            </a:pPr>
            <a:r>
              <a:rPr lang="en-US" dirty="0"/>
              <a:t>The emergence of object-oriented programming languages in the 1980s and the need to store and share complex, structured objects led to the development of object-oriented databases (OODBs). Initially, OODBs were considered a competitor to relational databases.</a:t>
            </a:r>
          </a:p>
          <a:p>
            <a:pPr marL="0" indent="0">
              <a:buNone/>
            </a:pPr>
            <a:r>
              <a:rPr lang="en-US" dirty="0"/>
              <a:t>However, the complexity of the model and the lack of an early standard contributed to their limited use. </a:t>
            </a:r>
          </a:p>
          <a:p>
            <a:pPr marL="0" indent="0">
              <a:buNone/>
            </a:pPr>
            <a:r>
              <a:rPr lang="en-US" dirty="0"/>
              <a:t>They are now mainly used in specialized applications, such as engineering design, multimedia publishing, and manufacturing systems.</a:t>
            </a:r>
          </a:p>
          <a:p>
            <a:pPr marL="0" indent="0">
              <a:buNone/>
            </a:pPr>
            <a:r>
              <a:rPr lang="en-US" dirty="0"/>
              <a:t>many object-oriented concepts were incorporated into the newer versions of relational DBMSs, leading to object-relational database management systems, known as ORDBMSs.</a:t>
            </a:r>
          </a:p>
        </p:txBody>
      </p:sp>
    </p:spTree>
    <p:extLst>
      <p:ext uri="{BB962C8B-B14F-4D97-AF65-F5344CB8AC3E}">
        <p14:creationId xmlns:p14="http://schemas.microsoft.com/office/powerpoint/2010/main" val="237803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rectangular object with black text&#10;&#10;Description automatically generated with medium confidence">
            <a:extLst>
              <a:ext uri="{FF2B5EF4-FFF2-40B4-BE49-F238E27FC236}">
                <a16:creationId xmlns:a16="http://schemas.microsoft.com/office/drawing/2014/main" id="{BA53E49E-E0E0-6C54-CECC-1D5E06F8C6B1}"/>
              </a:ext>
            </a:extLst>
          </p:cNvPr>
          <p:cNvPicPr>
            <a:picLocks noGrp="1" noChangeAspect="1"/>
          </p:cNvPicPr>
          <p:nvPr>
            <p:ph idx="1"/>
          </p:nvPr>
        </p:nvPicPr>
        <p:blipFill>
          <a:blip r:embed="rId2"/>
          <a:stretch>
            <a:fillRect/>
          </a:stretch>
        </p:blipFill>
        <p:spPr>
          <a:xfrm>
            <a:off x="1126309" y="1202830"/>
            <a:ext cx="9941259" cy="4448713"/>
          </a:xfrm>
          <a:prstGeom prst="rect">
            <a:avLst/>
          </a:prstGeom>
        </p:spPr>
      </p:pic>
    </p:spTree>
    <p:extLst>
      <p:ext uri="{BB962C8B-B14F-4D97-AF65-F5344CB8AC3E}">
        <p14:creationId xmlns:p14="http://schemas.microsoft.com/office/powerpoint/2010/main" val="425961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3" name="Content Placeholder 2"/>
          <p:cNvSpPr>
            <a:spLocks noGrp="1"/>
          </p:cNvSpPr>
          <p:nvPr>
            <p:ph idx="1"/>
          </p:nvPr>
        </p:nvSpPr>
        <p:spPr>
          <a:xfrm>
            <a:off x="677334" y="1930400"/>
            <a:ext cx="8596668" cy="4010856"/>
          </a:xfrm>
        </p:spPr>
        <p:txBody>
          <a:bodyPr>
            <a:normAutofit fontScale="92500" lnSpcReduction="10000"/>
          </a:bodyPr>
          <a:lstStyle/>
          <a:p>
            <a:r>
              <a:rPr lang="en-US" dirty="0"/>
              <a:t>A model is an abstraction process that hides  details</a:t>
            </a:r>
            <a:endParaRPr lang="en-US" b="1" u="sng" dirty="0"/>
          </a:p>
          <a:p>
            <a:r>
              <a:rPr lang="en-US" b="1" u="sng" dirty="0"/>
              <a:t>Data model: </a:t>
            </a:r>
            <a:r>
              <a:rPr lang="en-US" dirty="0"/>
              <a:t>A collection of concepts </a:t>
            </a:r>
            <a:r>
              <a:rPr lang="en-US" altLang="en-US" dirty="0">
                <a:solidFill>
                  <a:srgbClr val="000000"/>
                </a:solidFill>
              </a:rPr>
              <a:t>to describe the </a:t>
            </a:r>
            <a:r>
              <a:rPr lang="en-US" altLang="en-US" i="1" dirty="0">
                <a:solidFill>
                  <a:srgbClr val="000000"/>
                </a:solidFill>
              </a:rPr>
              <a:t>structure</a:t>
            </a:r>
            <a:r>
              <a:rPr lang="en-US" altLang="en-US" dirty="0">
                <a:solidFill>
                  <a:srgbClr val="000000"/>
                </a:solidFill>
              </a:rPr>
              <a:t> of a database,</a:t>
            </a:r>
            <a:r>
              <a:rPr lang="en-US" altLang="en-US" i="1" dirty="0">
                <a:solidFill>
                  <a:srgbClr val="000000"/>
                </a:solidFill>
              </a:rPr>
              <a:t> </a:t>
            </a:r>
            <a:r>
              <a:rPr lang="en-US" altLang="en-US" dirty="0">
                <a:solidFill>
                  <a:srgbClr val="000000"/>
                </a:solidFill>
              </a:rPr>
              <a:t>and certain</a:t>
            </a:r>
            <a:r>
              <a:rPr lang="en-US" altLang="en-US" i="1" dirty="0">
                <a:solidFill>
                  <a:srgbClr val="000000"/>
                </a:solidFill>
              </a:rPr>
              <a:t> constraints</a:t>
            </a:r>
            <a:r>
              <a:rPr lang="en-US" altLang="en-US" dirty="0">
                <a:solidFill>
                  <a:srgbClr val="000000"/>
                </a:solidFill>
              </a:rPr>
              <a:t> that the database should obey.</a:t>
            </a:r>
          </a:p>
          <a:p>
            <a:r>
              <a:rPr lang="en-US" dirty="0"/>
              <a:t>Data modeling is used for representing entities of interest and their relationship in the database.</a:t>
            </a:r>
            <a:endParaRPr lang="en-US" altLang="en-US" dirty="0">
              <a:solidFill>
                <a:srgbClr val="000000"/>
              </a:solidFill>
            </a:endParaRPr>
          </a:p>
          <a:p>
            <a:r>
              <a:rPr lang="en-US" dirty="0"/>
              <a:t>The </a:t>
            </a:r>
            <a:r>
              <a:rPr lang="en-US" i="1" dirty="0"/>
              <a:t>structure of a database includes</a:t>
            </a:r>
            <a:r>
              <a:rPr lang="en-US" dirty="0"/>
              <a:t> data types, relationships, and constraints that should hold for the data.</a:t>
            </a:r>
          </a:p>
          <a:p>
            <a:r>
              <a:rPr lang="en-US" dirty="0"/>
              <a:t>Most data models also include a set of basic operations for specifying retrievals and updates on the database.</a:t>
            </a:r>
            <a:endParaRPr lang="en-US" b="1" dirty="0"/>
          </a:p>
          <a:p>
            <a:r>
              <a:rPr lang="en-US" dirty="0"/>
              <a:t>The data model specify dynamic aspects or behavior to specify valid defined users' operations.</a:t>
            </a:r>
          </a:p>
          <a:p>
            <a:pPr lvl="1"/>
            <a:r>
              <a:rPr lang="en-US" dirty="0"/>
              <a:t>For example: An example of a user-defined operation could be COMPUTE_GPA, which can be applied to a STUDENT object</a:t>
            </a:r>
          </a:p>
        </p:txBody>
      </p:sp>
    </p:spTree>
    <p:extLst>
      <p:ext uri="{BB962C8B-B14F-4D97-AF65-F5344CB8AC3E}">
        <p14:creationId xmlns:p14="http://schemas.microsoft.com/office/powerpoint/2010/main" val="72469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data models</a:t>
            </a:r>
          </a:p>
        </p:txBody>
      </p:sp>
      <p:sp>
        <p:nvSpPr>
          <p:cNvPr id="3" name="Content Placeholder 2"/>
          <p:cNvSpPr>
            <a:spLocks noGrp="1"/>
          </p:cNvSpPr>
          <p:nvPr>
            <p:ph idx="1"/>
          </p:nvPr>
        </p:nvSpPr>
        <p:spPr/>
        <p:txBody>
          <a:bodyPr>
            <a:normAutofit lnSpcReduction="10000"/>
          </a:bodyPr>
          <a:lstStyle/>
          <a:p>
            <a:pPr>
              <a:buFont typeface="+mj-lt"/>
              <a:buAutoNum type="arabicPeriod"/>
            </a:pPr>
            <a:r>
              <a:rPr lang="en-US" b="1" u="sng" dirty="0"/>
              <a:t>High-level or conceptual data models</a:t>
            </a:r>
          </a:p>
          <a:p>
            <a:r>
              <a:rPr lang="en-US" dirty="0"/>
              <a:t>provide concepts that are close to the way many users perceive data</a:t>
            </a:r>
          </a:p>
          <a:p>
            <a:r>
              <a:rPr lang="en-US" dirty="0"/>
              <a:t>Use Entity-Relationship(ER) Model</a:t>
            </a:r>
          </a:p>
          <a:p>
            <a:r>
              <a:rPr lang="en-US" dirty="0"/>
              <a:t>use concepts such as entities, attributes,</a:t>
            </a:r>
            <a:br>
              <a:rPr lang="en-US" dirty="0"/>
            </a:br>
            <a:r>
              <a:rPr lang="en-US" dirty="0"/>
              <a:t> and relationships. </a:t>
            </a:r>
          </a:p>
          <a:p>
            <a:r>
              <a:rPr lang="en-US" dirty="0"/>
              <a:t>An entity represents a real-world object or concept, </a:t>
            </a:r>
            <a:br>
              <a:rPr lang="en-US" dirty="0"/>
            </a:br>
            <a:r>
              <a:rPr lang="en-US" dirty="0"/>
              <a:t>such as an employee, project, student from the mini world</a:t>
            </a:r>
          </a:p>
          <a:p>
            <a:r>
              <a:rPr lang="en-US" dirty="0"/>
              <a:t>An attribute represents some property of interest that further describes an entity, such as the employee's name or salary.</a:t>
            </a:r>
          </a:p>
          <a:p>
            <a:r>
              <a:rPr lang="en-US" dirty="0"/>
              <a:t> A relationship among two or more entities represents an association among two or more entities, for example, a works-on relationship between an employee and a project.</a:t>
            </a:r>
            <a:r>
              <a:rPr lang="en-US" b="1" dirty="0"/>
              <a:t> </a:t>
            </a:r>
            <a:endParaRPr lang="en-US" dirty="0"/>
          </a:p>
        </p:txBody>
      </p:sp>
    </p:spTree>
    <p:extLst>
      <p:ext uri="{BB962C8B-B14F-4D97-AF65-F5344CB8AC3E}">
        <p14:creationId xmlns:p14="http://schemas.microsoft.com/office/powerpoint/2010/main" val="8853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6924</TotalTime>
  <Words>1371</Words>
  <Application>Microsoft Office PowerPoint</Application>
  <PresentationFormat>Widescreen</PresentationFormat>
  <Paragraphs>105</Paragraphs>
  <Slides>19</Slides>
  <Notes>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Nunito</vt:lpstr>
      <vt:lpstr>Times</vt:lpstr>
      <vt:lpstr>Trebuchet MS</vt:lpstr>
      <vt:lpstr>Wingdings 3</vt:lpstr>
      <vt:lpstr>Facet</vt:lpstr>
      <vt:lpstr>Database System</vt:lpstr>
      <vt:lpstr>Week 2</vt:lpstr>
      <vt:lpstr>1. History of database applications</vt:lpstr>
      <vt:lpstr>1.1. Early Database Applications Using Hierarchical and Network Systems</vt:lpstr>
      <vt:lpstr>1.2. Providing Data Abstraction and Application Flexibility with Relational Databases</vt:lpstr>
      <vt:lpstr>1.3. Object-Oriented Applications and the Need for More Complex Databases </vt:lpstr>
      <vt:lpstr>PowerPoint Presentation</vt:lpstr>
      <vt:lpstr>Data Models</vt:lpstr>
      <vt:lpstr>Categories of data models</vt:lpstr>
      <vt:lpstr>Categories of data models</vt:lpstr>
      <vt:lpstr>Categories of data models</vt:lpstr>
      <vt:lpstr>Categories of data models</vt:lpstr>
      <vt:lpstr>Schema</vt:lpstr>
      <vt:lpstr>Instance or Database State</vt:lpstr>
      <vt:lpstr>Three Schema Architecture</vt:lpstr>
      <vt:lpstr>Three Schema Architecture</vt:lpstr>
      <vt:lpstr>Three Schema Architecture</vt:lpstr>
      <vt:lpstr>Three Schema Architecture</vt:lpstr>
      <vt:lpstr>QUIZ TOMORROW 02-FEB-2024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innocent akhtar</dc:creator>
  <cp:lastModifiedBy>Saba Haris</cp:lastModifiedBy>
  <cp:revision>95</cp:revision>
  <dcterms:created xsi:type="dcterms:W3CDTF">2017-01-21T16:52:41Z</dcterms:created>
  <dcterms:modified xsi:type="dcterms:W3CDTF">2024-01-31T09:08:17Z</dcterms:modified>
</cp:coreProperties>
</file>