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98" r:id="rId4"/>
    <p:sldId id="292" r:id="rId5"/>
    <p:sldId id="267" r:id="rId6"/>
    <p:sldId id="299" r:id="rId7"/>
    <p:sldId id="300" r:id="rId8"/>
    <p:sldId id="268" r:id="rId9"/>
    <p:sldId id="290" r:id="rId10"/>
    <p:sldId id="281" r:id="rId11"/>
    <p:sldId id="283" r:id="rId12"/>
    <p:sldId id="284" r:id="rId13"/>
    <p:sldId id="301" r:id="rId14"/>
    <p:sldId id="288" r:id="rId15"/>
    <p:sldId id="289" r:id="rId16"/>
    <p:sldId id="297" r:id="rId17"/>
    <p:sldId id="285" r:id="rId18"/>
    <p:sldId id="286"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5830" autoAdjust="0"/>
  </p:normalViewPr>
  <p:slideViewPr>
    <p:cSldViewPr snapToGrid="0">
      <p:cViewPr varScale="1">
        <p:scale>
          <a:sx n="57" d="100"/>
          <a:sy n="57" d="100"/>
        </p:scale>
        <p:origin x="101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7397F-6030-4A9A-A72F-FF3105F625BA}"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38451-3473-494B-AB62-4E9AF95797E0}" type="slidenum">
              <a:rPr lang="en-US" smtClean="0"/>
              <a:t>‹#›</a:t>
            </a:fld>
            <a:endParaRPr lang="en-US"/>
          </a:p>
        </p:txBody>
      </p:sp>
    </p:spTree>
    <p:extLst>
      <p:ext uri="{BB962C8B-B14F-4D97-AF65-F5344CB8AC3E}">
        <p14:creationId xmlns:p14="http://schemas.microsoft.com/office/powerpoint/2010/main" val="285561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types of basic DBMS architectures were created on this underlying client/server framework: two-tier and three-tier</a:t>
            </a:r>
          </a:p>
        </p:txBody>
      </p:sp>
      <p:sp>
        <p:nvSpPr>
          <p:cNvPr id="4" name="Slide Number Placeholder 3"/>
          <p:cNvSpPr>
            <a:spLocks noGrp="1"/>
          </p:cNvSpPr>
          <p:nvPr>
            <p:ph type="sldNum" sz="quarter" idx="5"/>
          </p:nvPr>
        </p:nvSpPr>
        <p:spPr/>
        <p:txBody>
          <a:bodyPr/>
          <a:lstStyle/>
          <a:p>
            <a:fld id="{62438451-3473-494B-AB62-4E9AF95797E0}" type="slidenum">
              <a:rPr lang="en-US" smtClean="0"/>
              <a:t>13</a:t>
            </a:fld>
            <a:endParaRPr lang="en-US"/>
          </a:p>
        </p:txBody>
      </p:sp>
    </p:spTree>
    <p:extLst>
      <p:ext uri="{BB962C8B-B14F-4D97-AF65-F5344CB8AC3E}">
        <p14:creationId xmlns:p14="http://schemas.microsoft.com/office/powerpoint/2010/main" val="216508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architectures described here are called two-tier architectures because the software components are distributed over two systems: client and server. The advantages of this architecture are its simplicity and seamless compatibility with existing systems. The emergence of the Web changed the roles of clients and servers, leading to the three-tier architecture.</a:t>
            </a:r>
          </a:p>
        </p:txBody>
      </p:sp>
      <p:sp>
        <p:nvSpPr>
          <p:cNvPr id="4" name="Slide Number Placeholder 3"/>
          <p:cNvSpPr>
            <a:spLocks noGrp="1"/>
          </p:cNvSpPr>
          <p:nvPr>
            <p:ph type="sldNum" sz="quarter" idx="5"/>
          </p:nvPr>
        </p:nvSpPr>
        <p:spPr/>
        <p:txBody>
          <a:bodyPr/>
          <a:lstStyle/>
          <a:p>
            <a:fld id="{62438451-3473-494B-AB62-4E9AF95797E0}" type="slidenum">
              <a:rPr lang="en-US" smtClean="0"/>
              <a:t>14</a:t>
            </a:fld>
            <a:endParaRPr lang="en-US"/>
          </a:p>
        </p:txBody>
      </p:sp>
    </p:spTree>
    <p:extLst>
      <p:ext uri="{BB962C8B-B14F-4D97-AF65-F5344CB8AC3E}">
        <p14:creationId xmlns:p14="http://schemas.microsoft.com/office/powerpoint/2010/main" val="267096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the data model on which the DBMS is based.</a:t>
            </a:r>
          </a:p>
          <a:p>
            <a:endParaRPr lang="en-US" dirty="0"/>
          </a:p>
        </p:txBody>
      </p:sp>
      <p:sp>
        <p:nvSpPr>
          <p:cNvPr id="4" name="Slide Number Placeholder 3"/>
          <p:cNvSpPr>
            <a:spLocks noGrp="1"/>
          </p:cNvSpPr>
          <p:nvPr>
            <p:ph type="sldNum" sz="quarter" idx="5"/>
          </p:nvPr>
        </p:nvSpPr>
        <p:spPr/>
        <p:txBody>
          <a:bodyPr/>
          <a:lstStyle/>
          <a:p>
            <a:fld id="{62438451-3473-494B-AB62-4E9AF95797E0}" type="slidenum">
              <a:rPr lang="en-US" smtClean="0"/>
              <a:t>17</a:t>
            </a:fld>
            <a:endParaRPr lang="en-US"/>
          </a:p>
        </p:txBody>
      </p:sp>
    </p:spTree>
    <p:extLst>
      <p:ext uri="{BB962C8B-B14F-4D97-AF65-F5344CB8AC3E}">
        <p14:creationId xmlns:p14="http://schemas.microsoft.com/office/powerpoint/2010/main" val="282838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23132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76105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369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68082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75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72805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70265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34257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34188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60683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0681E-A713-4D82-BCBF-84F0DDE95721}"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242826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0681E-A713-4D82-BCBF-84F0DDE95721}"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4467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0681E-A713-4D82-BCBF-84F0DDE95721}"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54544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0681E-A713-4D82-BCBF-84F0DDE95721}"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99931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8504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57377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E0681E-A713-4D82-BCBF-84F0DDE95721}" type="datetimeFigureOut">
              <a:rPr lang="en-US" smtClean="0"/>
              <a:t>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B62F77-489B-4BCB-91E4-6AA195D245A4}" type="slidenum">
              <a:rPr lang="en-US" smtClean="0"/>
              <a:t>‹#›</a:t>
            </a:fld>
            <a:endParaRPr lang="en-US"/>
          </a:p>
        </p:txBody>
      </p:sp>
    </p:spTree>
    <p:extLst>
      <p:ext uri="{BB962C8B-B14F-4D97-AF65-F5344CB8AC3E}">
        <p14:creationId xmlns:p14="http://schemas.microsoft.com/office/powerpoint/2010/main" val="1738463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rmAutofit lnSpcReduction="10000"/>
          </a:bodyPr>
          <a:lstStyle/>
          <a:p>
            <a:r>
              <a:rPr lang="en-US" dirty="0"/>
              <a:t>Saba Ghani</a:t>
            </a:r>
          </a:p>
          <a:p>
            <a:r>
              <a:rPr lang="en-US" dirty="0"/>
              <a:t>FAST-NU</a:t>
            </a:r>
          </a:p>
          <a:p>
            <a:r>
              <a:rPr lang="en-US" dirty="0" err="1"/>
              <a:t>Chiniot</a:t>
            </a:r>
            <a:r>
              <a:rPr lang="en-US" dirty="0"/>
              <a:t>-Faisalabad campus</a:t>
            </a:r>
          </a:p>
        </p:txBody>
      </p:sp>
    </p:spTree>
    <p:extLst>
      <p:ext uri="{BB962C8B-B14F-4D97-AF65-F5344CB8AC3E}">
        <p14:creationId xmlns:p14="http://schemas.microsoft.com/office/powerpoint/2010/main" val="219977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059"/>
          </a:xfrm>
        </p:spPr>
        <p:txBody>
          <a:bodyPr/>
          <a:lstStyle/>
          <a:p>
            <a:r>
              <a:rPr lang="en-US" b="1" dirty="0"/>
              <a:t>Architectures for DBMSs</a:t>
            </a:r>
          </a:p>
        </p:txBody>
      </p:sp>
      <p:sp>
        <p:nvSpPr>
          <p:cNvPr id="3" name="Content Placeholder 2"/>
          <p:cNvSpPr>
            <a:spLocks noGrp="1"/>
          </p:cNvSpPr>
          <p:nvPr>
            <p:ph idx="1"/>
          </p:nvPr>
        </p:nvSpPr>
        <p:spPr/>
        <p:txBody>
          <a:bodyPr>
            <a:normAutofit/>
          </a:bodyPr>
          <a:lstStyle/>
          <a:p>
            <a:pPr marL="0" indent="0">
              <a:buNone/>
            </a:pPr>
            <a:r>
              <a:rPr lang="en-US" sz="2000" b="1" i="1" dirty="0"/>
              <a:t>Centralized DBMS Architecture</a:t>
            </a:r>
          </a:p>
          <a:p>
            <a:pPr lvl="0"/>
            <a:r>
              <a:rPr lang="en-US" dirty="0"/>
              <a:t>Used mainframes to provide main processing for user application programs, and DBMS functionality</a:t>
            </a:r>
          </a:p>
          <a:p>
            <a:pPr lvl="0"/>
            <a:r>
              <a:rPr lang="en-US" dirty="0"/>
              <a:t>User accessed systems via computer terminals that only provided display capabilities, with no processing capabilities.</a:t>
            </a:r>
          </a:p>
          <a:p>
            <a:pPr lvl="0"/>
            <a:r>
              <a:rPr lang="en-US" dirty="0"/>
              <a:t>All processing  performed remotely on the computer system, and only display information was sent to the terminals, connected via a network.</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6895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Centralized Architecture for DBMSs</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4"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5"/>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B66837AE-ACE8-36D1-3584-EAC6E7D5F2EB}"/>
              </a:ext>
            </a:extLst>
          </p:cNvPr>
          <p:cNvPicPr>
            <a:picLocks noChangeAspect="1"/>
          </p:cNvPicPr>
          <p:nvPr/>
        </p:nvPicPr>
        <p:blipFill>
          <a:blip r:embed="rId2"/>
          <a:stretch>
            <a:fillRect/>
          </a:stretch>
        </p:blipFill>
        <p:spPr>
          <a:xfrm>
            <a:off x="1698470" y="1753062"/>
            <a:ext cx="7791450" cy="4695825"/>
          </a:xfrm>
          <a:prstGeom prst="rect">
            <a:avLst/>
          </a:prstGeom>
        </p:spPr>
      </p:pic>
    </p:spTree>
    <p:extLst>
      <p:ext uri="{BB962C8B-B14F-4D97-AF65-F5344CB8AC3E}">
        <p14:creationId xmlns:p14="http://schemas.microsoft.com/office/powerpoint/2010/main" val="271247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 Server Architecture for DBMSs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200" b="1" i="1" dirty="0"/>
              <a:t>Client Server Architecture</a:t>
            </a:r>
          </a:p>
          <a:p>
            <a:pPr lvl="0"/>
            <a:r>
              <a:rPr lang="en-US" sz="2000" b="1" dirty="0">
                <a:solidFill>
                  <a:srgbClr val="FF0000"/>
                </a:solidFill>
              </a:rPr>
              <a:t>Server</a:t>
            </a:r>
            <a:r>
              <a:rPr lang="en-US" sz="2000" dirty="0">
                <a:solidFill>
                  <a:srgbClr val="FF0000"/>
                </a:solidFill>
              </a:rPr>
              <a:t> </a:t>
            </a:r>
            <a:r>
              <a:rPr lang="en-US" dirty="0"/>
              <a:t>– machine that provides services to client machines such as file access, printing, and database access.</a:t>
            </a:r>
          </a:p>
          <a:p>
            <a:pPr lvl="0"/>
            <a:r>
              <a:rPr lang="en-US" dirty="0"/>
              <a:t>Define specialized servers with specific functionalities (file servers, print servers, web servers, database servers)</a:t>
            </a:r>
          </a:p>
          <a:p>
            <a:pPr lvl="1"/>
            <a:r>
              <a:rPr lang="en-US" dirty="0"/>
              <a:t>Many client machines can access resources provided by specialized server.</a:t>
            </a:r>
          </a:p>
          <a:p>
            <a:r>
              <a:rPr lang="en-US" sz="2000" b="1" dirty="0">
                <a:solidFill>
                  <a:srgbClr val="FF0000"/>
                </a:solidFill>
              </a:rPr>
              <a:t>Client</a:t>
            </a:r>
            <a:r>
              <a:rPr lang="en-US" dirty="0"/>
              <a:t> – a user machine that provides user interface capabilities and local processing.</a:t>
            </a:r>
          </a:p>
          <a:p>
            <a:pPr lvl="0"/>
            <a:r>
              <a:rPr lang="en-US" dirty="0"/>
              <a:t>Client machines provide user with the appropriate interfaces to utilize servers, as well as with local processing power to run local applications.</a:t>
            </a:r>
          </a:p>
          <a:p>
            <a:pPr lvl="0"/>
            <a:r>
              <a:rPr lang="en-US" dirty="0"/>
              <a:t>Some machines are client sites, with client software installed.</a:t>
            </a:r>
          </a:p>
          <a:p>
            <a:endParaRPr lang="en-US" dirty="0"/>
          </a:p>
        </p:txBody>
      </p:sp>
    </p:spTree>
    <p:extLst>
      <p:ext uri="{BB962C8B-B14F-4D97-AF65-F5344CB8AC3E}">
        <p14:creationId xmlns:p14="http://schemas.microsoft.com/office/powerpoint/2010/main" val="328775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514D8FDA-CE37-C74B-4CE6-B365A651A1C6}"/>
              </a:ext>
            </a:extLst>
          </p:cNvPr>
          <p:cNvSpPr>
            <a:spLocks noGrp="1"/>
          </p:cNvSpPr>
          <p:nvPr>
            <p:ph type="title"/>
          </p:nvPr>
        </p:nvSpPr>
        <p:spPr>
          <a:xfrm>
            <a:off x="890423" y="835017"/>
            <a:ext cx="4439860" cy="2967549"/>
          </a:xfrm>
        </p:spPr>
        <p:txBody>
          <a:bodyPr vert="horz" lIns="91440" tIns="45720" rIns="91440" bIns="45720" rtlCol="0" anchor="b">
            <a:normAutofit/>
          </a:bodyPr>
          <a:lstStyle/>
          <a:p>
            <a:r>
              <a:rPr lang="en-US" sz="4400" b="1" dirty="0"/>
              <a:t>Client Server Architecture for DBMSs</a:t>
            </a:r>
            <a:endParaRPr lang="en-US" sz="4400" dirty="0"/>
          </a:p>
        </p:txBody>
      </p:sp>
      <p:pic>
        <p:nvPicPr>
          <p:cNvPr id="5" name="Picture 4">
            <a:extLst>
              <a:ext uri="{FF2B5EF4-FFF2-40B4-BE49-F238E27FC236}">
                <a16:creationId xmlns:a16="http://schemas.microsoft.com/office/drawing/2014/main" id="{FC7C91D4-BDF4-C1C5-88BD-FF5D663CE7A3}"/>
              </a:ext>
            </a:extLst>
          </p:cNvPr>
          <p:cNvPicPr>
            <a:picLocks noChangeAspect="1"/>
          </p:cNvPicPr>
          <p:nvPr/>
        </p:nvPicPr>
        <p:blipFill>
          <a:blip r:embed="rId3"/>
          <a:stretch>
            <a:fillRect/>
          </a:stretch>
        </p:blipFill>
        <p:spPr>
          <a:xfrm>
            <a:off x="5526570" y="1202799"/>
            <a:ext cx="3765692" cy="1252092"/>
          </a:xfrm>
          <a:prstGeom prst="rect">
            <a:avLst/>
          </a:prstGeom>
        </p:spPr>
      </p:pic>
      <p:pic>
        <p:nvPicPr>
          <p:cNvPr id="7" name="Picture 6">
            <a:extLst>
              <a:ext uri="{FF2B5EF4-FFF2-40B4-BE49-F238E27FC236}">
                <a16:creationId xmlns:a16="http://schemas.microsoft.com/office/drawing/2014/main" id="{EC24DFFC-FC41-9473-C174-EC7CE261A5D9}"/>
              </a:ext>
            </a:extLst>
          </p:cNvPr>
          <p:cNvPicPr>
            <a:picLocks noChangeAspect="1"/>
          </p:cNvPicPr>
          <p:nvPr/>
        </p:nvPicPr>
        <p:blipFill>
          <a:blip r:embed="rId4"/>
          <a:stretch>
            <a:fillRect/>
          </a:stretch>
        </p:blipFill>
        <p:spPr>
          <a:xfrm>
            <a:off x="5366795" y="3267522"/>
            <a:ext cx="4665682" cy="3370955"/>
          </a:xfrm>
          <a:prstGeom prst="rect">
            <a:avLst/>
          </a:prstGeom>
        </p:spPr>
      </p:pic>
    </p:spTree>
    <p:extLst>
      <p:ext uri="{BB962C8B-B14F-4D97-AF65-F5344CB8AC3E}">
        <p14:creationId xmlns:p14="http://schemas.microsoft.com/office/powerpoint/2010/main" val="150087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Tier Client-Server Architecture</a:t>
            </a:r>
            <a:endParaRPr lang="en-US" dirty="0"/>
          </a:p>
        </p:txBody>
      </p:sp>
      <p:sp>
        <p:nvSpPr>
          <p:cNvPr id="3" name="Content Placeholder 2"/>
          <p:cNvSpPr>
            <a:spLocks noGrp="1"/>
          </p:cNvSpPr>
          <p:nvPr>
            <p:ph idx="1"/>
          </p:nvPr>
        </p:nvSpPr>
        <p:spPr>
          <a:xfrm>
            <a:off x="677334" y="1694985"/>
            <a:ext cx="8596668" cy="4346377"/>
          </a:xfrm>
        </p:spPr>
        <p:txBody>
          <a:bodyPr>
            <a:normAutofit lnSpcReduction="10000"/>
          </a:bodyPr>
          <a:lstStyle/>
          <a:p>
            <a:pPr>
              <a:buFont typeface="Times" panose="02020603050405020304" pitchFamily="18" charset="0"/>
              <a:buChar char="•"/>
            </a:pPr>
            <a:r>
              <a:rPr lang="en-US" dirty="0"/>
              <a:t>The system components that were first moved to the client side were the user interface and application programs. </a:t>
            </a:r>
          </a:p>
          <a:p>
            <a:pPr lvl="1">
              <a:buFont typeface="Times" panose="02020603050405020304" pitchFamily="18" charset="0"/>
              <a:buChar char="•"/>
            </a:pPr>
            <a:r>
              <a:rPr lang="en-US" dirty="0"/>
              <a:t>Because SQL provided a standard language for RDBMSs, this created a logical dividing point between client and server.</a:t>
            </a:r>
          </a:p>
          <a:p>
            <a:pPr lvl="1">
              <a:buFont typeface="Times" panose="02020603050405020304" pitchFamily="18" charset="0"/>
              <a:buChar char="•"/>
            </a:pPr>
            <a:r>
              <a:rPr lang="en-US" dirty="0"/>
              <a:t>Hence, the query and transaction functionality related to SQL processing remained on the server side</a:t>
            </a:r>
          </a:p>
          <a:p>
            <a:pPr>
              <a:buFont typeface="Times" panose="02020603050405020304" pitchFamily="18" charset="0"/>
              <a:buChar char="•"/>
            </a:pPr>
            <a:r>
              <a:rPr lang="en-US" altLang="en-US" dirty="0">
                <a:solidFill>
                  <a:srgbClr val="000000"/>
                </a:solidFill>
              </a:rPr>
              <a:t>A standard called</a:t>
            </a:r>
            <a:r>
              <a:rPr lang="en-US" altLang="en-US" b="1" dirty="0">
                <a:solidFill>
                  <a:srgbClr val="000000"/>
                </a:solidFill>
              </a:rPr>
              <a:t> ODBC (Open Database Connectivity ) </a:t>
            </a:r>
            <a:r>
              <a:rPr lang="en-US" altLang="en-US" dirty="0">
                <a:solidFill>
                  <a:srgbClr val="000000"/>
                </a:solidFill>
              </a:rPr>
              <a:t>provides an Application program interface (API) allow client-side programs to call the DBMS.</a:t>
            </a:r>
          </a:p>
          <a:p>
            <a:pPr lvl="1">
              <a:buFont typeface="Times" panose="02020603050405020304" pitchFamily="18" charset="0"/>
              <a:buChar char="•"/>
            </a:pPr>
            <a:r>
              <a:rPr lang="en-US" altLang="en-US" dirty="0">
                <a:solidFill>
                  <a:srgbClr val="000000"/>
                </a:solidFill>
              </a:rPr>
              <a:t>A client program may connect to several DBMSs.</a:t>
            </a:r>
          </a:p>
          <a:p>
            <a:pPr>
              <a:buFont typeface="Times" panose="02020603050405020304" pitchFamily="18" charset="0"/>
              <a:buChar char="•"/>
            </a:pPr>
            <a:r>
              <a:rPr lang="en-US" altLang="en-US" dirty="0">
                <a:solidFill>
                  <a:srgbClr val="000000"/>
                </a:solidFill>
              </a:rPr>
              <a:t>Other variations of clients are also possible: e.g., in some DBMSs, more functionality is transferred to clients including data dictionary functions, optimization and recovery across multiple servers, etc. In such situations the server may be called the </a:t>
            </a:r>
            <a:r>
              <a:rPr lang="en-US" altLang="en-US" b="1" dirty="0">
                <a:solidFill>
                  <a:srgbClr val="000000"/>
                </a:solidFill>
              </a:rPr>
              <a:t>Data Server</a:t>
            </a:r>
            <a:r>
              <a:rPr lang="en-US" altLang="en-US" dirty="0">
                <a:solidFill>
                  <a:srgbClr val="000000"/>
                </a:solidFill>
              </a:rPr>
              <a:t>.</a:t>
            </a:r>
          </a:p>
          <a:p>
            <a:endParaRPr lang="en-US" dirty="0"/>
          </a:p>
        </p:txBody>
      </p:sp>
    </p:spTree>
    <p:extLst>
      <p:ext uri="{BB962C8B-B14F-4D97-AF65-F5344CB8AC3E}">
        <p14:creationId xmlns:p14="http://schemas.microsoft.com/office/powerpoint/2010/main" val="351257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Tier Client-Server Architecture</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buFont typeface="Times" panose="02020603050405020304" pitchFamily="18" charset="0"/>
              <a:buChar char="•"/>
            </a:pPr>
            <a:r>
              <a:rPr lang="en-US" altLang="en-US" sz="2800" dirty="0">
                <a:solidFill>
                  <a:srgbClr val="000000"/>
                </a:solidFill>
              </a:rPr>
              <a:t>Common for</a:t>
            </a:r>
            <a:r>
              <a:rPr lang="en-US" altLang="en-US" sz="2800" b="1" dirty="0">
                <a:solidFill>
                  <a:srgbClr val="000000"/>
                </a:solidFill>
              </a:rPr>
              <a:t> Web applications</a:t>
            </a:r>
          </a:p>
          <a:p>
            <a:pPr>
              <a:lnSpc>
                <a:spcPct val="90000"/>
              </a:lnSpc>
              <a:buFont typeface="Times" panose="02020603050405020304" pitchFamily="18" charset="0"/>
              <a:buChar char="•"/>
            </a:pPr>
            <a:r>
              <a:rPr lang="en-US" altLang="en-US" sz="2800" dirty="0">
                <a:solidFill>
                  <a:srgbClr val="000000"/>
                </a:solidFill>
              </a:rPr>
              <a:t>Intermediate Layer called</a:t>
            </a:r>
            <a:r>
              <a:rPr lang="en-US" altLang="en-US" sz="2800" b="1" dirty="0">
                <a:solidFill>
                  <a:srgbClr val="000000"/>
                </a:solidFill>
              </a:rPr>
              <a:t> Application Server </a:t>
            </a:r>
            <a:r>
              <a:rPr lang="en-US" altLang="en-US" sz="2800" dirty="0">
                <a:solidFill>
                  <a:srgbClr val="000000"/>
                </a:solidFill>
              </a:rPr>
              <a:t>or</a:t>
            </a:r>
            <a:r>
              <a:rPr lang="en-US" altLang="en-US" sz="2800" b="1" dirty="0">
                <a:solidFill>
                  <a:srgbClr val="000000"/>
                </a:solidFill>
              </a:rPr>
              <a:t> Web Server: </a:t>
            </a:r>
          </a:p>
          <a:p>
            <a:pPr lvl="1">
              <a:lnSpc>
                <a:spcPct val="90000"/>
              </a:lnSpc>
              <a:buFont typeface="Times" panose="02020603050405020304" pitchFamily="18" charset="0"/>
              <a:buChar char="•"/>
            </a:pPr>
            <a:r>
              <a:rPr lang="en-US" altLang="en-US" sz="2400" dirty="0">
                <a:solidFill>
                  <a:srgbClr val="000000"/>
                </a:solidFill>
              </a:rPr>
              <a:t>stores the web connectivity software and</a:t>
            </a:r>
            <a:r>
              <a:rPr lang="en-US" altLang="en-US" sz="2400" b="1" dirty="0">
                <a:solidFill>
                  <a:srgbClr val="000000"/>
                </a:solidFill>
              </a:rPr>
              <a:t> the rules and business logic (constraints) </a:t>
            </a:r>
            <a:r>
              <a:rPr lang="en-US" altLang="en-US" sz="2400" dirty="0">
                <a:solidFill>
                  <a:srgbClr val="000000"/>
                </a:solidFill>
              </a:rPr>
              <a:t>part of the application used to access the right amount of data from the database server</a:t>
            </a:r>
          </a:p>
          <a:p>
            <a:pPr lvl="1">
              <a:lnSpc>
                <a:spcPct val="90000"/>
              </a:lnSpc>
              <a:buFont typeface="Times" panose="02020603050405020304" pitchFamily="18" charset="0"/>
              <a:buChar char="•"/>
            </a:pPr>
            <a:r>
              <a:rPr lang="en-US" altLang="en-US" sz="2400" dirty="0">
                <a:solidFill>
                  <a:srgbClr val="000000"/>
                </a:solidFill>
              </a:rPr>
              <a:t>acts like a channel for sending partially processed data between the database server and the client.</a:t>
            </a:r>
            <a:endParaRPr lang="en-US" altLang="en-US" sz="2400" b="1" dirty="0">
              <a:solidFill>
                <a:srgbClr val="000000"/>
              </a:solidFill>
            </a:endParaRPr>
          </a:p>
          <a:p>
            <a:pPr>
              <a:lnSpc>
                <a:spcPct val="90000"/>
              </a:lnSpc>
              <a:buFont typeface="Times" panose="02020603050405020304" pitchFamily="18" charset="0"/>
              <a:buChar char="•"/>
            </a:pPr>
            <a:r>
              <a:rPr lang="en-US" altLang="en-US" sz="2800" b="1" dirty="0">
                <a:solidFill>
                  <a:srgbClr val="000000"/>
                </a:solidFill>
              </a:rPr>
              <a:t>Additional Features- </a:t>
            </a:r>
          </a:p>
          <a:p>
            <a:pPr marL="0" indent="0">
              <a:lnSpc>
                <a:spcPct val="90000"/>
              </a:lnSpc>
              <a:buNone/>
            </a:pPr>
            <a:r>
              <a:rPr lang="en-US" altLang="en-US" sz="2800" b="1" dirty="0">
                <a:solidFill>
                  <a:srgbClr val="000000"/>
                </a:solidFill>
              </a:rPr>
              <a:t>	Security: </a:t>
            </a:r>
          </a:p>
          <a:p>
            <a:pPr lvl="1">
              <a:lnSpc>
                <a:spcPct val="90000"/>
              </a:lnSpc>
              <a:buFont typeface="Times" panose="02020603050405020304" pitchFamily="18" charset="0"/>
              <a:buChar char="•"/>
            </a:pPr>
            <a:r>
              <a:rPr lang="en-US" altLang="en-US" sz="2400" dirty="0">
                <a:solidFill>
                  <a:srgbClr val="000000"/>
                </a:solidFill>
              </a:rPr>
              <a:t>encrypt the data at the server before transmission</a:t>
            </a:r>
          </a:p>
          <a:p>
            <a:pPr lvl="1">
              <a:lnSpc>
                <a:spcPct val="90000"/>
              </a:lnSpc>
              <a:buFont typeface="Times" panose="02020603050405020304" pitchFamily="18" charset="0"/>
              <a:buChar char="•"/>
            </a:pPr>
            <a:r>
              <a:rPr lang="en-US" altLang="en-US" sz="2400" dirty="0">
                <a:solidFill>
                  <a:srgbClr val="000000"/>
                </a:solidFill>
              </a:rPr>
              <a:t>decrypt data at the client</a:t>
            </a:r>
          </a:p>
          <a:p>
            <a:endParaRPr lang="en-US" dirty="0"/>
          </a:p>
        </p:txBody>
      </p:sp>
    </p:spTree>
    <p:extLst>
      <p:ext uri="{BB962C8B-B14F-4D97-AF65-F5344CB8AC3E}">
        <p14:creationId xmlns:p14="http://schemas.microsoft.com/office/powerpoint/2010/main" val="38259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6094855" y="1261331"/>
            <a:ext cx="3497565" cy="3002662"/>
          </a:xfrm>
        </p:spPr>
        <p:txBody>
          <a:bodyPr vert="horz" lIns="91440" tIns="45720" rIns="91440" bIns="45720" rtlCol="0" anchor="b">
            <a:normAutofit/>
          </a:bodyPr>
          <a:lstStyle/>
          <a:p>
            <a:r>
              <a:rPr lang="en-US" altLang="en-US" sz="4400" kern="1200">
                <a:solidFill>
                  <a:schemeClr val="accent1"/>
                </a:solidFill>
                <a:latin typeface="+mj-lt"/>
                <a:ea typeface="+mj-ea"/>
                <a:cs typeface="+mj-cs"/>
              </a:rPr>
              <a:t>Three Tier Client-Server Architecture</a:t>
            </a:r>
            <a:endParaRPr lang="en-US" sz="44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CB943C6F-CC93-C414-5D94-AC65476941BA}"/>
              </a:ext>
            </a:extLst>
          </p:cNvPr>
          <p:cNvPicPr>
            <a:picLocks noChangeAspect="1"/>
          </p:cNvPicPr>
          <p:nvPr/>
        </p:nvPicPr>
        <p:blipFill>
          <a:blip r:embed="rId2"/>
          <a:stretch>
            <a:fillRect/>
          </a:stretch>
        </p:blipFill>
        <p:spPr>
          <a:xfrm>
            <a:off x="888603" y="1559587"/>
            <a:ext cx="5165396" cy="3951527"/>
          </a:xfrm>
          <a:prstGeom prst="rect">
            <a:avLst/>
          </a:prstGeom>
        </p:spPr>
      </p:pic>
    </p:spTree>
    <p:extLst>
      <p:ext uri="{BB962C8B-B14F-4D97-AF65-F5344CB8AC3E}">
        <p14:creationId xmlns:p14="http://schemas.microsoft.com/office/powerpoint/2010/main" val="266047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DBMSs</a:t>
            </a:r>
          </a:p>
        </p:txBody>
      </p:sp>
      <p:sp>
        <p:nvSpPr>
          <p:cNvPr id="3" name="Content Placeholder 2"/>
          <p:cNvSpPr>
            <a:spLocks noGrp="1"/>
          </p:cNvSpPr>
          <p:nvPr>
            <p:ph idx="1"/>
          </p:nvPr>
        </p:nvSpPr>
        <p:spPr/>
        <p:txBody>
          <a:bodyPr>
            <a:normAutofit/>
          </a:bodyPr>
          <a:lstStyle/>
          <a:p>
            <a:pPr lvl="0"/>
            <a:r>
              <a:rPr lang="en-US" dirty="0"/>
              <a:t>Several criteria can be used to classify DBMSs. </a:t>
            </a:r>
            <a:endParaRPr lang="en-US" b="1" u="sng" dirty="0"/>
          </a:p>
          <a:p>
            <a:pPr lvl="0"/>
            <a:r>
              <a:rPr lang="en-US" b="1" u="sng" dirty="0"/>
              <a:t>Data Model Classification</a:t>
            </a:r>
          </a:p>
          <a:p>
            <a:pPr marL="800100" lvl="1" indent="-342900">
              <a:buFont typeface="+mj-lt"/>
              <a:buAutoNum type="arabicPeriod"/>
            </a:pPr>
            <a:r>
              <a:rPr lang="en-US" dirty="0"/>
              <a:t>Relational data model</a:t>
            </a:r>
          </a:p>
          <a:p>
            <a:pPr marL="800100" lvl="1" indent="-342900">
              <a:buFont typeface="+mj-lt"/>
              <a:buAutoNum type="arabicPeriod"/>
            </a:pPr>
            <a:r>
              <a:rPr lang="en-US" dirty="0"/>
              <a:t>Object data model</a:t>
            </a:r>
          </a:p>
          <a:p>
            <a:pPr marL="800100" lvl="1" indent="-342900">
              <a:buFont typeface="+mj-lt"/>
              <a:buAutoNum type="arabicPeriod"/>
            </a:pPr>
            <a:r>
              <a:rPr lang="en-US" dirty="0"/>
              <a:t>Hierarchical data model</a:t>
            </a:r>
          </a:p>
          <a:p>
            <a:pPr marL="800100" lvl="1" indent="-342900">
              <a:buFont typeface="+mj-lt"/>
              <a:buAutoNum type="arabicPeriod"/>
            </a:pPr>
            <a:r>
              <a:rPr lang="en-US" dirty="0"/>
              <a:t>Network data model</a:t>
            </a:r>
          </a:p>
          <a:p>
            <a:pPr marL="800100" lvl="1" indent="-342900">
              <a:buFont typeface="+mj-lt"/>
              <a:buAutoNum type="arabicPeriod"/>
            </a:pPr>
            <a:r>
              <a:rPr lang="en-US" dirty="0"/>
              <a:t>Object relational data model </a:t>
            </a:r>
          </a:p>
          <a:p>
            <a:pPr lvl="0"/>
            <a:r>
              <a:rPr lang="en-US" b="1" u="sng" dirty="0"/>
              <a:t>Number of Users</a:t>
            </a:r>
          </a:p>
          <a:p>
            <a:pPr marL="800100" lvl="1" indent="-342900">
              <a:buFont typeface="+mj-lt"/>
              <a:buAutoNum type="arabicPeriod"/>
            </a:pPr>
            <a:r>
              <a:rPr lang="en-US" dirty="0"/>
              <a:t>Single User systems</a:t>
            </a:r>
          </a:p>
          <a:p>
            <a:pPr marL="800100" lvl="1" indent="-342900">
              <a:buFont typeface="+mj-lt"/>
              <a:buAutoNum type="arabicPeriod"/>
            </a:pPr>
            <a:r>
              <a:rPr lang="en-US" dirty="0"/>
              <a:t>Multi User systems</a:t>
            </a:r>
          </a:p>
          <a:p>
            <a:endParaRPr lang="en-US" dirty="0"/>
          </a:p>
        </p:txBody>
      </p:sp>
    </p:spTree>
    <p:extLst>
      <p:ext uri="{BB962C8B-B14F-4D97-AF65-F5344CB8AC3E}">
        <p14:creationId xmlns:p14="http://schemas.microsoft.com/office/powerpoint/2010/main" val="19168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DBMSs</a:t>
            </a:r>
            <a:endParaRPr lang="en-US" dirty="0"/>
          </a:p>
        </p:txBody>
      </p:sp>
      <p:sp>
        <p:nvSpPr>
          <p:cNvPr id="3" name="Content Placeholder 2"/>
          <p:cNvSpPr>
            <a:spLocks noGrp="1"/>
          </p:cNvSpPr>
          <p:nvPr>
            <p:ph idx="1"/>
          </p:nvPr>
        </p:nvSpPr>
        <p:spPr/>
        <p:txBody>
          <a:bodyPr>
            <a:normAutofit/>
          </a:bodyPr>
          <a:lstStyle/>
          <a:p>
            <a:pPr lvl="0"/>
            <a:r>
              <a:rPr lang="en-US" b="1" u="sng" dirty="0"/>
              <a:t>Number of Sites</a:t>
            </a:r>
          </a:p>
          <a:p>
            <a:pPr lvl="0"/>
            <a:r>
              <a:rPr lang="en-US" dirty="0"/>
              <a:t>The third criterion is the number of sites over which the database is distributed</a:t>
            </a:r>
          </a:p>
          <a:p>
            <a:pPr marL="800100" lvl="1" indent="-342900">
              <a:buFont typeface="+mj-lt"/>
              <a:buAutoNum type="arabicPeriod"/>
            </a:pPr>
            <a:r>
              <a:rPr lang="en-US" dirty="0"/>
              <a:t>Centralized – data is stored at single site.</a:t>
            </a:r>
          </a:p>
          <a:p>
            <a:pPr marL="800100" lvl="1" indent="-342900">
              <a:buFont typeface="+mj-lt"/>
              <a:buAutoNum type="arabicPeriod"/>
            </a:pPr>
            <a:r>
              <a:rPr lang="en-US" dirty="0"/>
              <a:t>Distributes – database and DBMS software stored over many sites connected by network</a:t>
            </a:r>
          </a:p>
          <a:p>
            <a:pPr marL="800100" lvl="1" indent="-342900">
              <a:buFont typeface="+mj-lt"/>
              <a:buAutoNum type="arabicPeriod"/>
            </a:pPr>
            <a:r>
              <a:rPr lang="en-US" dirty="0"/>
              <a:t>Homogeneous – use same DBMS software at multiple sites. </a:t>
            </a:r>
          </a:p>
          <a:p>
            <a:pPr marL="800100" lvl="1" indent="-342900">
              <a:buFont typeface="+mj-lt"/>
              <a:buAutoNum type="arabicPeriod"/>
            </a:pPr>
            <a:r>
              <a:rPr lang="en-US" dirty="0"/>
              <a:t>Heterogeneous- use different DBMS software at multiple sites.</a:t>
            </a:r>
          </a:p>
          <a:p>
            <a:endParaRPr lang="en-US" dirty="0"/>
          </a:p>
        </p:txBody>
      </p:sp>
    </p:spTree>
    <p:extLst>
      <p:ext uri="{BB962C8B-B14F-4D97-AF65-F5344CB8AC3E}">
        <p14:creationId xmlns:p14="http://schemas.microsoft.com/office/powerpoint/2010/main" val="224583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131E-B492-0580-E752-8E6AAF36D2BC}"/>
              </a:ext>
            </a:extLst>
          </p:cNvPr>
          <p:cNvSpPr>
            <a:spLocks noGrp="1"/>
          </p:cNvSpPr>
          <p:nvPr>
            <p:ph type="title"/>
          </p:nvPr>
        </p:nvSpPr>
        <p:spPr>
          <a:xfrm>
            <a:off x="677334" y="609600"/>
            <a:ext cx="8596668" cy="5166732"/>
          </a:xfrm>
        </p:spPr>
        <p:txBody>
          <a:bodyPr/>
          <a:lstStyle/>
          <a:p>
            <a:pPr algn="ctr"/>
            <a:br>
              <a:rPr lang="en-US" dirty="0"/>
            </a:br>
            <a:br>
              <a:rPr lang="en-US" dirty="0"/>
            </a:br>
            <a:br>
              <a:rPr lang="en-US" dirty="0"/>
            </a:br>
            <a:r>
              <a:rPr lang="en-US" dirty="0"/>
              <a:t>ASSIGNMENT 01 </a:t>
            </a:r>
            <a:br>
              <a:rPr lang="en-US" dirty="0"/>
            </a:br>
            <a:r>
              <a:rPr lang="en-US" dirty="0"/>
              <a:t>GOOGLE CLASSROOM</a:t>
            </a:r>
            <a:br>
              <a:rPr lang="en-US" dirty="0"/>
            </a:br>
            <a:r>
              <a:rPr lang="en-US" dirty="0">
                <a:solidFill>
                  <a:srgbClr val="FF0000"/>
                </a:solidFill>
              </a:rPr>
              <a:t>Submission Portal shall be closed after deadline</a:t>
            </a:r>
          </a:p>
        </p:txBody>
      </p:sp>
    </p:spTree>
    <p:extLst>
      <p:ext uri="{BB962C8B-B14F-4D97-AF65-F5344CB8AC3E}">
        <p14:creationId xmlns:p14="http://schemas.microsoft.com/office/powerpoint/2010/main" val="22621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2</a:t>
            </a:r>
          </a:p>
        </p:txBody>
      </p:sp>
      <p:sp>
        <p:nvSpPr>
          <p:cNvPr id="3" name="Content Placeholder 2"/>
          <p:cNvSpPr>
            <a:spLocks noGrp="1"/>
          </p:cNvSpPr>
          <p:nvPr>
            <p:ph idx="1"/>
          </p:nvPr>
        </p:nvSpPr>
        <p:spPr/>
        <p:txBody>
          <a:bodyPr/>
          <a:lstStyle/>
          <a:p>
            <a:pPr lvl="0"/>
            <a:r>
              <a:rPr lang="en-US" dirty="0"/>
              <a:t>Data models, Schema and Instances, Three-Schema architecture, Data Independence</a:t>
            </a:r>
          </a:p>
          <a:p>
            <a:pPr lvl="0"/>
            <a:r>
              <a:rPr lang="en-US" dirty="0"/>
              <a:t>Database languages and interface</a:t>
            </a:r>
          </a:p>
          <a:p>
            <a:pPr lvl="0"/>
            <a:r>
              <a:rPr lang="en-US" dirty="0"/>
              <a:t>Database users</a:t>
            </a:r>
          </a:p>
          <a:p>
            <a:pPr lvl="0"/>
            <a:r>
              <a:rPr lang="en-US" dirty="0"/>
              <a:t>The Database system Environment, Centralized and client/Server architecture for DBMSs.</a:t>
            </a:r>
          </a:p>
          <a:p>
            <a:r>
              <a:rPr lang="en-US" dirty="0"/>
              <a:t>Classification of DBMS</a:t>
            </a:r>
          </a:p>
        </p:txBody>
      </p:sp>
    </p:spTree>
    <p:extLst>
      <p:ext uri="{BB962C8B-B14F-4D97-AF65-F5344CB8AC3E}">
        <p14:creationId xmlns:p14="http://schemas.microsoft.com/office/powerpoint/2010/main" val="298785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8A10-A431-F148-E0D9-8AFBD4931651}"/>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F77BAA3B-8DB1-8A8F-6C99-EBC2328252E5}"/>
              </a:ext>
            </a:extLst>
          </p:cNvPr>
          <p:cNvSpPr>
            <a:spLocks noGrp="1"/>
          </p:cNvSpPr>
          <p:nvPr>
            <p:ph idx="1"/>
          </p:nvPr>
        </p:nvSpPr>
        <p:spPr/>
        <p:txBody>
          <a:bodyPr/>
          <a:lstStyle/>
          <a:p>
            <a:r>
              <a:rPr lang="en-US" dirty="0"/>
              <a:t>The three-schema architecture can also be used to explain the concept of data independence</a:t>
            </a:r>
          </a:p>
          <a:p>
            <a:r>
              <a:rPr lang="en-US" dirty="0"/>
              <a:t>Can be defined as the capacity to change the schema at one level of a database system without having to change the schema at the next higher level.</a:t>
            </a:r>
          </a:p>
          <a:p>
            <a:r>
              <a:rPr lang="en-US" dirty="0"/>
              <a:t>Data abstraction refers to hiding the of details of data organization and storage.</a:t>
            </a:r>
          </a:p>
          <a:p>
            <a:pPr lvl="1"/>
            <a:r>
              <a:rPr lang="en-US" dirty="0"/>
              <a:t>Data abstraction generally refers to the suppression of details of data organization and storage, and the highlighting of the essential features for an improved understanding of data.</a:t>
            </a:r>
          </a:p>
          <a:p>
            <a:endParaRPr lang="en-US" dirty="0"/>
          </a:p>
        </p:txBody>
      </p:sp>
    </p:spTree>
    <p:extLst>
      <p:ext uri="{BB962C8B-B14F-4D97-AF65-F5344CB8AC3E}">
        <p14:creationId xmlns:p14="http://schemas.microsoft.com/office/powerpoint/2010/main" val="236964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a:xfrm>
            <a:off x="677334" y="2030507"/>
            <a:ext cx="8596668" cy="4614842"/>
          </a:xfrm>
        </p:spPr>
        <p:txBody>
          <a:bodyPr>
            <a:normAutofit/>
          </a:bodyPr>
          <a:lstStyle/>
          <a:p>
            <a:r>
              <a:rPr lang="en-US" altLang="en-US" dirty="0"/>
              <a:t>Data Independence</a:t>
            </a:r>
          </a:p>
          <a:p>
            <a:pPr lvl="1"/>
            <a:r>
              <a:rPr lang="en-US" altLang="en-US" sz="2000" dirty="0"/>
              <a:t>Physical representation and location of data and the use of that data are separated</a:t>
            </a:r>
          </a:p>
          <a:p>
            <a:pPr lvl="2"/>
            <a:r>
              <a:rPr lang="en-US" altLang="en-US" sz="2000" dirty="0"/>
              <a:t>The application doesn’t need to know how or where the database has stored the data, but just how to ask for it</a:t>
            </a:r>
          </a:p>
          <a:p>
            <a:pPr lvl="2"/>
            <a:r>
              <a:rPr lang="en-US" altLang="en-US" sz="2000" dirty="0"/>
              <a:t>Moving a database from one DBMS to another should not have a material effect on application program</a:t>
            </a:r>
          </a:p>
          <a:p>
            <a:pPr lvl="2"/>
            <a:r>
              <a:rPr lang="en-US" altLang="en-US" sz="2000" dirty="0"/>
              <a:t>Recording, adding fields, etc. in the database should not affect applications </a:t>
            </a:r>
          </a:p>
        </p:txBody>
      </p:sp>
    </p:spTree>
    <p:extLst>
      <p:ext uri="{BB962C8B-B14F-4D97-AF65-F5344CB8AC3E}">
        <p14:creationId xmlns:p14="http://schemas.microsoft.com/office/powerpoint/2010/main" val="232343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normAutofit/>
          </a:bodyPr>
          <a:lstStyle/>
          <a:p>
            <a:pPr marL="0" indent="0">
              <a:buNone/>
            </a:pPr>
            <a:r>
              <a:rPr lang="en-US" dirty="0"/>
              <a:t>	1.  </a:t>
            </a:r>
            <a:r>
              <a:rPr lang="en-US" sz="1600" b="1" u="sng" dirty="0"/>
              <a:t>Logical data independence</a:t>
            </a:r>
            <a:r>
              <a:rPr lang="en-US" u="sng" dirty="0"/>
              <a:t> </a:t>
            </a:r>
          </a:p>
          <a:p>
            <a:pPr lvl="1"/>
            <a:r>
              <a:rPr lang="en-US" dirty="0"/>
              <a:t>The ability to modify the conceptual scheme without having to change external schema or application program.</a:t>
            </a:r>
          </a:p>
          <a:p>
            <a:pPr lvl="1"/>
            <a:r>
              <a:rPr lang="en-US" dirty="0"/>
              <a:t>Usually done when logical structure of database is altered (change constraints, expand and reduce data base).</a:t>
            </a:r>
          </a:p>
          <a:p>
            <a:pPr marL="457200" lvl="1" indent="0">
              <a:buNone/>
            </a:pPr>
            <a:r>
              <a:rPr lang="en-US" b="1" dirty="0"/>
              <a:t>2. </a:t>
            </a:r>
            <a:r>
              <a:rPr lang="en-US" b="1" u="sng" dirty="0"/>
              <a:t>Physical data independence </a:t>
            </a:r>
          </a:p>
          <a:p>
            <a:pPr lvl="1"/>
            <a:r>
              <a:rPr lang="en-US" dirty="0"/>
              <a:t>The ability to modify the physical scheme without having to change conceptual schema.</a:t>
            </a:r>
          </a:p>
          <a:p>
            <a:pPr lvl="1"/>
            <a:r>
              <a:rPr lang="en-US" dirty="0"/>
              <a:t>Internal schema may be needed to reorganize physical files and improve performance.</a:t>
            </a:r>
          </a:p>
          <a:p>
            <a:pPr lvl="1"/>
            <a:r>
              <a:rPr lang="en-US" dirty="0"/>
              <a:t>For example by creating additional access structure- to improve the performance of update and retrieval. </a:t>
            </a:r>
          </a:p>
          <a:p>
            <a:endParaRPr lang="en-US" dirty="0"/>
          </a:p>
        </p:txBody>
      </p:sp>
    </p:spTree>
    <p:extLst>
      <p:ext uri="{BB962C8B-B14F-4D97-AF65-F5344CB8AC3E}">
        <p14:creationId xmlns:p14="http://schemas.microsoft.com/office/powerpoint/2010/main" val="363901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E67F-DB8F-83A3-9459-3E8DFB778D89}"/>
              </a:ext>
            </a:extLst>
          </p:cNvPr>
          <p:cNvSpPr>
            <a:spLocks noGrp="1"/>
          </p:cNvSpPr>
          <p:nvPr>
            <p:ph type="title"/>
          </p:nvPr>
        </p:nvSpPr>
        <p:spPr/>
        <p:txBody>
          <a:bodyPr/>
          <a:lstStyle/>
          <a:p>
            <a:r>
              <a:rPr lang="en-US" dirty="0"/>
              <a:t>Logical data independence</a:t>
            </a:r>
          </a:p>
        </p:txBody>
      </p:sp>
      <p:pic>
        <p:nvPicPr>
          <p:cNvPr id="5" name="Content Placeholder 4">
            <a:extLst>
              <a:ext uri="{FF2B5EF4-FFF2-40B4-BE49-F238E27FC236}">
                <a16:creationId xmlns:a16="http://schemas.microsoft.com/office/drawing/2014/main" id="{8C9CF976-7515-2B03-2F42-C8F21A480BB8}"/>
              </a:ext>
            </a:extLst>
          </p:cNvPr>
          <p:cNvPicPr>
            <a:picLocks noGrp="1" noChangeAspect="1"/>
          </p:cNvPicPr>
          <p:nvPr>
            <p:ph idx="1"/>
          </p:nvPr>
        </p:nvPicPr>
        <p:blipFill>
          <a:blip r:embed="rId2"/>
          <a:stretch>
            <a:fillRect/>
          </a:stretch>
        </p:blipFill>
        <p:spPr>
          <a:xfrm>
            <a:off x="677334" y="1270000"/>
            <a:ext cx="4410075" cy="2343150"/>
          </a:xfrm>
        </p:spPr>
      </p:pic>
      <p:pic>
        <p:nvPicPr>
          <p:cNvPr id="7" name="Picture 6">
            <a:extLst>
              <a:ext uri="{FF2B5EF4-FFF2-40B4-BE49-F238E27FC236}">
                <a16:creationId xmlns:a16="http://schemas.microsoft.com/office/drawing/2014/main" id="{EA84B6E2-1315-D5E1-DAAC-4446376B1D65}"/>
              </a:ext>
            </a:extLst>
          </p:cNvPr>
          <p:cNvPicPr>
            <a:picLocks noChangeAspect="1"/>
          </p:cNvPicPr>
          <p:nvPr/>
        </p:nvPicPr>
        <p:blipFill>
          <a:blip r:embed="rId3"/>
          <a:stretch>
            <a:fillRect/>
          </a:stretch>
        </p:blipFill>
        <p:spPr>
          <a:xfrm>
            <a:off x="413292" y="3890847"/>
            <a:ext cx="7105650" cy="2667000"/>
          </a:xfrm>
          <a:prstGeom prst="rect">
            <a:avLst/>
          </a:prstGeom>
        </p:spPr>
      </p:pic>
      <p:pic>
        <p:nvPicPr>
          <p:cNvPr id="9" name="Picture 8">
            <a:extLst>
              <a:ext uri="{FF2B5EF4-FFF2-40B4-BE49-F238E27FC236}">
                <a16:creationId xmlns:a16="http://schemas.microsoft.com/office/drawing/2014/main" id="{D02354CE-8D4B-33B7-454A-F4B0F17F75D3}"/>
              </a:ext>
            </a:extLst>
          </p:cNvPr>
          <p:cNvPicPr>
            <a:picLocks noChangeAspect="1"/>
          </p:cNvPicPr>
          <p:nvPr/>
        </p:nvPicPr>
        <p:blipFill>
          <a:blip r:embed="rId4"/>
          <a:stretch>
            <a:fillRect/>
          </a:stretch>
        </p:blipFill>
        <p:spPr>
          <a:xfrm>
            <a:off x="5228296" y="1396846"/>
            <a:ext cx="6686550" cy="2438400"/>
          </a:xfrm>
          <a:prstGeom prst="rect">
            <a:avLst/>
          </a:prstGeom>
        </p:spPr>
      </p:pic>
    </p:spTree>
    <p:extLst>
      <p:ext uri="{BB962C8B-B14F-4D97-AF65-F5344CB8AC3E}">
        <p14:creationId xmlns:p14="http://schemas.microsoft.com/office/powerpoint/2010/main" val="33185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34BDE1C-7D61-A0D3-4520-BA3CDA50B572}"/>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Physical data independence</a:t>
            </a:r>
          </a:p>
        </p:txBody>
      </p:sp>
      <p:sp>
        <p:nvSpPr>
          <p:cNvPr id="7" name="TextBox 6">
            <a:extLst>
              <a:ext uri="{FF2B5EF4-FFF2-40B4-BE49-F238E27FC236}">
                <a16:creationId xmlns:a16="http://schemas.microsoft.com/office/drawing/2014/main" id="{6292A49D-561A-78B9-0663-B25F2818D117}"/>
              </a:ext>
            </a:extLst>
          </p:cNvPr>
          <p:cNvSpPr txBox="1"/>
          <p:nvPr/>
        </p:nvSpPr>
        <p:spPr>
          <a:xfrm>
            <a:off x="673754" y="2160590"/>
            <a:ext cx="3973943" cy="3440110"/>
          </a:xfrm>
          <a:prstGeom prst="rect">
            <a:avLst/>
          </a:prstGeom>
        </p:spPr>
        <p:txBody>
          <a:bodyPr vert="horz" lIns="91440" tIns="45720" rIns="91440" bIns="45720" rtlCol="0">
            <a:normAutofit/>
          </a:bodyPr>
          <a:lstStyle/>
          <a:p>
            <a:pPr defTabSz="457200">
              <a:spcBef>
                <a:spcPts val="1000"/>
              </a:spcBef>
              <a:buClr>
                <a:schemeClr val="accent1"/>
              </a:buClr>
              <a:buSzPct val="80000"/>
              <a:buFont typeface="Wingdings 3" charset="2"/>
              <a:buChar char=""/>
            </a:pPr>
            <a:r>
              <a:rPr lang="en-US" dirty="0">
                <a:solidFill>
                  <a:schemeClr val="bg1"/>
                </a:solidFill>
              </a:rPr>
              <a:t>For example, providing an access path to improve retrieval speed of SECTION records by semester and year should not require a query such as list all sections offered in fall 2008 to be changed, although the query would be executed more efficiently by the DBMS by utilizing the new access path</a:t>
            </a:r>
          </a:p>
        </p:txBody>
      </p:sp>
      <p:pic>
        <p:nvPicPr>
          <p:cNvPr id="5" name="Content Placeholder 4">
            <a:extLst>
              <a:ext uri="{FF2B5EF4-FFF2-40B4-BE49-F238E27FC236}">
                <a16:creationId xmlns:a16="http://schemas.microsoft.com/office/drawing/2014/main" id="{ED443E79-567B-A700-332B-61B5FBB6CF7B}"/>
              </a:ext>
            </a:extLst>
          </p:cNvPr>
          <p:cNvPicPr>
            <a:picLocks noGrp="1" noChangeAspect="1"/>
          </p:cNvPicPr>
          <p:nvPr>
            <p:ph idx="1"/>
          </p:nvPr>
        </p:nvPicPr>
        <p:blipFill>
          <a:blip r:embed="rId2"/>
          <a:stretch>
            <a:fillRect/>
          </a:stretch>
        </p:blipFill>
        <p:spPr>
          <a:xfrm>
            <a:off x="5830503" y="1417457"/>
            <a:ext cx="6065335" cy="3354602"/>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6396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 </a:t>
            </a:r>
          </a:p>
        </p:txBody>
      </p:sp>
      <p:sp>
        <p:nvSpPr>
          <p:cNvPr id="3" name="Content Placeholder 2"/>
          <p:cNvSpPr>
            <a:spLocks noGrp="1"/>
          </p:cNvSpPr>
          <p:nvPr>
            <p:ph idx="1"/>
          </p:nvPr>
        </p:nvSpPr>
        <p:spPr>
          <a:xfrm>
            <a:off x="677334" y="1309804"/>
            <a:ext cx="8596668" cy="3880773"/>
          </a:xfrm>
        </p:spPr>
        <p:txBody>
          <a:bodyPr>
            <a:normAutofit/>
          </a:bodyPr>
          <a:lstStyle/>
          <a:p>
            <a:pPr lvl="0"/>
            <a:r>
              <a:rPr lang="en-US" dirty="0"/>
              <a:t>Once the design of a database is completed and a DBMS is chosen to implement the database, the first step is to specify conceptual and internal schemas for the database and any mappings between the two.</a:t>
            </a:r>
          </a:p>
          <a:p>
            <a:pPr lvl="0"/>
            <a:r>
              <a:rPr lang="en-US" sz="2000" b="1" dirty="0">
                <a:solidFill>
                  <a:srgbClr val="FF0000"/>
                </a:solidFill>
              </a:rPr>
              <a:t>DDL – the data definition language</a:t>
            </a:r>
            <a:r>
              <a:rPr lang="en-US" dirty="0"/>
              <a:t>, used by database developer to define the conceptual and internal schemas.</a:t>
            </a:r>
          </a:p>
          <a:p>
            <a:pPr marL="806450" lvl="0" indent="-349250"/>
            <a:r>
              <a:rPr lang="en-US" dirty="0"/>
              <a:t>The DBMS has a DDL compiler to process DDL statements in order to identify the schema constructs, and to store the description in the catalogue.</a:t>
            </a:r>
          </a:p>
          <a:p>
            <a:pPr marL="806450" lvl="0" indent="-349250"/>
            <a:r>
              <a:rPr lang="en-US" dirty="0"/>
              <a:t>Create command is used create table; Alter command is used to alter table, columns, constraints and data types. Drop command is used to drop a column, database, table or constraints</a:t>
            </a:r>
          </a:p>
        </p:txBody>
      </p:sp>
      <p:sp>
        <p:nvSpPr>
          <p:cNvPr id="5" name="TextBox 4">
            <a:extLst>
              <a:ext uri="{FF2B5EF4-FFF2-40B4-BE49-F238E27FC236}">
                <a16:creationId xmlns:a16="http://schemas.microsoft.com/office/drawing/2014/main" id="{58B40FC8-5C87-280A-9C08-AD1912DA8F9D}"/>
              </a:ext>
            </a:extLst>
          </p:cNvPr>
          <p:cNvSpPr txBox="1"/>
          <p:nvPr/>
        </p:nvSpPr>
        <p:spPr>
          <a:xfrm>
            <a:off x="275890" y="4927601"/>
            <a:ext cx="9916325" cy="1815882"/>
          </a:xfrm>
          <a:prstGeom prst="rect">
            <a:avLst/>
          </a:prstGeom>
          <a:noFill/>
        </p:spPr>
        <p:txBody>
          <a:bodyPr wrap="square">
            <a:spAutoFit/>
          </a:bodyPr>
          <a:lstStyle/>
          <a:p>
            <a:pPr marL="806450" lvl="0" indent="-349250">
              <a:buFont typeface="Arial" panose="020B0604020202020204" pitchFamily="34" charset="0"/>
              <a:buChar char="•"/>
            </a:pPr>
            <a:r>
              <a:rPr lang="en-US" sz="2000" b="1" dirty="0">
                <a:solidFill>
                  <a:srgbClr val="FF0000"/>
                </a:solidFill>
              </a:rPr>
              <a:t>SDL , Storage definition Language</a:t>
            </a:r>
            <a:br>
              <a:rPr lang="en-US" dirty="0"/>
            </a:br>
            <a:r>
              <a:rPr lang="en-US" dirty="0"/>
              <a:t>Used to specify internal schema. Mapping between two schema.</a:t>
            </a:r>
            <a:br>
              <a:rPr lang="en-US" dirty="0"/>
            </a:br>
            <a:r>
              <a:rPr lang="en-US" dirty="0"/>
              <a:t>Today there is no specified language that perform the role of SDL.</a:t>
            </a:r>
          </a:p>
          <a:p>
            <a:pPr marL="806450" lvl="0" indent="-349250">
              <a:buFont typeface="Arial" panose="020B0604020202020204" pitchFamily="34" charset="0"/>
              <a:buChar char="•"/>
            </a:pPr>
            <a:r>
              <a:rPr lang="en-US" sz="2000" b="1" dirty="0">
                <a:solidFill>
                  <a:srgbClr val="FF0000"/>
                </a:solidFill>
              </a:rPr>
              <a:t>VDL-View Definition Language</a:t>
            </a:r>
            <a:br>
              <a:rPr lang="en-US" dirty="0"/>
            </a:br>
            <a:r>
              <a:rPr lang="en-US" dirty="0"/>
              <a:t>Define the external view over schema. Currently DDL used to define both conceptual and external schemas</a:t>
            </a:r>
          </a:p>
        </p:txBody>
      </p:sp>
    </p:spTree>
    <p:extLst>
      <p:ext uri="{BB962C8B-B14F-4D97-AF65-F5344CB8AC3E}">
        <p14:creationId xmlns:p14="http://schemas.microsoft.com/office/powerpoint/2010/main" val="20127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 </a:t>
            </a:r>
          </a:p>
        </p:txBody>
      </p:sp>
      <p:sp>
        <p:nvSpPr>
          <p:cNvPr id="3" name="Content Placeholder 2"/>
          <p:cNvSpPr>
            <a:spLocks noGrp="1"/>
          </p:cNvSpPr>
          <p:nvPr>
            <p:ph idx="1"/>
          </p:nvPr>
        </p:nvSpPr>
        <p:spPr>
          <a:xfrm>
            <a:off x="677334" y="2160589"/>
            <a:ext cx="8596668" cy="4507840"/>
          </a:xfrm>
        </p:spPr>
        <p:txBody>
          <a:bodyPr>
            <a:normAutofit/>
          </a:bodyPr>
          <a:lstStyle/>
          <a:p>
            <a:pPr marL="806450" lvl="0" indent="-349250"/>
            <a:r>
              <a:rPr lang="en-US" sz="2000" b="1" dirty="0">
                <a:solidFill>
                  <a:srgbClr val="FF0000"/>
                </a:solidFill>
              </a:rPr>
              <a:t>DML , Data manipulation language </a:t>
            </a:r>
          </a:p>
          <a:p>
            <a:pPr marL="457200" lvl="0" indent="0">
              <a:buNone/>
            </a:pPr>
            <a:r>
              <a:rPr lang="en-US" dirty="0"/>
              <a:t>is used to manipulate database. Manipulation operation includes insertion, deletion and updating and selection of data in database</a:t>
            </a:r>
          </a:p>
          <a:p>
            <a:pPr marL="806450" lvl="0" indent="-349250"/>
            <a:r>
              <a:rPr lang="en-US" sz="2000" b="1" dirty="0">
                <a:solidFill>
                  <a:srgbClr val="FF0000"/>
                </a:solidFill>
              </a:rPr>
              <a:t>DCL , Data Control language:</a:t>
            </a:r>
            <a:br>
              <a:rPr lang="en-US" sz="2000" b="1" dirty="0">
                <a:solidFill>
                  <a:srgbClr val="FF0000"/>
                </a:solidFill>
              </a:rPr>
            </a:br>
            <a:r>
              <a:rPr lang="en-US" dirty="0"/>
              <a:t>USE to assign privileges to different user to access database objects</a:t>
            </a:r>
          </a:p>
          <a:p>
            <a:pPr marL="457200" lvl="0" indent="0">
              <a:buNone/>
            </a:pPr>
            <a:r>
              <a:rPr lang="en-US" dirty="0"/>
              <a:t>A typical example of </a:t>
            </a:r>
            <a:r>
              <a:rPr lang="en-US" sz="2200" b="1" dirty="0">
                <a:solidFill>
                  <a:srgbClr val="00B050"/>
                </a:solidFill>
              </a:rPr>
              <a:t>a comprehensive database language </a:t>
            </a:r>
            <a:r>
              <a:rPr lang="en-US" dirty="0"/>
              <a:t>is the SQL relational database language, which represents a combination of DDL, VDL, and DML, as well as statements for constraint specification, schema evolution, and many other features</a:t>
            </a:r>
          </a:p>
        </p:txBody>
      </p:sp>
    </p:spTree>
    <p:extLst>
      <p:ext uri="{BB962C8B-B14F-4D97-AF65-F5344CB8AC3E}">
        <p14:creationId xmlns:p14="http://schemas.microsoft.com/office/powerpoint/2010/main" val="222620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7108</TotalTime>
  <Words>1229</Words>
  <Application>Microsoft Office PowerPoint</Application>
  <PresentationFormat>Widescreen</PresentationFormat>
  <Paragraphs>101</Paragraphs>
  <Slides>19</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vt:lpstr>
      <vt:lpstr>Trebuchet MS</vt:lpstr>
      <vt:lpstr>Wingdings 3</vt:lpstr>
      <vt:lpstr>Facet</vt:lpstr>
      <vt:lpstr>Database System</vt:lpstr>
      <vt:lpstr>Week 2</vt:lpstr>
      <vt:lpstr>Data Independence</vt:lpstr>
      <vt:lpstr>Data Independence</vt:lpstr>
      <vt:lpstr>Data Independence</vt:lpstr>
      <vt:lpstr>Logical data independence</vt:lpstr>
      <vt:lpstr>Physical data independence</vt:lpstr>
      <vt:lpstr>Database languages </vt:lpstr>
      <vt:lpstr>Database languages </vt:lpstr>
      <vt:lpstr>Architectures for DBMSs</vt:lpstr>
      <vt:lpstr>Centralized Architecture for DBMSs</vt:lpstr>
      <vt:lpstr>Client Server Architecture for DBMSs</vt:lpstr>
      <vt:lpstr>Client Server Architecture for DBMSs</vt:lpstr>
      <vt:lpstr>Two Tier Client-Server Architecture</vt:lpstr>
      <vt:lpstr>Three Tier Client-Server Architecture</vt:lpstr>
      <vt:lpstr>Three Tier Client-Server Architecture</vt:lpstr>
      <vt:lpstr>Classification of DBMSs</vt:lpstr>
      <vt:lpstr>Classification of DBMSs</vt:lpstr>
      <vt:lpstr>   ASSIGNMENT 01  GOOGLE CLASSROOM Submission Portal shall be closed after deadline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Saba Haris</cp:lastModifiedBy>
  <cp:revision>107</cp:revision>
  <dcterms:created xsi:type="dcterms:W3CDTF">2017-01-21T16:52:41Z</dcterms:created>
  <dcterms:modified xsi:type="dcterms:W3CDTF">2024-02-01T10:01:11Z</dcterms:modified>
</cp:coreProperties>
</file>