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3" r:id="rId21"/>
    <p:sldId id="276" r:id="rId22"/>
    <p:sldId id="277" r:id="rId23"/>
    <p:sldId id="278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5186A5-D1BB-4822-841D-2F295EF28A9F}">
  <a:tblStyle styleId="{FF5186A5-D1BB-4822-841D-2F295EF28A9F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EF4E7"/>
          </a:solidFill>
        </a:fill>
      </a:tcStyle>
    </a:wholeTbl>
    <a:band1H>
      <a:tcTxStyle/>
      <a:tcStyle>
        <a:tcBdr/>
        <a:fill>
          <a:solidFill>
            <a:srgbClr val="DBE9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BE9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Database System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Saba Ghani</a:t>
            </a:r>
            <a:endParaRPr dirty="0"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FAST-NU</a:t>
            </a:r>
            <a:endParaRPr dirty="0"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Chiniot-Faisalabad campus</a:t>
            </a:r>
            <a:endParaRPr dirty="0"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Schema of Relational database</a:t>
            </a:r>
            <a:endParaRPr/>
          </a:p>
        </p:txBody>
      </p:sp>
      <p:sp>
        <p:nvSpPr>
          <p:cNvPr id="199" name="Google Shape;199;p2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All tuples in a relation state r(R) form a </a:t>
            </a:r>
            <a:r>
              <a:rPr lang="en-US" sz="2000" b="1"/>
              <a:t>set</a:t>
            </a:r>
            <a:r>
              <a:rPr lang="en-US" sz="2000"/>
              <a:t>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By definition, there cannot be duplicates, or identical tuples, in a set.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By definition, set elements (tuples) are not ordered, even though tuples frequently appear to be in the tabular form.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Ordering of attributes however is important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We will consider the attributes in R(A1, A2, ..., An) and the values in t=&lt;v1, v2, ..., vn&gt; to be ordered .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Characteristic of Relations</a:t>
            </a:r>
            <a:endParaRPr/>
          </a:p>
        </p:txBody>
      </p:sp>
      <p:sp>
        <p:nvSpPr>
          <p:cNvPr id="205" name="Google Shape;205;p2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/>
              <a:t>Each relation in the same relational database schema has a distinct name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/>
              <a:t>Each value in a tuple is </a:t>
            </a:r>
            <a:br>
              <a:rPr lang="en-US" sz="2000" dirty="0"/>
            </a:br>
            <a:r>
              <a:rPr lang="en-US" sz="2000" dirty="0"/>
              <a:t>1.    atomic</a:t>
            </a:r>
            <a:br>
              <a:rPr lang="en-US" sz="2000" dirty="0"/>
            </a:br>
            <a:r>
              <a:rPr lang="en-US" sz="2000" dirty="0"/>
              <a:t>2.    No Composite or multi valued attribute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/>
              <a:t>A special </a:t>
            </a:r>
            <a:r>
              <a:rPr lang="en-US" sz="2000" b="1" dirty="0"/>
              <a:t>null</a:t>
            </a:r>
            <a:r>
              <a:rPr lang="en-US" sz="2000" dirty="0"/>
              <a:t> value is used to represent values that are not available.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/>
              <a:t>2 reasons in reality: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/>
              <a:t>Unknown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/>
              <a:t>Inapplicable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Characteristic of Relations</a:t>
            </a:r>
            <a:endParaRPr/>
          </a:p>
        </p:txBody>
      </p:sp>
      <p:sp>
        <p:nvSpPr>
          <p:cNvPr id="211" name="Google Shape;211;p2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Each attribute in a relation has a distinct name.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Values of an attribute are all from the same domain.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Each tuple is distinct.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Order of attributes has no significance.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Order of tuples has no significance, theoretically.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Keys</a:t>
            </a:r>
            <a:endParaRPr/>
          </a:p>
        </p:txBody>
      </p:sp>
      <p:sp>
        <p:nvSpPr>
          <p:cNvPr id="217" name="Google Shape;217;p30"/>
          <p:cNvSpPr txBox="1">
            <a:spLocks noGrp="1"/>
          </p:cNvSpPr>
          <p:nvPr>
            <p:ph type="body" idx="1"/>
          </p:nvPr>
        </p:nvSpPr>
        <p:spPr>
          <a:xfrm>
            <a:off x="677334" y="1488613"/>
            <a:ext cx="8596668" cy="515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A </a:t>
            </a:r>
            <a:r>
              <a:rPr lang="en-US" b="1" dirty="0">
                <a:solidFill>
                  <a:srgbClr val="0066FF"/>
                </a:solidFill>
              </a:rPr>
              <a:t>key</a:t>
            </a:r>
            <a:r>
              <a:rPr lang="en-US" dirty="0"/>
              <a:t> is a combination of one or more columns that is used to identify rows in a relation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They allow you to find the relation between two tables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It is used to fetch or retrieved records/data-row from data table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Types are</a:t>
            </a:r>
          </a:p>
          <a:p>
            <a:pPr marL="800100" lvl="1" indent="-342900"/>
            <a:r>
              <a:rPr lang="en-US" dirty="0"/>
              <a:t>Primary key</a:t>
            </a:r>
          </a:p>
          <a:p>
            <a:pPr marL="800100" lvl="1" indent="-342900"/>
            <a:r>
              <a:rPr lang="en-US" dirty="0"/>
              <a:t>Composite Key</a:t>
            </a:r>
          </a:p>
          <a:p>
            <a:pPr marL="800100" lvl="1" indent="-342900"/>
            <a:r>
              <a:rPr lang="en-US" dirty="0"/>
              <a:t>Candidate key</a:t>
            </a:r>
          </a:p>
          <a:p>
            <a:pPr marL="800100" lvl="1" indent="-342900"/>
            <a:r>
              <a:rPr lang="en-US" dirty="0"/>
              <a:t>Foreign key</a:t>
            </a:r>
          </a:p>
          <a:p>
            <a:pPr marL="800100" lvl="1" indent="-342900"/>
            <a:r>
              <a:rPr lang="en-US" dirty="0"/>
              <a:t>Secondary key</a:t>
            </a:r>
          </a:p>
          <a:p>
            <a:pPr marL="800100" lvl="1" indent="-342900"/>
            <a:r>
              <a:rPr lang="en-US" dirty="0"/>
              <a:t>Surrogate key</a:t>
            </a:r>
          </a:p>
          <a:p>
            <a:pPr marL="800100" lvl="1" indent="-342900"/>
            <a:r>
              <a:rPr lang="en-US" dirty="0"/>
              <a:t>Super key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Keys</a:t>
            </a:r>
            <a:endParaRPr/>
          </a:p>
        </p:txBody>
      </p:sp>
      <p:sp>
        <p:nvSpPr>
          <p:cNvPr id="223" name="Google Shape;223;p3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Primary Key </a:t>
            </a:r>
            <a:r>
              <a:rPr lang="en-US" dirty="0"/>
              <a:t>is a key that uniquely identify record in relation.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it has two characteristics</a:t>
            </a:r>
            <a:br>
              <a:rPr lang="en-US" dirty="0"/>
            </a:br>
            <a:r>
              <a:rPr lang="en-US" dirty="0"/>
              <a:t>1.  Unique</a:t>
            </a:r>
            <a:br>
              <a:rPr lang="en-US" dirty="0"/>
            </a:br>
            <a:r>
              <a:rPr lang="en-US" dirty="0"/>
              <a:t>2.  Not Null</a:t>
            </a:r>
            <a:br>
              <a:rPr lang="en-US" dirty="0"/>
            </a:b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/>
              <a:t>There is one and only one primary key per relation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/>
              <a:t>The primary key is unique and not null.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/>
              <a:t>The ideal primary key is short, numeric(alpha), fixed length and never changes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/>
              <a:t>The primary key may be a composite key.</a:t>
            </a: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pic>
        <p:nvPicPr>
          <p:cNvPr id="224" name="Google Shape;22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6425" y="2465165"/>
            <a:ext cx="3438241" cy="1927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Primary Key</a:t>
            </a:r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231" name="Google Shape;23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2038" y="2160589"/>
            <a:ext cx="6162675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Primary Key</a:t>
            </a:r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238" name="Google Shape;23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2038" y="2160589"/>
            <a:ext cx="6162675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Keys</a:t>
            </a:r>
            <a:endParaRPr/>
          </a:p>
        </p:txBody>
      </p:sp>
      <p:sp>
        <p:nvSpPr>
          <p:cNvPr id="244" name="Google Shape;244;p3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A </a:t>
            </a:r>
            <a:r>
              <a:rPr lang="en-US" b="1" dirty="0">
                <a:solidFill>
                  <a:srgbClr val="0066FF"/>
                </a:solidFill>
              </a:rPr>
              <a:t>composite key</a:t>
            </a:r>
            <a:r>
              <a:rPr lang="en-US" dirty="0"/>
              <a:t> is a key that consists of two or more columns.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 combination of columns guarantees uniqueness, though individual uniqueness is not guaranteed.</a:t>
            </a: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pic>
        <p:nvPicPr>
          <p:cNvPr id="245" name="Google Shape;24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7998" y="3498823"/>
            <a:ext cx="4366380" cy="2542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88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Keys</a:t>
            </a:r>
            <a:endParaRPr/>
          </a:p>
        </p:txBody>
      </p:sp>
      <p:sp>
        <p:nvSpPr>
          <p:cNvPr id="258" name="Google Shape;258;p36"/>
          <p:cNvSpPr txBox="1">
            <a:spLocks noGrp="1"/>
          </p:cNvSpPr>
          <p:nvPr>
            <p:ph type="body" idx="1"/>
          </p:nvPr>
        </p:nvSpPr>
        <p:spPr>
          <a:xfrm>
            <a:off x="677334" y="1586753"/>
            <a:ext cx="9152466" cy="4652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40"/>
              <a:buFont typeface="Trebuchet MS"/>
              <a:buNone/>
            </a:pPr>
            <a:r>
              <a:rPr lang="en-US" b="1" dirty="0"/>
              <a:t>Example-1:  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</a:pPr>
            <a:r>
              <a:rPr lang="en-US" b="1" dirty="0"/>
              <a:t>	STUDENT(</a:t>
            </a:r>
            <a:r>
              <a:rPr lang="en-US" b="1" u="sng" dirty="0" err="1">
                <a:solidFill>
                  <a:srgbClr val="CC3300"/>
                </a:solidFill>
              </a:rPr>
              <a:t>StuID</a:t>
            </a:r>
            <a:r>
              <a:rPr lang="en-US" b="1" dirty="0"/>
              <a:t>, FirstName, </a:t>
            </a:r>
            <a:r>
              <a:rPr lang="en-US" b="1" dirty="0" err="1"/>
              <a:t>FamilyName</a:t>
            </a:r>
            <a:r>
              <a:rPr lang="en-US" b="1" dirty="0"/>
              <a:t>, DOB, …)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</a:pPr>
            <a:endParaRPr b="1"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</a:pPr>
            <a:r>
              <a:rPr lang="en-US" b="1" dirty="0"/>
              <a:t>Example-2:  Building (</a:t>
            </a:r>
            <a:r>
              <a:rPr lang="en-US" b="1" u="sng" dirty="0">
                <a:solidFill>
                  <a:srgbClr val="CC3300"/>
                </a:solidFill>
              </a:rPr>
              <a:t>B#</a:t>
            </a:r>
            <a:r>
              <a:rPr lang="en-US" b="1" dirty="0"/>
              <a:t>, </a:t>
            </a:r>
            <a:r>
              <a:rPr lang="en-US" b="1" dirty="0" err="1"/>
              <a:t>BName</a:t>
            </a:r>
            <a:r>
              <a:rPr lang="en-US" b="1" dirty="0"/>
              <a:t>, Location, Region), 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</a:pPr>
            <a:r>
              <a:rPr lang="en-US" b="1" dirty="0"/>
              <a:t>	B# is a primary key. Although, </a:t>
            </a:r>
            <a:r>
              <a:rPr lang="en-US" b="1" dirty="0" err="1"/>
              <a:t>BName</a:t>
            </a:r>
            <a:r>
              <a:rPr lang="en-US" b="1" dirty="0"/>
              <a:t> is unique, not null but it is not short.</a:t>
            </a:r>
            <a:endParaRPr b="1"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</a:pPr>
            <a:r>
              <a:rPr lang="en-US" b="1" dirty="0">
                <a:solidFill>
                  <a:srgbClr val="FF0000"/>
                </a:solidFill>
              </a:rPr>
              <a:t>Example-3: Customer (</a:t>
            </a:r>
            <a:r>
              <a:rPr lang="en-US" b="1" dirty="0" err="1">
                <a:solidFill>
                  <a:srgbClr val="FF0000"/>
                </a:solidFill>
              </a:rPr>
              <a:t>cname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citizenid</a:t>
            </a:r>
            <a:r>
              <a:rPr lang="en-US" b="1" dirty="0">
                <a:solidFill>
                  <a:srgbClr val="FF0000"/>
                </a:solidFill>
              </a:rPr>
              <a:t>, address, city, </a:t>
            </a:r>
            <a:r>
              <a:rPr lang="en-US" b="1" dirty="0" err="1">
                <a:solidFill>
                  <a:srgbClr val="FF0000"/>
                </a:solidFill>
              </a:rPr>
              <a:t>telno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endParaRPr dirty="0">
              <a:solidFill>
                <a:srgbClr val="FF0000"/>
              </a:solidFill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</a:pPr>
            <a:r>
              <a:rPr lang="en-US" b="1" dirty="0"/>
              <a:t>This relation indicates the information about personal details. There is a chance that </a:t>
            </a:r>
            <a:r>
              <a:rPr lang="en-US" b="1" dirty="0" err="1"/>
              <a:t>cname</a:t>
            </a:r>
            <a:r>
              <a:rPr lang="en-US" b="1" dirty="0"/>
              <a:t> is duplicated, some may have </a:t>
            </a:r>
            <a:r>
              <a:rPr lang="en-US" b="1" dirty="0" err="1"/>
              <a:t>citizenid</a:t>
            </a:r>
            <a:r>
              <a:rPr lang="en-US" b="1" dirty="0"/>
              <a:t> and </a:t>
            </a:r>
            <a:r>
              <a:rPr lang="en-US" b="1" dirty="0" err="1"/>
              <a:t>telno</a:t>
            </a:r>
            <a:r>
              <a:rPr lang="en-US" b="1" dirty="0"/>
              <a:t> as null. This forces us to introduce new a attribute such as </a:t>
            </a:r>
            <a:r>
              <a:rPr lang="en-US" b="1" dirty="0" err="1"/>
              <a:t>cust</a:t>
            </a:r>
            <a:r>
              <a:rPr lang="en-US" b="1" dirty="0"/>
              <a:t># that would be a primary key.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</a:pPr>
            <a:r>
              <a:rPr lang="en-US" b="1" dirty="0"/>
              <a:t>		Customer (</a:t>
            </a:r>
            <a:r>
              <a:rPr lang="en-US" b="1" u="sng" dirty="0" err="1">
                <a:solidFill>
                  <a:srgbClr val="CC3300"/>
                </a:solidFill>
              </a:rPr>
              <a:t>cust</a:t>
            </a:r>
            <a:r>
              <a:rPr lang="en-US" b="1" u="sng" dirty="0">
                <a:solidFill>
                  <a:srgbClr val="CC3300"/>
                </a:solidFill>
              </a:rPr>
              <a:t>#</a:t>
            </a:r>
            <a:r>
              <a:rPr lang="en-US" b="1" dirty="0"/>
              <a:t>, </a:t>
            </a:r>
            <a:r>
              <a:rPr lang="en-US" b="1" dirty="0" err="1"/>
              <a:t>cname</a:t>
            </a:r>
            <a:r>
              <a:rPr lang="en-US" b="1" dirty="0"/>
              <a:t>, </a:t>
            </a:r>
            <a:r>
              <a:rPr lang="en-US" b="1" dirty="0" err="1"/>
              <a:t>citizenid</a:t>
            </a:r>
            <a:r>
              <a:rPr lang="en-US" b="1" dirty="0"/>
              <a:t>, address, city, </a:t>
            </a:r>
            <a:r>
              <a:rPr lang="en-US" b="1" dirty="0" err="1"/>
              <a:t>telno</a:t>
            </a:r>
            <a:r>
              <a:rPr lang="en-US" b="1" dirty="0"/>
              <a:t>)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</a:pPr>
            <a:r>
              <a:rPr lang="en-US" sz="1600" dirty="0"/>
              <a:t>	</a:t>
            </a: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88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Keys</a:t>
            </a:r>
            <a:endParaRPr/>
          </a:p>
        </p:txBody>
      </p:sp>
      <p:sp>
        <p:nvSpPr>
          <p:cNvPr id="264" name="Google Shape;264;p37"/>
          <p:cNvSpPr txBox="1">
            <a:spLocks noGrp="1"/>
          </p:cNvSpPr>
          <p:nvPr>
            <p:ph type="body" idx="1"/>
          </p:nvPr>
        </p:nvSpPr>
        <p:spPr>
          <a:xfrm>
            <a:off x="677334" y="1586753"/>
            <a:ext cx="9152466" cy="4652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40"/>
              <a:buFont typeface="Trebuchet MS"/>
              <a:buNone/>
            </a:pPr>
            <a:r>
              <a:rPr lang="en-US" b="1" dirty="0"/>
              <a:t>Candidate Key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/>
              <a:t>A candidate key is a column, or set of columns, in a table that can uniquely identify any database record without referring to any other data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/>
              <a:t>Each table may have one or more candidate keys, but one candidate key is unique, and it is called the primary key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/>
              <a:t>This is usually the best among the candidate keys to use for identification.</a:t>
            </a:r>
            <a:endParaRPr b="1"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</a:pPr>
            <a:r>
              <a:rPr lang="en-US" sz="1600" dirty="0"/>
              <a:t>	</a:t>
            </a: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graphicFrame>
        <p:nvGraphicFramePr>
          <p:cNvPr id="265" name="Google Shape;265;p37"/>
          <p:cNvGraphicFramePr/>
          <p:nvPr>
            <p:extLst>
              <p:ext uri="{D42A27DB-BD31-4B8C-83A1-F6EECF244321}">
                <p14:modId xmlns:p14="http://schemas.microsoft.com/office/powerpoint/2010/main" val="3493772774"/>
              </p:ext>
            </p:extLst>
          </p:nvPr>
        </p:nvGraphicFramePr>
        <p:xfrm>
          <a:off x="1189566" y="5304860"/>
          <a:ext cx="8128050" cy="741700"/>
        </p:xfrm>
        <a:graphic>
          <a:graphicData uri="http://schemas.openxmlformats.org/drawingml/2006/table">
            <a:tbl>
              <a:tblPr firstRow="1" bandRow="1">
                <a:noFill/>
                <a:tableStyleId>{FF5186A5-D1BB-4822-841D-2F295EF28A9F}</a:tableStyleId>
              </a:tblPr>
              <a:tblGrid>
                <a:gridCol w="135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AccountNo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CNIC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ContactNo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Address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Name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Amount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6" name="Google Shape;266;p37"/>
          <p:cNvSpPr/>
          <p:nvPr/>
        </p:nvSpPr>
        <p:spPr>
          <a:xfrm rot="5400000">
            <a:off x="2872076" y="3448033"/>
            <a:ext cx="1001810" cy="2644618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7" name="Google Shape;267;p37"/>
          <p:cNvSpPr txBox="1"/>
          <p:nvPr/>
        </p:nvSpPr>
        <p:spPr>
          <a:xfrm>
            <a:off x="2223257" y="3913094"/>
            <a:ext cx="22994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Candidate Keys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68" name="Google Shape;268;p37"/>
          <p:cNvCxnSpPr/>
          <p:nvPr/>
        </p:nvCxnSpPr>
        <p:spPr>
          <a:xfrm>
            <a:off x="1216460" y="5593976"/>
            <a:ext cx="1311587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 animBg="1"/>
      <p:bldP spid="2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Week 3</a:t>
            </a:r>
            <a:endParaRPr dirty="0"/>
          </a:p>
        </p:txBody>
      </p:sp>
      <p:sp>
        <p:nvSpPr>
          <p:cNvPr id="150" name="Google Shape;150;p1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Relational Data Model.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Relational Database Constraints.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Relational Data Model Constraints.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Relational Data base Schema</a:t>
            </a:r>
          </a:p>
          <a:p>
            <a:pPr marL="342900" indent="-342900"/>
            <a:r>
              <a:rPr lang="en-US" altLang="en-US" dirty="0"/>
              <a:t>Explain data design terminology</a:t>
            </a:r>
          </a:p>
          <a:p>
            <a:pPr marL="800100" lvl="1" indent="-342900"/>
            <a:r>
              <a:rPr lang="en-US" altLang="en-US" dirty="0"/>
              <a:t>entities, fields, records, files, tables, and key fields, constraints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Keys</a:t>
            </a:r>
            <a:endParaRPr/>
          </a:p>
        </p:txBody>
      </p:sp>
      <p:sp>
        <p:nvSpPr>
          <p:cNvPr id="251" name="Google Shape;251;p35"/>
          <p:cNvSpPr txBox="1"/>
          <p:nvPr/>
        </p:nvSpPr>
        <p:spPr>
          <a:xfrm>
            <a:off x="677334" y="4163349"/>
            <a:ext cx="8839200" cy="1878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Although, candidate keys are STU_ID, CIT_ID. Organization ITSELF issues its own identifier PK. PK is a property of an organization. Driving license# is a property of Ministry of Motors/ transportation, it must not be used PK in university or other organizations. It is a candidate key for other organization for search purposes.</a:t>
            </a:r>
            <a:endParaRPr/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It is not recommended to create PKs for columns like Quantity, Salary, Price and column that has datatype DATE</a:t>
            </a:r>
            <a:endParaRPr/>
          </a:p>
        </p:txBody>
      </p:sp>
      <p:pic>
        <p:nvPicPr>
          <p:cNvPr id="252" name="Google Shape;25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4" y="2037224"/>
            <a:ext cx="7724775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/>
        </p:nvSpPr>
        <p:spPr>
          <a:xfrm>
            <a:off x="860868" y="216497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en-US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 </a:t>
            </a:r>
            <a:r>
              <a:rPr lang="en-US" sz="1800" b="1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surrogate key</a:t>
            </a:r>
            <a:r>
              <a:rPr lang="en-US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is an artificial column added to a relation to serve as a primary key: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en-US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It does not have contextual or business meaning. 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en-US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Oracle uses SEQUENCE, MySQL uses AUTO_INCREMENT and SQL server uses IDENTITY to generate surrogate key.</a:t>
            </a:r>
            <a:br>
              <a:rPr lang="en-US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DBMS supplied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lang="en-US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Short, numeric and never changes – an ideal primary key!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lang="en-US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Has artificial values that are meaningless to users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lang="en-US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Normally hidden in forms and reports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lang="en-US" dirty="0"/>
              <a:t>These kind of key are unique because they are created when you don’t have any natural primary key.</a:t>
            </a:r>
            <a:endParaRPr sz="16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endParaRPr sz="16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4" name="Google Shape;274;p3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Surrogate Key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88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Keys</a:t>
            </a:r>
            <a:endParaRPr/>
          </a:p>
        </p:txBody>
      </p:sp>
      <p:sp>
        <p:nvSpPr>
          <p:cNvPr id="280" name="Google Shape;280;p39"/>
          <p:cNvSpPr txBox="1">
            <a:spLocks noGrp="1"/>
          </p:cNvSpPr>
          <p:nvPr>
            <p:ph type="body" idx="1"/>
          </p:nvPr>
        </p:nvSpPr>
        <p:spPr>
          <a:xfrm>
            <a:off x="677334" y="1586753"/>
            <a:ext cx="9152466" cy="4652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A </a:t>
            </a:r>
            <a:r>
              <a:rPr lang="en-US" b="1" dirty="0">
                <a:solidFill>
                  <a:srgbClr val="0066FF"/>
                </a:solidFill>
              </a:rPr>
              <a:t>foreign key</a:t>
            </a:r>
            <a:r>
              <a:rPr lang="en-US" dirty="0"/>
              <a:t> is an attribute that refers to a primary key of a different relation (parent</a:t>
            </a:r>
            <a:r>
              <a:rPr lang="en-US"/>
              <a:t>/master) </a:t>
            </a:r>
            <a:r>
              <a:rPr lang="en-US" dirty="0"/>
              <a:t>to form a link between the relations: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/>
              <a:t>A foreign key can be a single column or a composite key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/>
              <a:t>The term refers to the fact that key values are </a:t>
            </a:r>
            <a:r>
              <a:rPr lang="en-US" i="1" dirty="0"/>
              <a:t>foreign</a:t>
            </a:r>
            <a:r>
              <a:rPr lang="en-US" dirty="0"/>
              <a:t> to the relation in which they appear as foreign key values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</a:pPr>
            <a:r>
              <a:rPr lang="en-US" sz="1600" dirty="0"/>
              <a:t>	</a:t>
            </a:r>
            <a:r>
              <a:rPr lang="en-US" sz="1600" b="1" dirty="0"/>
              <a:t>NOTE:</a:t>
            </a:r>
            <a:r>
              <a:rPr lang="en-US" sz="1600" dirty="0"/>
              <a:t> The primary keys of the relations are </a:t>
            </a:r>
            <a:r>
              <a:rPr lang="en-US" sz="1600" u="sng" dirty="0"/>
              <a:t>underlined</a:t>
            </a:r>
            <a:r>
              <a:rPr lang="en-US" sz="1600" dirty="0"/>
              <a:t> and any foreign keys are in </a:t>
            </a:r>
            <a:r>
              <a:rPr lang="en-US" sz="1600" i="1" dirty="0"/>
              <a:t>italics</a:t>
            </a:r>
            <a:r>
              <a:rPr lang="en-US" sz="1600" dirty="0"/>
              <a:t> in the relations below: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</a:pPr>
            <a:r>
              <a:rPr lang="en-US" sz="1600" dirty="0"/>
              <a:t>	Name of FK column may be different from the name of referencing PK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</a:pPr>
            <a:r>
              <a:rPr lang="en-US" sz="1600" b="1" dirty="0"/>
              <a:t>Example-1: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</a:pPr>
            <a:r>
              <a:rPr lang="en-US" sz="1600" b="1" dirty="0">
                <a:solidFill>
                  <a:srgbClr val="0066FF"/>
                </a:solidFill>
              </a:rPr>
              <a:t>DEPARTMENT (</a:t>
            </a:r>
            <a:r>
              <a:rPr lang="en-US" sz="1600" b="1" u="sng" dirty="0" err="1">
                <a:solidFill>
                  <a:srgbClr val="0066FF"/>
                </a:solidFill>
              </a:rPr>
              <a:t>DeptID</a:t>
            </a:r>
            <a:r>
              <a:rPr lang="en-US" sz="1600" b="1" dirty="0">
                <a:solidFill>
                  <a:srgbClr val="0066FF"/>
                </a:solidFill>
              </a:rPr>
              <a:t>, </a:t>
            </a:r>
            <a:r>
              <a:rPr lang="en-US" sz="1600" b="1" dirty="0" err="1">
                <a:solidFill>
                  <a:srgbClr val="0066FF"/>
                </a:solidFill>
              </a:rPr>
              <a:t>DepartmentName</a:t>
            </a:r>
            <a:r>
              <a:rPr lang="en-US" sz="1600" b="1" dirty="0">
                <a:solidFill>
                  <a:srgbClr val="0066FF"/>
                </a:solidFill>
              </a:rPr>
              <a:t>, </a:t>
            </a:r>
            <a:r>
              <a:rPr lang="en-US" sz="1600" b="1" dirty="0" err="1">
                <a:solidFill>
                  <a:srgbClr val="0066FF"/>
                </a:solidFill>
              </a:rPr>
              <a:t>BudgetCode</a:t>
            </a:r>
            <a:r>
              <a:rPr lang="en-US" sz="1600" b="1" dirty="0">
                <a:solidFill>
                  <a:srgbClr val="0066FF"/>
                </a:solidFill>
              </a:rPr>
              <a:t>, </a:t>
            </a:r>
            <a:r>
              <a:rPr lang="en-US" sz="1600" b="1" dirty="0" err="1">
                <a:solidFill>
                  <a:srgbClr val="0066FF"/>
                </a:solidFill>
              </a:rPr>
              <a:t>ManagerName</a:t>
            </a:r>
            <a:r>
              <a:rPr lang="en-US" sz="1600" b="1" dirty="0">
                <a:solidFill>
                  <a:srgbClr val="0066FF"/>
                </a:solidFill>
              </a:rPr>
              <a:t>)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</a:pPr>
            <a:r>
              <a:rPr lang="en-US" sz="1600" b="1" dirty="0">
                <a:solidFill>
                  <a:srgbClr val="0066FF"/>
                </a:solidFill>
              </a:rPr>
              <a:t>EMPLOYEE      (</a:t>
            </a:r>
            <a:r>
              <a:rPr lang="en-US" sz="1600" b="1" u="sng" dirty="0" err="1">
                <a:solidFill>
                  <a:srgbClr val="0066FF"/>
                </a:solidFill>
              </a:rPr>
              <a:t>EmployeeNumber</a:t>
            </a:r>
            <a:r>
              <a:rPr lang="en-US" sz="1600" b="1" dirty="0">
                <a:solidFill>
                  <a:srgbClr val="0066FF"/>
                </a:solidFill>
              </a:rPr>
              <a:t>, </a:t>
            </a:r>
            <a:r>
              <a:rPr lang="en-US" sz="1600" b="1" dirty="0" err="1">
                <a:solidFill>
                  <a:srgbClr val="0066FF"/>
                </a:solidFill>
              </a:rPr>
              <a:t>EmployeeName</a:t>
            </a:r>
            <a:r>
              <a:rPr lang="en-US" sz="1600" b="1" dirty="0">
                <a:solidFill>
                  <a:srgbClr val="0066FF"/>
                </a:solidFill>
              </a:rPr>
              <a:t>, </a:t>
            </a:r>
            <a:r>
              <a:rPr lang="en-US" sz="1600" b="1" i="1" dirty="0" err="1">
                <a:solidFill>
                  <a:srgbClr val="0066FF"/>
                </a:solidFill>
              </a:rPr>
              <a:t>DeptID</a:t>
            </a:r>
            <a:r>
              <a:rPr lang="en-US" sz="1600" b="1" dirty="0">
                <a:solidFill>
                  <a:srgbClr val="0066FF"/>
                </a:solidFill>
              </a:rPr>
              <a:t>)</a:t>
            </a:r>
            <a:endParaRPr dirty="0"/>
          </a:p>
          <a:p>
            <a:pPr marL="342900" lvl="0" indent="-26162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 sz="1600"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88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Super key</a:t>
            </a:r>
            <a:endParaRPr/>
          </a:p>
        </p:txBody>
      </p:sp>
      <p:sp>
        <p:nvSpPr>
          <p:cNvPr id="286" name="Google Shape;286;p40"/>
          <p:cNvSpPr txBox="1">
            <a:spLocks noGrp="1"/>
          </p:cNvSpPr>
          <p:nvPr>
            <p:ph type="body" idx="1"/>
          </p:nvPr>
        </p:nvSpPr>
        <p:spPr>
          <a:xfrm>
            <a:off x="677334" y="1586753"/>
            <a:ext cx="9152466" cy="4652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>
              <a:spcBef>
                <a:spcPts val="0"/>
              </a:spcBef>
            </a:pPr>
            <a:r>
              <a:rPr lang="en-US" dirty="0"/>
              <a:t>A super key is a group of single or multiple keys which identifies rows in a table. A table can have many Super  Keys. </a:t>
            </a:r>
          </a:p>
          <a:p>
            <a:pPr marL="342900" lvl="0" indent="-342900">
              <a:spcBef>
                <a:spcPts val="0"/>
              </a:spcBef>
            </a:pPr>
            <a:r>
              <a:rPr lang="en-US" dirty="0"/>
              <a:t>Can be called composite key.</a:t>
            </a:r>
          </a:p>
          <a:p>
            <a:pPr marL="342900" lvl="0" indent="-342900">
              <a:spcBef>
                <a:spcPts val="0"/>
              </a:spcBef>
            </a:pPr>
            <a:r>
              <a:rPr lang="en-US" dirty="0"/>
              <a:t>A Super key may have additional attributes that are not needed for unique identification.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E.g. of Super Key</a:t>
            </a:r>
            <a:endParaRPr dirty="0"/>
          </a:p>
          <a:p>
            <a:pPr marL="800100" lvl="1" indent="-342900"/>
            <a:r>
              <a:rPr lang="en-US" dirty="0"/>
              <a:t>ID</a:t>
            </a:r>
            <a:endParaRPr dirty="0"/>
          </a:p>
          <a:p>
            <a:pPr marL="800100" lvl="1" indent="-342900"/>
            <a:r>
              <a:rPr lang="en-US" dirty="0"/>
              <a:t>ID, Name</a:t>
            </a:r>
            <a:endParaRPr dirty="0"/>
          </a:p>
          <a:p>
            <a:pPr marL="800100" lvl="1" indent="-342900"/>
            <a:r>
              <a:rPr lang="en-US" dirty="0"/>
              <a:t>ID, Address</a:t>
            </a:r>
            <a:endParaRPr dirty="0"/>
          </a:p>
          <a:p>
            <a:pPr marL="800100" lvl="1" indent="-342900"/>
            <a:r>
              <a:rPr lang="en-US" dirty="0"/>
              <a:t>ID, </a:t>
            </a:r>
            <a:r>
              <a:rPr lang="en-US" dirty="0" err="1"/>
              <a:t>Department_ID</a:t>
            </a:r>
            <a:endParaRPr dirty="0"/>
          </a:p>
          <a:p>
            <a:pPr marL="800100" lvl="1" indent="-342900"/>
            <a:r>
              <a:rPr lang="en-US" dirty="0"/>
              <a:t>ID, Salary............ So on</a:t>
            </a:r>
          </a:p>
          <a:p>
            <a:pPr marL="800100" lvl="1" indent="-342900"/>
            <a:r>
              <a:rPr lang="en-US" dirty="0"/>
              <a:t>A primary key can also be a super key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</a:pPr>
            <a:endParaRPr sz="1600"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Relational data model</a:t>
            </a:r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/>
              <a:t>The relational model represents the database as a collection of </a:t>
            </a:r>
            <a:r>
              <a:rPr lang="en-US" sz="2000" i="1" dirty="0"/>
              <a:t>relations.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/>
              <a:t>The model was first proposed by Dr. E.F. Codd of IBM in 1970 in the following paper:</a:t>
            </a:r>
            <a:br>
              <a:rPr lang="en-US" sz="2000" dirty="0"/>
            </a:br>
            <a:r>
              <a:rPr lang="en-US" sz="2000" dirty="0"/>
              <a:t> "A Relational Model for Large Shared Data Banks," Communications of                               the ACM, June1970.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Relational data model</a:t>
            </a:r>
            <a:br>
              <a:rPr lang="en-US" dirty="0"/>
            </a:br>
            <a:r>
              <a:rPr lang="en-US" sz="3600" b="1" u="sng" dirty="0"/>
              <a:t>Terminologies</a:t>
            </a:r>
            <a:endParaRPr dirty="0"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677334" y="1780445"/>
            <a:ext cx="8596668" cy="5077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b="1" u="sng" dirty="0"/>
              <a:t>Relation</a:t>
            </a:r>
            <a:r>
              <a:rPr lang="en-US" sz="2000" dirty="0"/>
              <a:t> </a:t>
            </a:r>
          </a:p>
          <a:p>
            <a:pPr marL="800100" lvl="1" indent="-342900">
              <a:lnSpc>
                <a:spcPct val="80000"/>
              </a:lnSpc>
              <a:buSzPts val="1600"/>
            </a:pPr>
            <a:r>
              <a:rPr lang="en-US" sz="1800" dirty="0"/>
              <a:t>a table with columns and rows.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b="1" u="sng" dirty="0"/>
              <a:t>Attribute</a:t>
            </a:r>
          </a:p>
          <a:p>
            <a:pPr marL="800100" lvl="1" indent="-342900">
              <a:lnSpc>
                <a:spcPct val="80000"/>
              </a:lnSpc>
              <a:buSzPts val="1600"/>
            </a:pPr>
            <a:r>
              <a:rPr lang="en-US" sz="1800" dirty="0"/>
              <a:t>a named column of a relation.</a:t>
            </a:r>
            <a:endParaRPr sz="1800"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b="1" u="sng" dirty="0"/>
              <a:t>Domain</a:t>
            </a:r>
          </a:p>
          <a:p>
            <a:pPr marL="800100" lvl="1" indent="-342900">
              <a:lnSpc>
                <a:spcPct val="80000"/>
              </a:lnSpc>
              <a:buSzPts val="1600"/>
            </a:pPr>
            <a:r>
              <a:rPr lang="en-US" sz="1800" dirty="0"/>
              <a:t>a set of allowable values for one or more attributes.</a:t>
            </a:r>
            <a:endParaRPr sz="1800" dirty="0"/>
          </a:p>
          <a:p>
            <a:pPr marL="342900" lvl="0" indent="-3429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b="1" u="sng" dirty="0"/>
              <a:t>Tuple</a:t>
            </a:r>
          </a:p>
          <a:p>
            <a:pPr marL="800100" lvl="1" indent="-342900" algn="just">
              <a:lnSpc>
                <a:spcPct val="80000"/>
              </a:lnSpc>
              <a:buSzPts val="1600"/>
            </a:pPr>
            <a:r>
              <a:rPr lang="en-US" sz="1800" dirty="0"/>
              <a:t>a row of a relation. </a:t>
            </a:r>
            <a:endParaRPr sz="1800" dirty="0"/>
          </a:p>
          <a:p>
            <a:pPr marL="342900" lvl="0" indent="-3429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b="1" u="sng" dirty="0"/>
              <a:t>Degree</a:t>
            </a:r>
          </a:p>
          <a:p>
            <a:pPr marL="800100" lvl="1" indent="-342900" algn="just">
              <a:lnSpc>
                <a:spcPct val="80000"/>
              </a:lnSpc>
              <a:buSzPts val="1600"/>
            </a:pPr>
            <a:r>
              <a:rPr lang="en-US" sz="1800" dirty="0"/>
              <a:t>number of attributes in a relation.</a:t>
            </a:r>
            <a:endParaRPr sz="1800" dirty="0"/>
          </a:p>
          <a:p>
            <a:pPr marL="342900" lvl="0" indent="-3429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b="1" u="sng" dirty="0"/>
              <a:t>Cardinality</a:t>
            </a:r>
          </a:p>
          <a:p>
            <a:pPr marL="800100" lvl="1" indent="-342900" algn="just">
              <a:lnSpc>
                <a:spcPct val="80000"/>
              </a:lnSpc>
              <a:buSzPts val="1600"/>
            </a:pPr>
            <a:r>
              <a:rPr lang="en-US" sz="1800" dirty="0"/>
              <a:t>number of tuples/records in a relation.</a:t>
            </a:r>
            <a:endParaRPr sz="1800"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b="1" u="sng" dirty="0"/>
              <a:t>Relational database</a:t>
            </a:r>
          </a:p>
          <a:p>
            <a:pPr marL="800100" lvl="1" indent="-342900">
              <a:lnSpc>
                <a:spcPct val="80000"/>
              </a:lnSpc>
              <a:buSzPts val="1600"/>
            </a:pPr>
            <a:r>
              <a:rPr lang="en-US" sz="1800" dirty="0"/>
              <a:t>collection of relations.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1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Example of Relation</a:t>
            </a:r>
            <a:endParaRPr/>
          </a:p>
        </p:txBody>
      </p:sp>
      <p:pic>
        <p:nvPicPr>
          <p:cNvPr id="168" name="Google Shape;168;p22" descr="fig05_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131" y="2339789"/>
            <a:ext cx="9325074" cy="33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Relational database</a:t>
            </a:r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 dirty="0"/>
              <a:t>Key of a Relation: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/>
              <a:t>Each row has a value of a data item (or set of items) that uniquely identifies that row in the table</a:t>
            </a:r>
            <a:endParaRPr dirty="0"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/>
              <a:t>Called the </a:t>
            </a:r>
            <a:r>
              <a:rPr lang="en-US" sz="2000" i="1" dirty="0"/>
              <a:t>key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/>
              <a:t>In the STUDENT table, SSN is the key</a:t>
            </a:r>
            <a:endParaRPr dirty="0"/>
          </a:p>
          <a:p>
            <a:pPr marL="742950" lvl="1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88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Relational Database Schema</a:t>
            </a:r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body" idx="1"/>
          </p:nvPr>
        </p:nvSpPr>
        <p:spPr>
          <a:xfrm>
            <a:off x="677334" y="1586753"/>
            <a:ext cx="9152466" cy="4652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 dirty="0"/>
              <a:t>Relational Database Schema: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/>
              <a:t>A set S of relation schemas that belong to the same database.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/>
              <a:t>S is the name of the whole </a:t>
            </a:r>
            <a:r>
              <a:rPr lang="en-US" b="1" dirty="0"/>
              <a:t>database schema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/>
              <a:t>S = {R1, R2, ..., Rn}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/>
              <a:t>R1, R2, …, Rn are the names of the individual </a:t>
            </a:r>
            <a:r>
              <a:rPr lang="en-US" b="1" dirty="0"/>
              <a:t>relation schemas</a:t>
            </a:r>
            <a:r>
              <a:rPr lang="en-US" dirty="0"/>
              <a:t> within the database S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Following slide shows a COMPANY database schema with 6 relation schemas</a:t>
            </a: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88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Relational Database Schema</a:t>
            </a:r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body" idx="1"/>
          </p:nvPr>
        </p:nvSpPr>
        <p:spPr>
          <a:xfrm>
            <a:off x="677334" y="1586753"/>
            <a:ext cx="9152466" cy="4652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187" name="Google Shape;187;p25" descr="fig05_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524000"/>
            <a:ext cx="8074025" cy="49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Schema of Relational database</a:t>
            </a:r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80000"/>
              <a:buChar char="►"/>
            </a:pPr>
            <a:r>
              <a:rPr lang="en-US" sz="2400" dirty="0"/>
              <a:t>The </a:t>
            </a:r>
            <a:r>
              <a:rPr lang="en-US" sz="2400" b="1" dirty="0"/>
              <a:t>Schema</a:t>
            </a:r>
            <a:r>
              <a:rPr lang="en-US" sz="2400" dirty="0"/>
              <a:t> (or description) of a Relation: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200" dirty="0"/>
              <a:t>Denoted by R(A1, A2, .....An)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200" dirty="0"/>
              <a:t>R is the </a:t>
            </a:r>
            <a:r>
              <a:rPr lang="en-US" sz="2200" b="1" dirty="0"/>
              <a:t>name</a:t>
            </a:r>
            <a:r>
              <a:rPr lang="en-US" sz="2200" dirty="0"/>
              <a:t> of the relation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200" dirty="0"/>
              <a:t>The </a:t>
            </a:r>
            <a:r>
              <a:rPr lang="en-US" sz="2200" b="1" dirty="0"/>
              <a:t>attributes</a:t>
            </a:r>
            <a:r>
              <a:rPr lang="en-US" sz="2200" dirty="0"/>
              <a:t> of the relation are A1, A2, ..., An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200" dirty="0"/>
              <a:t>The </a:t>
            </a:r>
            <a:r>
              <a:rPr lang="en-US" sz="2200" b="1" dirty="0"/>
              <a:t>relation state</a:t>
            </a:r>
            <a:r>
              <a:rPr lang="en-US" sz="2200" dirty="0"/>
              <a:t> </a:t>
            </a:r>
            <a:r>
              <a:rPr lang="en-US" sz="2400" b="1" dirty="0"/>
              <a:t>r(R)</a:t>
            </a:r>
            <a:r>
              <a:rPr lang="en-US" sz="2200" dirty="0"/>
              <a:t> refers to the present set of data/tuples in the relation.</a:t>
            </a:r>
            <a:endParaRPr sz="22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400" b="1" u="sng" dirty="0"/>
              <a:t>Example: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lang="en-US" sz="2400" dirty="0"/>
              <a:t>	CUSTOMER (Cust-id, Cust-name, Address, Phone#)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200" dirty="0"/>
              <a:t>CUSTOMER is the relation name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200" dirty="0"/>
              <a:t>Defined over the four attributes: Cust-id, Cust-name, Address, Phone#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400" dirty="0"/>
              <a:t>Each attribute has a </a:t>
            </a:r>
            <a:r>
              <a:rPr lang="en-US" sz="2400" b="1" dirty="0"/>
              <a:t>domain</a:t>
            </a:r>
            <a:r>
              <a:rPr lang="en-US" sz="2400" dirty="0"/>
              <a:t> or a set of valid values. 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200" dirty="0"/>
              <a:t>For example, the domain of Cust-id is numbers.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dirty="0"/>
              <a:t>A CUSTOMER state may include 100 CUSTOMERS; another 250 CUSTOMERs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1364</Words>
  <Application>Microsoft Office PowerPoint</Application>
  <PresentationFormat>Widescreen</PresentationFormat>
  <Paragraphs>153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Noto Sans Symbols</vt:lpstr>
      <vt:lpstr>Source Sans Pro</vt:lpstr>
      <vt:lpstr>Trebuchet MS</vt:lpstr>
      <vt:lpstr>Facet</vt:lpstr>
      <vt:lpstr>Database System</vt:lpstr>
      <vt:lpstr>Week 3</vt:lpstr>
      <vt:lpstr>Relational data model</vt:lpstr>
      <vt:lpstr>Relational data model Terminologies</vt:lpstr>
      <vt:lpstr>Example of Relation</vt:lpstr>
      <vt:lpstr>Relational database</vt:lpstr>
      <vt:lpstr>Relational Database Schema</vt:lpstr>
      <vt:lpstr>Relational Database Schema</vt:lpstr>
      <vt:lpstr>Schema of Relational database</vt:lpstr>
      <vt:lpstr>Schema of Relational database</vt:lpstr>
      <vt:lpstr>Characteristic of Relations</vt:lpstr>
      <vt:lpstr>Characteristic of Relations</vt:lpstr>
      <vt:lpstr>Keys</vt:lpstr>
      <vt:lpstr>Keys</vt:lpstr>
      <vt:lpstr>Primary Key</vt:lpstr>
      <vt:lpstr>Primary Key</vt:lpstr>
      <vt:lpstr>Keys</vt:lpstr>
      <vt:lpstr>Keys</vt:lpstr>
      <vt:lpstr>Keys</vt:lpstr>
      <vt:lpstr>Keys</vt:lpstr>
      <vt:lpstr>Surrogate Key</vt:lpstr>
      <vt:lpstr>Keys</vt:lpstr>
      <vt:lpstr>Super key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</dc:title>
  <dc:creator>Admin</dc:creator>
  <cp:lastModifiedBy>Saba Haris</cp:lastModifiedBy>
  <cp:revision>11</cp:revision>
  <dcterms:modified xsi:type="dcterms:W3CDTF">2024-02-23T05:46:29Z</dcterms:modified>
</cp:coreProperties>
</file>