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sldIdLst>
    <p:sldId id="258" r:id="rId3"/>
    <p:sldId id="259" r:id="rId4"/>
    <p:sldId id="279" r:id="rId5"/>
    <p:sldId id="280" r:id="rId6"/>
    <p:sldId id="281" r:id="rId7"/>
    <p:sldId id="312" r:id="rId8"/>
    <p:sldId id="282" r:id="rId9"/>
    <p:sldId id="313" r:id="rId10"/>
    <p:sldId id="269" r:id="rId11"/>
    <p:sldId id="270" r:id="rId12"/>
    <p:sldId id="271" r:id="rId13"/>
    <p:sldId id="272" r:id="rId14"/>
    <p:sldId id="277" r:id="rId15"/>
    <p:sldId id="275" r:id="rId16"/>
    <p:sldId id="276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249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5D4C4-3174-4EE1-92FB-6C2D129376B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B609A-3253-4726-B140-B68C44AD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34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91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2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205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7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4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0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6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30B5-F7DE-4DDD-94BD-A47AC4449F3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9D60ED-0C6F-4F20-B3AA-E74A5E43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Saba Ghani</a:t>
            </a:r>
          </a:p>
          <a:p>
            <a:r>
              <a:rPr lang="en-US" dirty="0"/>
              <a:t>FAST-NU</a:t>
            </a:r>
          </a:p>
          <a:p>
            <a:r>
              <a:rPr lang="en-US" dirty="0" err="1"/>
              <a:t>Chiniot</a:t>
            </a:r>
            <a:r>
              <a:rPr lang="en-US" dirty="0"/>
              <a:t>-Faisalabad campus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5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Any real-world thing (person, place, object, concept, activity) about which an enterprise records data</a:t>
            </a:r>
          </a:p>
          <a:p>
            <a:r>
              <a:rPr lang="en-US" altLang="en-US" dirty="0"/>
              <a:t>Entities are named with a noun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Rules:</a:t>
            </a:r>
          </a:p>
          <a:p>
            <a:pPr lvl="1"/>
            <a:r>
              <a:rPr lang="en-US" altLang="en-US" dirty="0"/>
              <a:t>Entity is written in capital letter.</a:t>
            </a:r>
          </a:p>
          <a:p>
            <a:pPr lvl="1"/>
            <a:r>
              <a:rPr lang="en-US" altLang="en-US" dirty="0"/>
              <a:t>Rectangle is used to represent entity</a:t>
            </a:r>
          </a:p>
          <a:p>
            <a:r>
              <a:rPr lang="en-US" altLang="en-US" dirty="0"/>
              <a:t>It has two types .</a:t>
            </a:r>
          </a:p>
          <a:p>
            <a:pPr lvl="1"/>
            <a:r>
              <a:rPr lang="en-US" altLang="en-US" dirty="0"/>
              <a:t>Strong Entity: An Independent Entity.</a:t>
            </a:r>
            <a:br>
              <a:rPr lang="en-US" altLang="en-US" dirty="0"/>
            </a:br>
            <a:r>
              <a:rPr lang="en-US" altLang="en-US" dirty="0"/>
              <a:t>represented with single-line rectangle</a:t>
            </a:r>
          </a:p>
          <a:p>
            <a:pPr lvl="1"/>
            <a:r>
              <a:rPr lang="en-US" altLang="en-US" dirty="0"/>
              <a:t>Weak Entity: Dependent Entity</a:t>
            </a:r>
            <a:br>
              <a:rPr lang="en-US" altLang="en-US" dirty="0"/>
            </a:br>
            <a:r>
              <a:rPr lang="en-US" altLang="en-US" dirty="0"/>
              <a:t>represented with double-line rectangle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78071" y="2891118"/>
            <a:ext cx="2366682" cy="57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8071" y="3661988"/>
            <a:ext cx="2366682" cy="57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5648" y="5270351"/>
            <a:ext cx="2366682" cy="578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5989" y="5337586"/>
            <a:ext cx="2259105" cy="444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5768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VS Weak Entity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6508" y="3556582"/>
            <a:ext cx="2366682" cy="57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5538" y="3539856"/>
            <a:ext cx="2366682" cy="57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5879" y="3607091"/>
            <a:ext cx="2259105" cy="44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4861111" y="3443539"/>
            <a:ext cx="1183342" cy="7686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29001" y="3836221"/>
            <a:ext cx="1445557" cy="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37728" y="3833420"/>
            <a:ext cx="131108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0697" y="3187250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 Entity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48815" y="3039649"/>
            <a:ext cx="14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 Entity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0EDCBF8-5665-4F55-93C1-44A0C3AB5064}"/>
              </a:ext>
            </a:extLst>
          </p:cNvPr>
          <p:cNvSpPr/>
          <p:nvPr/>
        </p:nvSpPr>
        <p:spPr>
          <a:xfrm>
            <a:off x="4916775" y="3503499"/>
            <a:ext cx="1045120" cy="6592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2404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Attribute - property or characteristic of an entity type</a:t>
            </a:r>
          </a:p>
          <a:p>
            <a:r>
              <a:rPr lang="en-US" altLang="en-US" dirty="0"/>
              <a:t>Represented by Oval</a:t>
            </a:r>
          </a:p>
          <a:p>
            <a:r>
              <a:rPr lang="en-US" altLang="en-US" dirty="0"/>
              <a:t>If name is compose of two or more letter than either use </a:t>
            </a:r>
          </a:p>
          <a:p>
            <a:pPr marL="0" indent="0">
              <a:buNone/>
            </a:pPr>
            <a:r>
              <a:rPr lang="en-US" altLang="en-US" dirty="0"/>
              <a:t>     underscore(-) or write together having no space</a:t>
            </a:r>
          </a:p>
          <a:p>
            <a:r>
              <a:rPr lang="en-US" altLang="en-US" dirty="0"/>
              <a:t>Identifier must be underline</a:t>
            </a:r>
          </a:p>
          <a:p>
            <a:r>
              <a:rPr lang="en-US" altLang="en-US" dirty="0"/>
              <a:t>Classifications of attributes:</a:t>
            </a:r>
          </a:p>
          <a:p>
            <a:pPr lvl="1"/>
            <a:r>
              <a:rPr lang="en-US" altLang="en-US" dirty="0"/>
              <a:t>Simple versus Composite Attribute</a:t>
            </a:r>
          </a:p>
          <a:p>
            <a:pPr lvl="1"/>
            <a:r>
              <a:rPr lang="en-US" altLang="en-US" dirty="0"/>
              <a:t>Single-Valued versus Multivalued Attribute</a:t>
            </a:r>
          </a:p>
          <a:p>
            <a:pPr lvl="1"/>
            <a:r>
              <a:rPr lang="en-US" altLang="en-US" dirty="0"/>
              <a:t>Stored versus Derived Attributes</a:t>
            </a:r>
          </a:p>
          <a:p>
            <a:pPr lvl="1"/>
            <a:r>
              <a:rPr lang="en-US" altLang="en-US" dirty="0"/>
              <a:t>Identifier Attributes(key attribute) versus none key attribute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54788" y="3039035"/>
            <a:ext cx="1559859" cy="739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Std_id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54787" y="3917481"/>
            <a:ext cx="1559859" cy="739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StName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471647" y="3590365"/>
            <a:ext cx="802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(</a:t>
            </a:r>
            <a:r>
              <a:rPr lang="en-US" altLang="en-US" dirty="0"/>
              <a:t>Simple versus Composite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    -Simple: Each entity has a </a:t>
            </a:r>
            <a:r>
              <a:rPr lang="en-US" altLang="en-US" sz="1900" i="1" dirty="0">
                <a:solidFill>
                  <a:srgbClr val="000000"/>
                </a:solidFill>
                <a:cs typeface="Times New Roman" panose="02020603050405020304" pitchFamily="18" charset="0"/>
              </a:rPr>
              <a:t>single atomic value</a:t>
            </a:r>
            <a: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  for the attribute; for example SSN or Gender.</a:t>
            </a:r>
            <a:b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en-US" altLang="en-US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   -	Composite: The attribute may be composed of several components; for example Address(Apt#, House#, Street, City, State, </a:t>
            </a:r>
            <a:r>
              <a:rPr lang="en-US" altLang="en-US" sz="19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ZipCode</a:t>
            </a:r>
            <a: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, Country) or Name(</a:t>
            </a:r>
            <a:r>
              <a:rPr lang="en-US" altLang="en-US" sz="19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FirstName</a:t>
            </a:r>
            <a: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MiddleName</a:t>
            </a:r>
            <a: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). </a:t>
            </a:r>
            <a:b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Composition may form a hierarchy where some components are themselves composite.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  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64070" y="2362296"/>
            <a:ext cx="1488155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6" name="Oval 5"/>
          <p:cNvSpPr/>
          <p:nvPr/>
        </p:nvSpPr>
        <p:spPr>
          <a:xfrm>
            <a:off x="4428564" y="5723162"/>
            <a:ext cx="1488155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7" name="Oval 6"/>
          <p:cNvSpPr/>
          <p:nvPr/>
        </p:nvSpPr>
        <p:spPr>
          <a:xfrm>
            <a:off x="2012576" y="5635152"/>
            <a:ext cx="1488155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8" name="Oval 7"/>
          <p:cNvSpPr/>
          <p:nvPr/>
        </p:nvSpPr>
        <p:spPr>
          <a:xfrm>
            <a:off x="2017058" y="4768564"/>
            <a:ext cx="1488155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Zipcode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84486" y="4341450"/>
            <a:ext cx="1488155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0" name="Oval 9"/>
          <p:cNvSpPr/>
          <p:nvPr/>
        </p:nvSpPr>
        <p:spPr>
          <a:xfrm>
            <a:off x="5515528" y="4450364"/>
            <a:ext cx="1488155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Street</a:t>
            </a:r>
          </a:p>
        </p:txBody>
      </p:sp>
      <p:sp>
        <p:nvSpPr>
          <p:cNvPr id="11" name="Oval 10"/>
          <p:cNvSpPr/>
          <p:nvPr/>
        </p:nvSpPr>
        <p:spPr>
          <a:xfrm>
            <a:off x="6875915" y="5086763"/>
            <a:ext cx="1488155" cy="636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House#</a:t>
            </a:r>
          </a:p>
        </p:txBody>
      </p:sp>
      <p:cxnSp>
        <p:nvCxnSpPr>
          <p:cNvPr id="12" name="Straight Connector 11"/>
          <p:cNvCxnSpPr>
            <a:stCxn id="7" idx="6"/>
            <a:endCxn id="6" idx="2"/>
          </p:cNvCxnSpPr>
          <p:nvPr/>
        </p:nvCxnSpPr>
        <p:spPr>
          <a:xfrm>
            <a:off x="3500731" y="5953352"/>
            <a:ext cx="927833" cy="88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6" idx="1"/>
          </p:cNvCxnSpPr>
          <p:nvPr/>
        </p:nvCxnSpPr>
        <p:spPr>
          <a:xfrm>
            <a:off x="3505213" y="5086764"/>
            <a:ext cx="1141286" cy="729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6" idx="0"/>
          </p:cNvCxnSpPr>
          <p:nvPr/>
        </p:nvCxnSpPr>
        <p:spPr>
          <a:xfrm>
            <a:off x="4428564" y="4977849"/>
            <a:ext cx="744078" cy="74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</p:cNvCxnSpPr>
          <p:nvPr/>
        </p:nvCxnSpPr>
        <p:spPr>
          <a:xfrm flipH="1">
            <a:off x="5378687" y="5086763"/>
            <a:ext cx="880919" cy="636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6" idx="7"/>
          </p:cNvCxnSpPr>
          <p:nvPr/>
        </p:nvCxnSpPr>
        <p:spPr>
          <a:xfrm flipH="1">
            <a:off x="5698784" y="5404963"/>
            <a:ext cx="1177131" cy="411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Singled VS multivalued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-Single Valued: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	An entity having one and only one value.</a:t>
            </a:r>
            <a:b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For Example :Student </a:t>
            </a: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NAme</a:t>
            </a:r>
            <a:endParaRPr lang="en-US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-	</a:t>
            </a:r>
            <a:r>
              <a:rPr lang="en-US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Multi-valued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	An entity may have </a:t>
            </a:r>
            <a:r>
              <a:rPr lang="en-US" altLang="en-US" sz="2400" i="1" dirty="0">
                <a:solidFill>
                  <a:srgbClr val="000000"/>
                </a:solidFill>
                <a:cs typeface="Times New Roman" panose="02020603050405020304" pitchFamily="18" charset="0"/>
              </a:rPr>
              <a:t>multiple values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for that attribute; for example Color of a CAR or </a:t>
            </a: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PreviousDegrees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of a STUDENT. Denoted as {Color} or {</a:t>
            </a: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PreviousDegrees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}.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	represented by double line oval shape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3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 VS none key attribute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Identifier (Key) – </a:t>
            </a:r>
          </a:p>
          <a:p>
            <a:r>
              <a:rPr lang="en-US" altLang="en-US" dirty="0"/>
              <a:t>An attribute (or combination of attributes) that uniquely identifies individual instances of an entity type.</a:t>
            </a:r>
            <a:br>
              <a:rPr lang="en-US" dirty="0"/>
            </a:br>
            <a:r>
              <a:rPr lang="en-US" dirty="0"/>
              <a:t>Key attribute is always underline in ERD.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None Key attribute</a:t>
            </a:r>
          </a:p>
          <a:p>
            <a:r>
              <a:rPr lang="en-US" dirty="0"/>
              <a:t>an attribute that is dependent on key attribute.</a:t>
            </a:r>
            <a:br>
              <a:rPr lang="en-US" dirty="0"/>
            </a:br>
            <a:r>
              <a:rPr lang="en-US" dirty="0"/>
              <a:t>It could not identify any record uniquely.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54788" y="3039035"/>
            <a:ext cx="1559859" cy="739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Std_id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12965" y="4540198"/>
            <a:ext cx="1559859" cy="739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StName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471647" y="3590365"/>
            <a:ext cx="802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7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vs Derived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attribute whose values can be calculated from related attribute values.</a:t>
            </a:r>
            <a:br>
              <a:rPr lang="en-US" dirty="0"/>
            </a:br>
            <a:r>
              <a:rPr lang="en-US" dirty="0"/>
              <a:t>For Example: CGPA, Average, and age etc.</a:t>
            </a:r>
          </a:p>
        </p:txBody>
      </p:sp>
      <p:sp>
        <p:nvSpPr>
          <p:cNvPr id="4" name="Oval 3"/>
          <p:cNvSpPr/>
          <p:nvPr/>
        </p:nvSpPr>
        <p:spPr>
          <a:xfrm>
            <a:off x="5069541" y="4787153"/>
            <a:ext cx="2312894" cy="887506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CGPA</a:t>
            </a:r>
          </a:p>
        </p:txBody>
      </p:sp>
    </p:spTree>
    <p:extLst>
      <p:ext uri="{BB962C8B-B14F-4D97-AF65-F5344CB8AC3E}">
        <p14:creationId xmlns:p14="http://schemas.microsoft.com/office/powerpoint/2010/main" val="329679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Integrity constraints</a:t>
            </a:r>
          </a:p>
          <a:p>
            <a:r>
              <a:rPr lang="en-US" dirty="0"/>
              <a:t>Data modeling using ERD</a:t>
            </a:r>
          </a:p>
          <a:p>
            <a:r>
              <a:rPr lang="en-US" dirty="0"/>
              <a:t>Entity type. Entity Sets, weak and strong entity type</a:t>
            </a:r>
          </a:p>
          <a:p>
            <a:r>
              <a:rPr lang="en-US" dirty="0"/>
              <a:t>Attributes &amp; its types.</a:t>
            </a:r>
          </a:p>
          <a:p>
            <a:r>
              <a:rPr lang="en-US" dirty="0"/>
              <a:t>Relationship, types of relationship sets.</a:t>
            </a:r>
          </a:p>
          <a:p>
            <a:r>
              <a:rPr lang="en-US" dirty="0"/>
              <a:t>Role and Structure constraints,</a:t>
            </a:r>
          </a:p>
        </p:txBody>
      </p:sp>
    </p:spTree>
    <p:extLst>
      <p:ext uri="{BB962C8B-B14F-4D97-AF65-F5344CB8AC3E}">
        <p14:creationId xmlns:p14="http://schemas.microsoft.com/office/powerpoint/2010/main" val="126567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Relational Integrity Constraints</a:t>
            </a: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1"/>
          </p:nvPr>
        </p:nvSpPr>
        <p:spPr>
          <a:xfrm>
            <a:off x="677334" y="1586753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u="sng" dirty="0"/>
              <a:t>Constraints</a:t>
            </a:r>
            <a:r>
              <a:rPr lang="en-US" sz="2400" dirty="0"/>
              <a:t>: </a:t>
            </a:r>
          </a:p>
          <a:p>
            <a:pPr lvl="1" indent="-342900">
              <a:spcBef>
                <a:spcPts val="0"/>
              </a:spcBef>
              <a:buSzPts val="1920"/>
              <a:buChar char="►"/>
            </a:pPr>
            <a:r>
              <a:rPr lang="en-US" sz="2200" b="1" dirty="0"/>
              <a:t>conditions</a:t>
            </a:r>
            <a:r>
              <a:rPr lang="en-US" sz="2200" dirty="0"/>
              <a:t> that must hold on </a:t>
            </a:r>
            <a:r>
              <a:rPr lang="en-US" sz="2200" b="1" dirty="0"/>
              <a:t>all</a:t>
            </a:r>
            <a:r>
              <a:rPr lang="en-US" sz="2200" dirty="0"/>
              <a:t> valid relation states.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u="sng" dirty="0"/>
              <a:t>Integrity:</a:t>
            </a:r>
          </a:p>
          <a:p>
            <a:pPr lvl="1" indent="-342900">
              <a:buSzPts val="1920"/>
              <a:buChar char="►"/>
            </a:pPr>
            <a:r>
              <a:rPr lang="en-US" sz="2200" dirty="0"/>
              <a:t>Overall completeness, accuracy and consistency of data.</a:t>
            </a:r>
            <a:endParaRPr sz="22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/>
              <a:t>There are Four </a:t>
            </a:r>
            <a:r>
              <a:rPr lang="en-US" sz="2400" i="1" dirty="0"/>
              <a:t>main types</a:t>
            </a:r>
            <a:r>
              <a:rPr lang="en-US" sz="2400" dirty="0"/>
              <a:t> of constraints in the relational model: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Domain</a:t>
            </a:r>
            <a:r>
              <a:rPr lang="en-US" sz="2400" dirty="0"/>
              <a:t> constraint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Entity</a:t>
            </a:r>
            <a:r>
              <a:rPr lang="en-US" sz="2400" dirty="0"/>
              <a:t> </a:t>
            </a:r>
            <a:r>
              <a:rPr lang="en-US" sz="2400" b="1" dirty="0"/>
              <a:t>integrity</a:t>
            </a:r>
            <a:r>
              <a:rPr lang="en-US" sz="2400" dirty="0"/>
              <a:t> constraints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Referential integrity</a:t>
            </a:r>
            <a:r>
              <a:rPr lang="en-US" sz="2400" dirty="0"/>
              <a:t> constraints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Key</a:t>
            </a:r>
            <a:r>
              <a:rPr lang="en-US" sz="2400" dirty="0"/>
              <a:t> constraints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Relational Integrity Constraints</a:t>
            </a: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body" idx="1"/>
          </p:nvPr>
        </p:nvSpPr>
        <p:spPr>
          <a:xfrm>
            <a:off x="677334" y="1586753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Domain Constraint</a:t>
            </a:r>
            <a:endParaRPr/>
          </a:p>
          <a:p>
            <a:pPr marL="806450" lvl="2" indent="-3492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Every value in a tuple must be from the </a:t>
            </a:r>
            <a:r>
              <a:rPr lang="en-US" sz="1800" i="1"/>
              <a:t>domain of its attribute</a:t>
            </a:r>
            <a:r>
              <a:rPr lang="en-US" sz="1800"/>
              <a:t> (or it could be </a:t>
            </a:r>
            <a:r>
              <a:rPr lang="en-US" sz="1800" b="1"/>
              <a:t>null</a:t>
            </a:r>
            <a:r>
              <a:rPr lang="en-US" sz="1800"/>
              <a:t>, if allowed for that attribute)</a:t>
            </a:r>
            <a:endParaRPr/>
          </a:p>
          <a:p>
            <a:pPr marL="806450" lvl="0" indent="-349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value of an attribute is limited to its domain.</a:t>
            </a:r>
            <a:endParaRPr/>
          </a:p>
          <a:p>
            <a:pPr marL="739775" lvl="0" indent="-2825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domain can impose rules on both formats and valid value ranges.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A salary value cannot be negative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2006-02-15 is an incorrect address.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2006-02-29 is an incorrect date.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Something must be wrong with a present employee born in 1800-01-01.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An employee’s name cannot be NULL.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This is called the NOT NULL constraint.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Relational Integrity Constraints</a:t>
            </a:r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body" idx="1"/>
          </p:nvPr>
        </p:nvSpPr>
        <p:spPr>
          <a:xfrm>
            <a:off x="677334" y="1586753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rgbClr val="000099"/>
                </a:solidFill>
              </a:rPr>
              <a:t>Entity integrity Constraint: </a:t>
            </a:r>
            <a:br>
              <a:rPr lang="en-US" b="1" dirty="0">
                <a:solidFill>
                  <a:srgbClr val="000099"/>
                </a:solidFill>
              </a:rPr>
            </a:br>
            <a:br>
              <a:rPr lang="en-US" b="1" dirty="0">
                <a:solidFill>
                  <a:srgbClr val="000099"/>
                </a:solidFill>
              </a:rPr>
            </a:br>
            <a:r>
              <a:rPr lang="en-US" altLang="en-US" dirty="0"/>
              <a:t>Entity integrity constraints are rules for primary keys:</a:t>
            </a:r>
            <a:br>
              <a:rPr lang="en-US" altLang="en-US" dirty="0"/>
            </a:br>
            <a:br>
              <a:rPr lang="en-US" b="1" dirty="0">
                <a:solidFill>
                  <a:srgbClr val="000099"/>
                </a:solidFill>
              </a:rPr>
            </a:br>
            <a:r>
              <a:rPr lang="en-US" dirty="0"/>
              <a:t>The </a:t>
            </a:r>
            <a:r>
              <a:rPr lang="en-US" b="1" dirty="0"/>
              <a:t>entity integrity constraint</a:t>
            </a:r>
            <a:r>
              <a:rPr lang="en-US" dirty="0"/>
              <a:t> states that primary keys can't be null. </a:t>
            </a:r>
            <a:br>
              <a:rPr lang="en-US" dirty="0"/>
            </a:br>
            <a:r>
              <a:rPr lang="en-US" dirty="0"/>
              <a:t>There must be a proper value in the primary key field. </a:t>
            </a:r>
            <a:br>
              <a:rPr lang="en-US" dirty="0"/>
            </a:br>
            <a:r>
              <a:rPr lang="en-US" dirty="0"/>
              <a:t>This is because the primary key value is used to identify individual rows in a table.</a:t>
            </a:r>
            <a:br>
              <a:rPr lang="en-US" dirty="0"/>
            </a:b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Relational Integrity Constraints</a:t>
            </a:r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body" idx="1"/>
          </p:nvPr>
        </p:nvSpPr>
        <p:spPr>
          <a:xfrm>
            <a:off x="803064" y="1595718"/>
            <a:ext cx="9152466" cy="465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>
                <a:solidFill>
                  <a:srgbClr val="000099"/>
                </a:solidFill>
              </a:rPr>
              <a:t>Referential Integrity Constraint</a:t>
            </a:r>
            <a:r>
              <a:rPr lang="en-US" dirty="0"/>
              <a:t>: 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</a:t>
            </a:r>
            <a:r>
              <a:rPr lang="en-US" b="1" dirty="0"/>
              <a:t>referential integrity constraint</a:t>
            </a:r>
            <a:r>
              <a:rPr lang="en-US" dirty="0"/>
              <a:t> is defined as part of an association between two entity types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If a foreign key exists in a relation, then it must match with primary key value in some relation.</a:t>
            </a:r>
            <a:br>
              <a:rPr lang="en-US" dirty="0"/>
            </a:b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rgbClr val="000099"/>
                </a:solidFill>
              </a:rPr>
              <a:t>Key Constraints: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 Primary key constraint for uniqueness of tuple</a:t>
            </a:r>
            <a:br>
              <a:rPr lang="en-US" dirty="0"/>
            </a:br>
            <a:r>
              <a:rPr lang="en-US" dirty="0"/>
              <a:t>  Specify that any tuple should not repeated in same relation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5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Displaying a relational database schema and its constraints</a:t>
            </a:r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Each relation schema can be displayed as a row of attribute names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The name of the relation is written above the attribute names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The primary key attribute (or attributes) will be underlined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 foreign key (referential integrity) constraints is displayed as a directed arc (arrow) from the foreign key attributes to the referenced table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Can also point the primary key of the referenced relation for clarity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5" descr="fig05_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922" y="827741"/>
            <a:ext cx="7364007" cy="546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900" b="1" u="sng" dirty="0"/>
              <a:t>Entity </a:t>
            </a:r>
            <a:r>
              <a:rPr lang="en-US" altLang="en-US" sz="1900" dirty="0"/>
              <a:t> person, place, object, event, concept (often corresponds to a row in a table)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 i="1" u="sng" dirty="0"/>
              <a:t>Entity Type</a:t>
            </a:r>
            <a:r>
              <a:rPr lang="en-US" altLang="en-US" sz="1900" b="1" u="sng" dirty="0"/>
              <a:t> </a:t>
            </a:r>
            <a:r>
              <a:rPr lang="en-US" altLang="en-US" sz="1900" dirty="0"/>
              <a:t>– collection of entities (often corresponds to a table) that shared some common characteristic.</a:t>
            </a:r>
          </a:p>
          <a:p>
            <a:pPr lvl="1">
              <a:lnSpc>
                <a:spcPct val="90000"/>
              </a:lnSpc>
            </a:pPr>
            <a:r>
              <a:rPr lang="en-US" altLang="en-US" sz="1900" u="sng" dirty="0"/>
              <a:t>Entity Instance</a:t>
            </a:r>
            <a:r>
              <a:rPr lang="en-US" altLang="en-US" sz="1900" dirty="0"/>
              <a:t>: Single </a:t>
            </a:r>
            <a:r>
              <a:rPr lang="en-US" altLang="en-US" sz="1900" dirty="0" err="1"/>
              <a:t>occurance</a:t>
            </a:r>
            <a:r>
              <a:rPr lang="en-US" altLang="en-US" sz="1900" dirty="0"/>
              <a:t> of an entity type. OR</a:t>
            </a:r>
            <a:br>
              <a:rPr lang="en-US" altLang="en-US" sz="1900" dirty="0"/>
            </a:br>
            <a:r>
              <a:rPr lang="en-US" altLang="en-US" sz="1900" dirty="0"/>
              <a:t>a single identifiable real-world thing,</a:t>
            </a:r>
            <a:br>
              <a:rPr lang="en-US" altLang="en-US" sz="1900" dirty="0"/>
            </a:br>
            <a:r>
              <a:rPr lang="en-US" altLang="en-US" sz="1900" dirty="0"/>
              <a:t>Like: </a:t>
            </a:r>
            <a:r>
              <a:rPr lang="en-US" altLang="en-US" sz="1900" dirty="0" err="1"/>
              <a:t>Zubair</a:t>
            </a:r>
            <a:r>
              <a:rPr lang="en-US" altLang="en-US" sz="1900" dirty="0"/>
              <a:t> is an entity instance of STUDENT.</a:t>
            </a:r>
          </a:p>
          <a:p>
            <a:pPr>
              <a:lnSpc>
                <a:spcPct val="90000"/>
              </a:lnSpc>
            </a:pPr>
            <a:r>
              <a:rPr lang="en-US" altLang="en-US" sz="1900" b="1" u="sng" dirty="0"/>
              <a:t>Attribute </a:t>
            </a:r>
            <a:r>
              <a:rPr lang="en-US" altLang="en-US" sz="1900" dirty="0"/>
              <a:t>–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property or characteristic of an entity type (often corresponds to a field in a table)</a:t>
            </a:r>
          </a:p>
          <a:p>
            <a:pPr>
              <a:lnSpc>
                <a:spcPct val="90000"/>
              </a:lnSpc>
            </a:pPr>
            <a:r>
              <a:rPr lang="en-US" altLang="en-US" sz="1900" b="1" u="sng" dirty="0"/>
              <a:t>Relationship instance </a:t>
            </a:r>
            <a:r>
              <a:rPr lang="en-US" altLang="en-US" sz="1900" dirty="0"/>
              <a:t>– </a:t>
            </a:r>
          </a:p>
          <a:p>
            <a:pPr>
              <a:lnSpc>
                <a:spcPct val="90000"/>
              </a:lnSpc>
            </a:pPr>
            <a:r>
              <a:rPr lang="en-US" altLang="en-US" sz="1900" dirty="0"/>
              <a:t>link between entities (corresponds to primary key-foreign key equivalencies in related tables)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 i="1" u="sng" dirty="0"/>
              <a:t>Relationship type</a:t>
            </a:r>
            <a:r>
              <a:rPr lang="en-US" altLang="en-US" sz="1900" b="1" u="sng" dirty="0"/>
              <a:t> </a:t>
            </a:r>
            <a:r>
              <a:rPr lang="en-US" altLang="en-US" sz="1900" dirty="0"/>
              <a:t>– category of relationship…link between entity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A1234E9A-A50B-4DE2-8DA1-BC85A6CF7EE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3881</TotalTime>
  <Words>932</Words>
  <Application>Microsoft Office PowerPoint</Application>
  <PresentationFormat>Widescreen</PresentationFormat>
  <Paragraphs>121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Database System</vt:lpstr>
      <vt:lpstr>Topics</vt:lpstr>
      <vt:lpstr>Relational Integrity Constraints</vt:lpstr>
      <vt:lpstr>Relational Integrity Constraints</vt:lpstr>
      <vt:lpstr>Relational Integrity Constraints</vt:lpstr>
      <vt:lpstr>Relational Integrity Constraints</vt:lpstr>
      <vt:lpstr>Displaying a relational database schema and its constraints</vt:lpstr>
      <vt:lpstr>PowerPoint Presentation</vt:lpstr>
      <vt:lpstr>Relational Database Design</vt:lpstr>
      <vt:lpstr>Entity </vt:lpstr>
      <vt:lpstr>Strong VS Weak Entity</vt:lpstr>
      <vt:lpstr>Attribute</vt:lpstr>
      <vt:lpstr>Attribute (Simple versus Composite)</vt:lpstr>
      <vt:lpstr>Singled VS multivalued Attribute</vt:lpstr>
      <vt:lpstr>Key attribute VS none key attribute</vt:lpstr>
      <vt:lpstr>Stored vs Derived 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innocent akhtar</dc:creator>
  <cp:lastModifiedBy>Saba Haris</cp:lastModifiedBy>
  <cp:revision>109</cp:revision>
  <dcterms:created xsi:type="dcterms:W3CDTF">2017-02-03T12:36:15Z</dcterms:created>
  <dcterms:modified xsi:type="dcterms:W3CDTF">2024-02-15T09:19:44Z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