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8" r:id="rId30"/>
    <p:sldId id="289" r:id="rId31"/>
    <p:sldId id="285" r:id="rId32"/>
    <p:sldId id="286" r:id="rId33"/>
    <p:sldId id="287"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62" d="100"/>
          <a:sy n="62" d="100"/>
        </p:scale>
        <p:origin x="708"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Supertype/subtype relationships</a:t>
            </a:r>
            <a:endParaRPr dirty="0"/>
          </a:p>
        </p:txBody>
      </p:sp>
      <p:sp>
        <p:nvSpPr>
          <p:cNvPr id="217" name="Google Shape;21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r>
              <a:rPr lang="en-US"/>
              <a:t>Database system</a:t>
            </a:r>
            <a:endParaRPr/>
          </a:p>
        </p:txBody>
      </p:sp>
      <p:sp>
        <p:nvSpPr>
          <p:cNvPr id="144" name="Google Shape;144;p18"/>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lnSpcReduction="10000"/>
          </a:bodyPr>
          <a:lstStyle/>
          <a:p>
            <a:pPr marL="0" lvl="0" indent="0" algn="r" rtl="0">
              <a:spcBef>
                <a:spcPts val="0"/>
              </a:spcBef>
              <a:spcAft>
                <a:spcPts val="0"/>
              </a:spcAft>
              <a:buSzPts val="1440"/>
              <a:buNone/>
            </a:pPr>
            <a:r>
              <a:rPr lang="en-US" dirty="0"/>
              <a:t>Saba Ghani</a:t>
            </a:r>
            <a:endParaRPr dirty="0"/>
          </a:p>
          <a:p>
            <a:pPr marL="0" lvl="0" indent="0" algn="r" rtl="0">
              <a:spcBef>
                <a:spcPts val="1000"/>
              </a:spcBef>
              <a:spcAft>
                <a:spcPts val="0"/>
              </a:spcAft>
              <a:buSzPts val="1440"/>
              <a:buNone/>
            </a:pPr>
            <a:r>
              <a:rPr lang="en-US" dirty="0"/>
              <a:t>FAST-NU</a:t>
            </a:r>
            <a:endParaRPr dirty="0"/>
          </a:p>
          <a:p>
            <a:pPr marL="0" lvl="0" indent="0" algn="r" rtl="0">
              <a:spcBef>
                <a:spcPts val="1000"/>
              </a:spcBef>
              <a:spcAft>
                <a:spcPts val="0"/>
              </a:spcAft>
              <a:buSzPts val="1440"/>
              <a:buNone/>
            </a:pPr>
            <a:r>
              <a:rPr lang="en-US" dirty="0"/>
              <a:t>Faisalabad Chiniot Campus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Notation</a:t>
            </a:r>
            <a:endParaRPr/>
          </a:p>
        </p:txBody>
      </p:sp>
      <p:sp>
        <p:nvSpPr>
          <p:cNvPr id="197" name="Google Shape;197;p2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The supertype is connected with a line to a circle, which in turn is connected with a line to each subtype that has been defined.</a:t>
            </a:r>
            <a:endParaRPr/>
          </a:p>
          <a:p>
            <a:pPr marL="342900" lvl="0" indent="-342900" algn="l" rtl="0">
              <a:spcBef>
                <a:spcPts val="1000"/>
              </a:spcBef>
              <a:spcAft>
                <a:spcPts val="0"/>
              </a:spcAft>
              <a:buSzPts val="1440"/>
              <a:buChar char="►"/>
            </a:pPr>
            <a:r>
              <a:rPr lang="en-US"/>
              <a:t> The U-shaped symbol on each line connecting a subtype to the circle emphasizes that the subtype is a subset of the supertype.</a:t>
            </a:r>
            <a:endParaRPr/>
          </a:p>
          <a:p>
            <a:pPr marL="342900" lvl="0" indent="-342900" algn="l" rtl="0">
              <a:spcBef>
                <a:spcPts val="1000"/>
              </a:spcBef>
              <a:spcAft>
                <a:spcPts val="0"/>
              </a:spcAft>
              <a:buSzPts val="1440"/>
              <a:buChar char="►"/>
            </a:pPr>
            <a:r>
              <a:rPr lang="en-US"/>
              <a:t>It also indicates the direction of the subtype/supertype relationship.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8" descr="CAP1"/>
          <p:cNvPicPr preferRelativeResize="0"/>
          <p:nvPr/>
        </p:nvPicPr>
        <p:blipFill rotWithShape="1">
          <a:blip r:embed="rId3">
            <a:alphaModFix/>
          </a:blip>
          <a:srcRect/>
          <a:stretch/>
        </p:blipFill>
        <p:spPr>
          <a:xfrm>
            <a:off x="1075764" y="313322"/>
            <a:ext cx="7086600" cy="60068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Example</a:t>
            </a:r>
            <a:endParaRPr/>
          </a:p>
        </p:txBody>
      </p:sp>
      <p:sp>
        <p:nvSpPr>
          <p:cNvPr id="208" name="Google Shape;208;p2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b="1" i="1" dirty="0"/>
              <a:t>Hourly employees </a:t>
            </a:r>
            <a:r>
              <a:rPr lang="en-US" dirty="0"/>
              <a:t>Employee Number, Employee Name, Address, Date Hired, Hourly Rate</a:t>
            </a:r>
            <a:endParaRPr dirty="0"/>
          </a:p>
          <a:p>
            <a:pPr marL="342900" lvl="0" indent="-342900" algn="l" rtl="0">
              <a:spcBef>
                <a:spcPts val="1000"/>
              </a:spcBef>
              <a:spcAft>
                <a:spcPts val="0"/>
              </a:spcAft>
              <a:buSzPts val="1600"/>
              <a:buChar char="►"/>
            </a:pPr>
            <a:r>
              <a:rPr lang="en-US" sz="2000" b="1" i="1" dirty="0"/>
              <a:t>Salaried employees </a:t>
            </a:r>
            <a:r>
              <a:rPr lang="en-US" dirty="0"/>
              <a:t>Employee Number, Employee Name, Address, Date Hired, Annual Salary, Stock Option</a:t>
            </a:r>
            <a:endParaRPr dirty="0"/>
          </a:p>
          <a:p>
            <a:pPr marL="342900" lvl="0" indent="-342900" algn="l" rtl="0">
              <a:spcBef>
                <a:spcPts val="1000"/>
              </a:spcBef>
              <a:spcAft>
                <a:spcPts val="0"/>
              </a:spcAft>
              <a:buSzPts val="1600"/>
              <a:buChar char="►"/>
            </a:pPr>
            <a:r>
              <a:rPr lang="en-US" sz="2000" b="1" i="1" dirty="0"/>
              <a:t>Contract consultants </a:t>
            </a:r>
            <a:r>
              <a:rPr lang="en-US" dirty="0"/>
              <a:t>Employee Number, Employee Name, Address, Date Hired, Contract Number, Billing Rate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An Example: Employee supertype with hourly, salaried and consultant subtype</a:t>
            </a:r>
            <a:endParaRPr/>
          </a:p>
        </p:txBody>
      </p:sp>
      <p:pic>
        <p:nvPicPr>
          <p:cNvPr id="214" name="Google Shape;214;p30" descr="CAP1"/>
          <p:cNvPicPr preferRelativeResize="0">
            <a:picLocks noGrp="1"/>
          </p:cNvPicPr>
          <p:nvPr>
            <p:ph type="body" idx="1"/>
          </p:nvPr>
        </p:nvPicPr>
        <p:blipFill rotWithShape="1">
          <a:blip r:embed="rId3">
            <a:alphaModFix/>
          </a:blip>
          <a:srcRect/>
          <a:stretch/>
        </p:blipFill>
        <p:spPr>
          <a:xfrm>
            <a:off x="1142171" y="1930400"/>
            <a:ext cx="6952169" cy="44529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An example</a:t>
            </a:r>
            <a:endParaRPr/>
          </a:p>
        </p:txBody>
      </p:sp>
      <p:sp>
        <p:nvSpPr>
          <p:cNvPr id="220" name="Google Shape;220;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Employee is a super type while manager, salesperson and secretary are its sub type.</a:t>
            </a:r>
            <a:endParaRPr dirty="0"/>
          </a:p>
          <a:p>
            <a:pPr marL="342900" lvl="0" indent="-342900" algn="l" rtl="0">
              <a:spcBef>
                <a:spcPts val="1000"/>
              </a:spcBef>
              <a:spcAft>
                <a:spcPts val="0"/>
              </a:spcAft>
              <a:buSzPts val="1440"/>
              <a:buChar char="►"/>
            </a:pPr>
            <a:r>
              <a:rPr lang="en-US" dirty="0"/>
              <a:t>Employee:</a:t>
            </a:r>
            <a:endParaRPr dirty="0"/>
          </a:p>
          <a:p>
            <a:pPr marL="742950" lvl="1" indent="-285750" algn="l" rtl="0">
              <a:spcBef>
                <a:spcPts val="1000"/>
              </a:spcBef>
              <a:spcAft>
                <a:spcPts val="0"/>
              </a:spcAft>
              <a:buSzPts val="1280"/>
              <a:buChar char="►"/>
            </a:pPr>
            <a:r>
              <a:rPr lang="en-US" dirty="0"/>
              <a:t>EID, </a:t>
            </a:r>
            <a:r>
              <a:rPr lang="en-US" dirty="0" err="1"/>
              <a:t>Ename</a:t>
            </a:r>
            <a:r>
              <a:rPr lang="en-US" dirty="0"/>
              <a:t>, Salary, Position, </a:t>
            </a:r>
            <a:r>
              <a:rPr lang="en-US" dirty="0" err="1"/>
              <a:t>TypingSpeed</a:t>
            </a:r>
            <a:r>
              <a:rPr lang="en-US" dirty="0"/>
              <a:t>, </a:t>
            </a:r>
            <a:r>
              <a:rPr lang="en-US" dirty="0" err="1"/>
              <a:t>ManagerBonus</a:t>
            </a:r>
            <a:r>
              <a:rPr lang="en-US" dirty="0"/>
              <a:t>, </a:t>
            </a:r>
            <a:r>
              <a:rPr lang="en-US" dirty="0" err="1"/>
              <a:t>SalesArea</a:t>
            </a:r>
            <a:r>
              <a:rPr lang="en-US" dirty="0"/>
              <a:t>, </a:t>
            </a:r>
            <a:r>
              <a:rPr lang="en-US" dirty="0" err="1"/>
              <a:t>CarAllowance</a:t>
            </a:r>
            <a:endParaRPr dirty="0"/>
          </a:p>
          <a:p>
            <a:pPr marL="342900" lvl="0" indent="-342900" algn="l" rtl="0">
              <a:spcBef>
                <a:spcPts val="1000"/>
              </a:spcBef>
              <a:spcAft>
                <a:spcPts val="0"/>
              </a:spcAft>
              <a:buSzPts val="1440"/>
              <a:buChar char="►"/>
            </a:pPr>
            <a:r>
              <a:rPr lang="en-US" dirty="0" err="1"/>
              <a:t>Employee:EID</a:t>
            </a:r>
            <a:r>
              <a:rPr lang="en-US" dirty="0"/>
              <a:t>, </a:t>
            </a:r>
            <a:r>
              <a:rPr lang="en-US" dirty="0" err="1"/>
              <a:t>Ename</a:t>
            </a:r>
            <a:r>
              <a:rPr lang="en-US" dirty="0"/>
              <a:t>, Salary, Position</a:t>
            </a:r>
            <a:endParaRPr dirty="0"/>
          </a:p>
          <a:p>
            <a:pPr marL="742950" lvl="1" indent="-285750" algn="l" rtl="0">
              <a:spcBef>
                <a:spcPts val="1000"/>
              </a:spcBef>
              <a:spcAft>
                <a:spcPts val="0"/>
              </a:spcAft>
              <a:buSzPts val="1280"/>
              <a:buChar char="►"/>
            </a:pPr>
            <a:r>
              <a:rPr lang="en-US" dirty="0"/>
              <a:t>Manager: </a:t>
            </a:r>
            <a:r>
              <a:rPr lang="en-US" dirty="0" err="1"/>
              <a:t>managerBonus</a:t>
            </a:r>
            <a:endParaRPr dirty="0"/>
          </a:p>
          <a:p>
            <a:pPr marL="742950" lvl="1" indent="-285750" algn="l" rtl="0">
              <a:spcBef>
                <a:spcPts val="1000"/>
              </a:spcBef>
              <a:spcAft>
                <a:spcPts val="0"/>
              </a:spcAft>
              <a:buSzPts val="1280"/>
              <a:buChar char="►"/>
            </a:pPr>
            <a:r>
              <a:rPr lang="en-US" dirty="0" err="1"/>
              <a:t>SalesPerson</a:t>
            </a:r>
            <a:r>
              <a:rPr lang="en-US" dirty="0"/>
              <a:t>: </a:t>
            </a:r>
            <a:r>
              <a:rPr lang="en-US" dirty="0" err="1"/>
              <a:t>SalesArea</a:t>
            </a:r>
            <a:r>
              <a:rPr lang="en-US" dirty="0"/>
              <a:t>, </a:t>
            </a:r>
            <a:r>
              <a:rPr lang="en-US" dirty="0" err="1"/>
              <a:t>CarAllowance</a:t>
            </a:r>
            <a:endParaRPr dirty="0"/>
          </a:p>
          <a:p>
            <a:pPr marL="742950" lvl="1" indent="-285750" algn="l" rtl="0">
              <a:spcBef>
                <a:spcPts val="1000"/>
              </a:spcBef>
              <a:spcAft>
                <a:spcPts val="0"/>
              </a:spcAft>
              <a:buSzPts val="1280"/>
              <a:buChar char="►"/>
            </a:pPr>
            <a:r>
              <a:rPr lang="en-US" dirty="0"/>
              <a:t>Secretary: </a:t>
            </a:r>
            <a:r>
              <a:rPr lang="en-US" dirty="0" err="1"/>
              <a:t>TypingSpeed</a:t>
            </a:r>
            <a:endParaRPr dirty="0"/>
          </a:p>
          <a:p>
            <a:pPr marL="342900" lvl="0" indent="-251459" algn="l" rtl="0">
              <a:spcBef>
                <a:spcPts val="1000"/>
              </a:spcBef>
              <a:spcAft>
                <a:spcPts val="0"/>
              </a:spcAft>
              <a:buSzPts val="144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p:nvPr/>
        </p:nvSpPr>
        <p:spPr>
          <a:xfrm>
            <a:off x="3968750" y="1016000"/>
            <a:ext cx="2082800" cy="495300"/>
          </a:xfrm>
          <a:prstGeom prst="rect">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EMPLOYEE</a:t>
            </a:r>
            <a:endParaRPr/>
          </a:p>
        </p:txBody>
      </p:sp>
      <p:sp>
        <p:nvSpPr>
          <p:cNvPr id="226" name="Google Shape;226;p32"/>
          <p:cNvSpPr/>
          <p:nvPr/>
        </p:nvSpPr>
        <p:spPr>
          <a:xfrm>
            <a:off x="800100" y="4330700"/>
            <a:ext cx="2082800" cy="495300"/>
          </a:xfrm>
          <a:prstGeom prst="rect">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MANAGER</a:t>
            </a:r>
            <a:endParaRPr/>
          </a:p>
        </p:txBody>
      </p:sp>
      <p:sp>
        <p:nvSpPr>
          <p:cNvPr id="227" name="Google Shape;227;p32"/>
          <p:cNvSpPr/>
          <p:nvPr/>
        </p:nvSpPr>
        <p:spPr>
          <a:xfrm>
            <a:off x="3968750" y="4330700"/>
            <a:ext cx="2082800" cy="495300"/>
          </a:xfrm>
          <a:prstGeom prst="rect">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SLAESPERSON</a:t>
            </a:r>
            <a:endParaRPr/>
          </a:p>
        </p:txBody>
      </p:sp>
      <p:sp>
        <p:nvSpPr>
          <p:cNvPr id="228" name="Google Shape;228;p32"/>
          <p:cNvSpPr/>
          <p:nvPr/>
        </p:nvSpPr>
        <p:spPr>
          <a:xfrm>
            <a:off x="7137400" y="4330700"/>
            <a:ext cx="2082800" cy="495300"/>
          </a:xfrm>
          <a:prstGeom prst="rect">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SECRETRY</a:t>
            </a:r>
            <a:endParaRPr/>
          </a:p>
        </p:txBody>
      </p:sp>
      <p:sp>
        <p:nvSpPr>
          <p:cNvPr id="229" name="Google Shape;229;p32"/>
          <p:cNvSpPr/>
          <p:nvPr/>
        </p:nvSpPr>
        <p:spPr>
          <a:xfrm>
            <a:off x="4667250" y="2197100"/>
            <a:ext cx="685800" cy="584200"/>
          </a:xfrm>
          <a:prstGeom prst="ellipse">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cxnSp>
        <p:nvCxnSpPr>
          <p:cNvPr id="230" name="Google Shape;230;p32"/>
          <p:cNvCxnSpPr>
            <a:stCxn id="229" idx="0"/>
            <a:endCxn id="225" idx="2"/>
          </p:cNvCxnSpPr>
          <p:nvPr/>
        </p:nvCxnSpPr>
        <p:spPr>
          <a:xfrm rot="10800000">
            <a:off x="5010150" y="1511300"/>
            <a:ext cx="0" cy="685800"/>
          </a:xfrm>
          <a:prstGeom prst="straightConnector1">
            <a:avLst/>
          </a:prstGeom>
          <a:noFill/>
          <a:ln w="12700" cap="rnd" cmpd="sng">
            <a:solidFill>
              <a:schemeClr val="accent1"/>
            </a:solidFill>
            <a:prstDash val="solid"/>
            <a:round/>
            <a:headEnd type="none" w="sm" len="sm"/>
            <a:tailEnd type="none" w="sm" len="sm"/>
          </a:ln>
        </p:spPr>
      </p:cxnSp>
      <p:cxnSp>
        <p:nvCxnSpPr>
          <p:cNvPr id="231" name="Google Shape;231;p32"/>
          <p:cNvCxnSpPr/>
          <p:nvPr/>
        </p:nvCxnSpPr>
        <p:spPr>
          <a:xfrm flipH="1">
            <a:off x="1893571" y="2716917"/>
            <a:ext cx="2926183" cy="1634954"/>
          </a:xfrm>
          <a:prstGeom prst="straightConnector1">
            <a:avLst/>
          </a:prstGeom>
          <a:noFill/>
          <a:ln w="12700" cap="rnd" cmpd="sng">
            <a:solidFill>
              <a:schemeClr val="accent1"/>
            </a:solidFill>
            <a:prstDash val="solid"/>
            <a:round/>
            <a:headEnd type="none" w="sm" len="sm"/>
            <a:tailEnd type="none" w="sm" len="sm"/>
          </a:ln>
        </p:spPr>
      </p:cxnSp>
      <p:cxnSp>
        <p:nvCxnSpPr>
          <p:cNvPr id="232" name="Google Shape;232;p32"/>
          <p:cNvCxnSpPr>
            <a:stCxn id="229" idx="4"/>
            <a:endCxn id="227" idx="0"/>
          </p:cNvCxnSpPr>
          <p:nvPr/>
        </p:nvCxnSpPr>
        <p:spPr>
          <a:xfrm>
            <a:off x="5010150" y="2781300"/>
            <a:ext cx="0" cy="1549500"/>
          </a:xfrm>
          <a:prstGeom prst="straightConnector1">
            <a:avLst/>
          </a:prstGeom>
          <a:noFill/>
          <a:ln w="12700" cap="rnd" cmpd="sng">
            <a:solidFill>
              <a:schemeClr val="accent1"/>
            </a:solidFill>
            <a:prstDash val="solid"/>
            <a:round/>
            <a:headEnd type="none" w="sm" len="sm"/>
            <a:tailEnd type="none" w="sm" len="sm"/>
          </a:ln>
        </p:spPr>
      </p:cxnSp>
      <p:cxnSp>
        <p:nvCxnSpPr>
          <p:cNvPr id="233" name="Google Shape;233;p32"/>
          <p:cNvCxnSpPr>
            <a:stCxn id="229" idx="5"/>
            <a:endCxn id="228" idx="0"/>
          </p:cNvCxnSpPr>
          <p:nvPr/>
        </p:nvCxnSpPr>
        <p:spPr>
          <a:xfrm>
            <a:off x="5252617" y="2695746"/>
            <a:ext cx="2926200" cy="1635000"/>
          </a:xfrm>
          <a:prstGeom prst="straightConnector1">
            <a:avLst/>
          </a:prstGeom>
          <a:noFill/>
          <a:ln w="12700" cap="rnd" cmpd="sng">
            <a:solidFill>
              <a:schemeClr val="accent1"/>
            </a:solidFill>
            <a:prstDash val="solid"/>
            <a:round/>
            <a:headEnd type="none" w="sm" len="sm"/>
            <a:tailEnd type="none" w="sm" len="sm"/>
          </a:ln>
        </p:spPr>
      </p:cxnSp>
      <p:sp>
        <p:nvSpPr>
          <p:cNvPr id="234" name="Google Shape;234;p32"/>
          <p:cNvSpPr/>
          <p:nvPr/>
        </p:nvSpPr>
        <p:spPr>
          <a:xfrm>
            <a:off x="2095500" y="228600"/>
            <a:ext cx="1574800" cy="457200"/>
          </a:xfrm>
          <a:prstGeom prst="roundRect">
            <a:avLst>
              <a:gd name="adj"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EID</a:t>
            </a:r>
            <a:endParaRPr/>
          </a:p>
        </p:txBody>
      </p:sp>
      <p:sp>
        <p:nvSpPr>
          <p:cNvPr id="235" name="Google Shape;235;p32"/>
          <p:cNvSpPr/>
          <p:nvPr/>
        </p:nvSpPr>
        <p:spPr>
          <a:xfrm>
            <a:off x="1873250" y="1054100"/>
            <a:ext cx="1574800" cy="457200"/>
          </a:xfrm>
          <a:prstGeom prst="roundRect">
            <a:avLst>
              <a:gd name="adj"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NAME</a:t>
            </a:r>
            <a:endParaRPr/>
          </a:p>
        </p:txBody>
      </p:sp>
      <p:sp>
        <p:nvSpPr>
          <p:cNvPr id="236" name="Google Shape;236;p32"/>
          <p:cNvSpPr/>
          <p:nvPr/>
        </p:nvSpPr>
        <p:spPr>
          <a:xfrm>
            <a:off x="6350000" y="190500"/>
            <a:ext cx="1574800" cy="457200"/>
          </a:xfrm>
          <a:prstGeom prst="roundRect">
            <a:avLst>
              <a:gd name="adj"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SALARY</a:t>
            </a:r>
            <a:endParaRPr/>
          </a:p>
        </p:txBody>
      </p:sp>
      <p:sp>
        <p:nvSpPr>
          <p:cNvPr id="237" name="Google Shape;237;p32"/>
          <p:cNvSpPr/>
          <p:nvPr/>
        </p:nvSpPr>
        <p:spPr>
          <a:xfrm>
            <a:off x="6580514" y="1016000"/>
            <a:ext cx="1574800" cy="457200"/>
          </a:xfrm>
          <a:prstGeom prst="roundRect">
            <a:avLst>
              <a:gd name="adj"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POSITION</a:t>
            </a:r>
            <a:endParaRPr/>
          </a:p>
        </p:txBody>
      </p:sp>
      <p:sp>
        <p:nvSpPr>
          <p:cNvPr id="238" name="Google Shape;238;p32"/>
          <p:cNvSpPr/>
          <p:nvPr/>
        </p:nvSpPr>
        <p:spPr>
          <a:xfrm>
            <a:off x="911224" y="5651500"/>
            <a:ext cx="1857376" cy="457200"/>
          </a:xfrm>
          <a:prstGeom prst="roundRect">
            <a:avLst>
              <a:gd name="adj"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Manager Bonus</a:t>
            </a:r>
            <a:endParaRPr/>
          </a:p>
        </p:txBody>
      </p:sp>
      <p:sp>
        <p:nvSpPr>
          <p:cNvPr id="239" name="Google Shape;239;p32"/>
          <p:cNvSpPr/>
          <p:nvPr/>
        </p:nvSpPr>
        <p:spPr>
          <a:xfrm>
            <a:off x="3170868" y="5651500"/>
            <a:ext cx="1574800" cy="457200"/>
          </a:xfrm>
          <a:prstGeom prst="roundRect">
            <a:avLst>
              <a:gd name="adj"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Sales Area</a:t>
            </a:r>
            <a:endParaRPr/>
          </a:p>
        </p:txBody>
      </p:sp>
      <p:sp>
        <p:nvSpPr>
          <p:cNvPr id="240" name="Google Shape;240;p32"/>
          <p:cNvSpPr/>
          <p:nvPr/>
        </p:nvSpPr>
        <p:spPr>
          <a:xfrm>
            <a:off x="5082008" y="5651500"/>
            <a:ext cx="1939084" cy="457200"/>
          </a:xfrm>
          <a:prstGeom prst="roundRect">
            <a:avLst>
              <a:gd name="adj"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Car Allowance</a:t>
            </a:r>
            <a:endParaRPr/>
          </a:p>
        </p:txBody>
      </p:sp>
      <p:sp>
        <p:nvSpPr>
          <p:cNvPr id="241" name="Google Shape;241;p32"/>
          <p:cNvSpPr/>
          <p:nvPr/>
        </p:nvSpPr>
        <p:spPr>
          <a:xfrm>
            <a:off x="7151267" y="5651500"/>
            <a:ext cx="2008094" cy="457200"/>
          </a:xfrm>
          <a:prstGeom prst="roundRect">
            <a:avLst>
              <a:gd name="adj"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Typing Speed</a:t>
            </a:r>
            <a:endParaRPr/>
          </a:p>
        </p:txBody>
      </p:sp>
      <p:cxnSp>
        <p:nvCxnSpPr>
          <p:cNvPr id="242" name="Google Shape;242;p32"/>
          <p:cNvCxnSpPr>
            <a:stCxn id="226" idx="2"/>
            <a:endCxn id="238" idx="0"/>
          </p:cNvCxnSpPr>
          <p:nvPr/>
        </p:nvCxnSpPr>
        <p:spPr>
          <a:xfrm flipH="1">
            <a:off x="1840000" y="4826000"/>
            <a:ext cx="1500" cy="825600"/>
          </a:xfrm>
          <a:prstGeom prst="straightConnector1">
            <a:avLst/>
          </a:prstGeom>
          <a:noFill/>
          <a:ln w="12700" cap="rnd" cmpd="sng">
            <a:solidFill>
              <a:schemeClr val="accent1"/>
            </a:solidFill>
            <a:prstDash val="solid"/>
            <a:round/>
            <a:headEnd type="none" w="sm" len="sm"/>
            <a:tailEnd type="none" w="sm" len="sm"/>
          </a:ln>
        </p:spPr>
      </p:cxnSp>
      <p:cxnSp>
        <p:nvCxnSpPr>
          <p:cNvPr id="243" name="Google Shape;243;p32"/>
          <p:cNvCxnSpPr>
            <a:stCxn id="227" idx="2"/>
            <a:endCxn id="239" idx="0"/>
          </p:cNvCxnSpPr>
          <p:nvPr/>
        </p:nvCxnSpPr>
        <p:spPr>
          <a:xfrm flipH="1">
            <a:off x="3958350" y="4826000"/>
            <a:ext cx="1051800" cy="825600"/>
          </a:xfrm>
          <a:prstGeom prst="straightConnector1">
            <a:avLst/>
          </a:prstGeom>
          <a:noFill/>
          <a:ln w="12700" cap="rnd" cmpd="sng">
            <a:solidFill>
              <a:schemeClr val="accent1"/>
            </a:solidFill>
            <a:prstDash val="solid"/>
            <a:round/>
            <a:headEnd type="none" w="sm" len="sm"/>
            <a:tailEnd type="none" w="sm" len="sm"/>
          </a:ln>
        </p:spPr>
      </p:cxnSp>
      <p:cxnSp>
        <p:nvCxnSpPr>
          <p:cNvPr id="244" name="Google Shape;244;p32"/>
          <p:cNvCxnSpPr>
            <a:stCxn id="227" idx="2"/>
            <a:endCxn id="240" idx="0"/>
          </p:cNvCxnSpPr>
          <p:nvPr/>
        </p:nvCxnSpPr>
        <p:spPr>
          <a:xfrm>
            <a:off x="5010150" y="4826000"/>
            <a:ext cx="1041300" cy="825600"/>
          </a:xfrm>
          <a:prstGeom prst="straightConnector1">
            <a:avLst/>
          </a:prstGeom>
          <a:noFill/>
          <a:ln w="12700" cap="rnd" cmpd="sng">
            <a:solidFill>
              <a:schemeClr val="accent1"/>
            </a:solidFill>
            <a:prstDash val="solid"/>
            <a:round/>
            <a:headEnd type="none" w="sm" len="sm"/>
            <a:tailEnd type="none" w="sm" len="sm"/>
          </a:ln>
        </p:spPr>
      </p:cxnSp>
      <p:cxnSp>
        <p:nvCxnSpPr>
          <p:cNvPr id="245" name="Google Shape;245;p32"/>
          <p:cNvCxnSpPr>
            <a:stCxn id="228" idx="2"/>
            <a:endCxn id="241" idx="0"/>
          </p:cNvCxnSpPr>
          <p:nvPr/>
        </p:nvCxnSpPr>
        <p:spPr>
          <a:xfrm flipH="1">
            <a:off x="8155400" y="4826000"/>
            <a:ext cx="23400" cy="825600"/>
          </a:xfrm>
          <a:prstGeom prst="straightConnector1">
            <a:avLst/>
          </a:prstGeom>
          <a:noFill/>
          <a:ln w="12700" cap="rnd" cmpd="sng">
            <a:solidFill>
              <a:schemeClr val="accent1"/>
            </a:solidFill>
            <a:prstDash val="solid"/>
            <a:round/>
            <a:headEnd type="none" w="sm" len="sm"/>
            <a:tailEnd type="none" w="sm" len="sm"/>
          </a:ln>
        </p:spPr>
      </p:cxnSp>
      <p:cxnSp>
        <p:nvCxnSpPr>
          <p:cNvPr id="246" name="Google Shape;246;p32"/>
          <p:cNvCxnSpPr>
            <a:stCxn id="234" idx="3"/>
            <a:endCxn id="225" idx="0"/>
          </p:cNvCxnSpPr>
          <p:nvPr/>
        </p:nvCxnSpPr>
        <p:spPr>
          <a:xfrm>
            <a:off x="3670300" y="457200"/>
            <a:ext cx="1339800" cy="558900"/>
          </a:xfrm>
          <a:prstGeom prst="straightConnector1">
            <a:avLst/>
          </a:prstGeom>
          <a:noFill/>
          <a:ln w="12700" cap="rnd" cmpd="sng">
            <a:solidFill>
              <a:schemeClr val="accent1"/>
            </a:solidFill>
            <a:prstDash val="solid"/>
            <a:round/>
            <a:headEnd type="none" w="sm" len="sm"/>
            <a:tailEnd type="none" w="sm" len="sm"/>
          </a:ln>
        </p:spPr>
      </p:cxnSp>
      <p:cxnSp>
        <p:nvCxnSpPr>
          <p:cNvPr id="247" name="Google Shape;247;p32"/>
          <p:cNvCxnSpPr>
            <a:stCxn id="235" idx="3"/>
            <a:endCxn id="225" idx="1"/>
          </p:cNvCxnSpPr>
          <p:nvPr/>
        </p:nvCxnSpPr>
        <p:spPr>
          <a:xfrm rot="10800000" flipH="1">
            <a:off x="3448050" y="1263500"/>
            <a:ext cx="520800" cy="19200"/>
          </a:xfrm>
          <a:prstGeom prst="straightConnector1">
            <a:avLst/>
          </a:prstGeom>
          <a:noFill/>
          <a:ln w="12700" cap="rnd" cmpd="sng">
            <a:solidFill>
              <a:schemeClr val="accent1"/>
            </a:solidFill>
            <a:prstDash val="solid"/>
            <a:round/>
            <a:headEnd type="none" w="sm" len="sm"/>
            <a:tailEnd type="none" w="sm" len="sm"/>
          </a:ln>
        </p:spPr>
      </p:cxnSp>
      <p:cxnSp>
        <p:nvCxnSpPr>
          <p:cNvPr id="248" name="Google Shape;248;p32"/>
          <p:cNvCxnSpPr>
            <a:stCxn id="237" idx="1"/>
            <a:endCxn id="225" idx="3"/>
          </p:cNvCxnSpPr>
          <p:nvPr/>
        </p:nvCxnSpPr>
        <p:spPr>
          <a:xfrm flipH="1">
            <a:off x="6051614" y="1244600"/>
            <a:ext cx="528900" cy="19200"/>
          </a:xfrm>
          <a:prstGeom prst="straightConnector1">
            <a:avLst/>
          </a:prstGeom>
          <a:noFill/>
          <a:ln w="12700" cap="rnd" cmpd="sng">
            <a:solidFill>
              <a:schemeClr val="accent1"/>
            </a:solidFill>
            <a:prstDash val="solid"/>
            <a:round/>
            <a:headEnd type="none" w="sm" len="sm"/>
            <a:tailEnd type="none" w="sm" len="sm"/>
          </a:ln>
        </p:spPr>
      </p:cxnSp>
      <p:cxnSp>
        <p:nvCxnSpPr>
          <p:cNvPr id="249" name="Google Shape;249;p32"/>
          <p:cNvCxnSpPr>
            <a:stCxn id="236" idx="1"/>
            <a:endCxn id="225" idx="0"/>
          </p:cNvCxnSpPr>
          <p:nvPr/>
        </p:nvCxnSpPr>
        <p:spPr>
          <a:xfrm flipH="1">
            <a:off x="5010200" y="419100"/>
            <a:ext cx="1339800" cy="597000"/>
          </a:xfrm>
          <a:prstGeom prst="straightConnector1">
            <a:avLst/>
          </a:prstGeom>
          <a:noFill/>
          <a:ln w="12700" cap="rnd" cmpd="sng">
            <a:solidFill>
              <a:schemeClr val="accent1"/>
            </a:solidFill>
            <a:prstDash val="solid"/>
            <a:round/>
            <a:headEnd type="none" w="sm" len="sm"/>
            <a:tailEnd type="none" w="sm" len="sm"/>
          </a:ln>
        </p:spPr>
      </p:cxnSp>
      <p:sp>
        <p:nvSpPr>
          <p:cNvPr id="250" name="Google Shape;250;p32"/>
          <p:cNvSpPr/>
          <p:nvPr/>
        </p:nvSpPr>
        <p:spPr>
          <a:xfrm>
            <a:off x="4605759" y="2963460"/>
            <a:ext cx="776754" cy="809456"/>
          </a:xfrm>
          <a:prstGeom prst="arc">
            <a:avLst>
              <a:gd name="adj1" fmla="val 20188062"/>
              <a:gd name="adj2" fmla="val 12051503"/>
            </a:avLst>
          </a:pr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p:txBody>
      </p:sp>
      <p:sp>
        <p:nvSpPr>
          <p:cNvPr id="251" name="Google Shape;251;p32"/>
          <p:cNvSpPr/>
          <p:nvPr/>
        </p:nvSpPr>
        <p:spPr>
          <a:xfrm rot="3450078">
            <a:off x="3761268" y="2682644"/>
            <a:ext cx="732471" cy="858392"/>
          </a:xfrm>
          <a:prstGeom prst="arc">
            <a:avLst>
              <a:gd name="adj1" fmla="val 20188062"/>
              <a:gd name="adj2" fmla="val 12051503"/>
            </a:avLst>
          </a:pr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p:txBody>
      </p:sp>
      <p:sp>
        <p:nvSpPr>
          <p:cNvPr id="252" name="Google Shape;252;p32"/>
          <p:cNvSpPr/>
          <p:nvPr/>
        </p:nvSpPr>
        <p:spPr>
          <a:xfrm rot="-3280336">
            <a:off x="5444858" y="2574014"/>
            <a:ext cx="737522" cy="852514"/>
          </a:xfrm>
          <a:prstGeom prst="arc">
            <a:avLst>
              <a:gd name="adj1" fmla="val 20188062"/>
              <a:gd name="adj2" fmla="val 12051503"/>
            </a:avLst>
          </a:pr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Super type/ Sub type relationship</a:t>
            </a:r>
            <a:endParaRPr/>
          </a:p>
        </p:txBody>
      </p:sp>
      <p:sp>
        <p:nvSpPr>
          <p:cNvPr id="258" name="Google Shape;258;p33"/>
          <p:cNvSpPr txBox="1">
            <a:spLocks noGrp="1"/>
          </p:cNvSpPr>
          <p:nvPr>
            <p:ph type="body" idx="1"/>
          </p:nvPr>
        </p:nvSpPr>
        <p:spPr>
          <a:xfrm>
            <a:off x="677334" y="18176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solidFill>
                  <a:srgbClr val="000000"/>
                </a:solidFill>
              </a:rPr>
              <a:t>Relationships at the </a:t>
            </a:r>
            <a:r>
              <a:rPr lang="en-US" b="1" i="1">
                <a:solidFill>
                  <a:srgbClr val="000000"/>
                </a:solidFill>
              </a:rPr>
              <a:t>supertype</a:t>
            </a:r>
            <a:r>
              <a:rPr lang="en-US">
                <a:solidFill>
                  <a:srgbClr val="000000"/>
                </a:solidFill>
              </a:rPr>
              <a:t> level indicate that all subtypes will participate in the relationship</a:t>
            </a:r>
            <a:endParaRPr/>
          </a:p>
          <a:p>
            <a:pPr marL="342900" lvl="0" indent="-342900" algn="l" rtl="0">
              <a:spcBef>
                <a:spcPts val="1000"/>
              </a:spcBef>
              <a:spcAft>
                <a:spcPts val="0"/>
              </a:spcAft>
              <a:buSzPts val="1440"/>
              <a:buChar char="►"/>
            </a:pPr>
            <a:r>
              <a:rPr lang="en-US">
                <a:solidFill>
                  <a:srgbClr val="000000"/>
                </a:solidFill>
              </a:rPr>
              <a:t>The instances of a </a:t>
            </a:r>
            <a:r>
              <a:rPr lang="en-US" b="1" i="1">
                <a:solidFill>
                  <a:srgbClr val="000000"/>
                </a:solidFill>
              </a:rPr>
              <a:t>subtype</a:t>
            </a:r>
            <a:r>
              <a:rPr lang="en-US">
                <a:solidFill>
                  <a:srgbClr val="000000"/>
                </a:solidFill>
              </a:rPr>
              <a:t> may participate in a relationship unique to that subtype.  In this situation, the relationship is shown at the subtype level</a:t>
            </a:r>
            <a:endParaRPr/>
          </a:p>
          <a:p>
            <a:pPr marL="342900" lvl="0" indent="-251459" algn="l" rtl="0">
              <a:spcBef>
                <a:spcPts val="1000"/>
              </a:spcBef>
              <a:spcAft>
                <a:spcPts val="0"/>
              </a:spcAft>
              <a:buSzPts val="1440"/>
              <a:buNone/>
            </a:pPr>
            <a:endParaRPr/>
          </a:p>
        </p:txBody>
      </p:sp>
      <p:pic>
        <p:nvPicPr>
          <p:cNvPr id="259" name="Google Shape;259;p33" descr="CAP1"/>
          <p:cNvPicPr preferRelativeResize="0"/>
          <p:nvPr/>
        </p:nvPicPr>
        <p:blipFill rotWithShape="1">
          <a:blip r:embed="rId3">
            <a:alphaModFix/>
          </a:blip>
          <a:srcRect/>
          <a:stretch/>
        </p:blipFill>
        <p:spPr>
          <a:xfrm>
            <a:off x="2120900" y="3224555"/>
            <a:ext cx="4813300" cy="33032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Representing Generalization and Specialization</a:t>
            </a:r>
            <a:endParaRPr/>
          </a:p>
        </p:txBody>
      </p:sp>
      <p:sp>
        <p:nvSpPr>
          <p:cNvPr id="265" name="Google Shape;265;p3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2000" dirty="0"/>
              <a:t>Generalization :  The process of defining a more general entity type from a set of more specialized entity types. </a:t>
            </a:r>
            <a:endParaRPr sz="2000" dirty="0"/>
          </a:p>
          <a:p>
            <a:pPr marL="800100" lvl="1" indent="-342900"/>
            <a:r>
              <a:rPr lang="en-US" sz="1800" dirty="0"/>
              <a:t>It is Bottom Up approach</a:t>
            </a:r>
            <a:endParaRPr sz="1800" dirty="0"/>
          </a:p>
          <a:p>
            <a:pPr marL="342900" lvl="0" indent="-342900" algn="l" rtl="0">
              <a:spcBef>
                <a:spcPts val="1000"/>
              </a:spcBef>
              <a:spcAft>
                <a:spcPts val="0"/>
              </a:spcAft>
              <a:buSzPts val="1440"/>
              <a:buChar char="►"/>
            </a:pPr>
            <a:r>
              <a:rPr lang="en-US" sz="2000" dirty="0"/>
              <a:t>Specialization:  The process of defining one or more subtypes of the supertype and forming supertype/subtype relationships. </a:t>
            </a:r>
            <a:endParaRPr sz="2000" dirty="0"/>
          </a:p>
          <a:p>
            <a:pPr marL="800100" lvl="1" indent="-342900"/>
            <a:r>
              <a:rPr lang="en-US" sz="1800" dirty="0"/>
              <a:t>It is top down approach</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5"/>
          <p:cNvSpPr txBox="1"/>
          <p:nvPr/>
        </p:nvSpPr>
        <p:spPr>
          <a:xfrm>
            <a:off x="4450975" y="1435400"/>
            <a:ext cx="5204012" cy="424731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accent2"/>
              </a:buClr>
              <a:buSzPts val="1800"/>
              <a:buFont typeface="Noto Sans Symbols"/>
              <a:buChar char="⮚"/>
            </a:pPr>
            <a:r>
              <a:rPr lang="en-US" sz="1800" b="0" i="0" u="none" strike="noStrike" cap="none" dirty="0">
                <a:solidFill>
                  <a:schemeClr val="dk1"/>
                </a:solidFill>
                <a:latin typeface="Trebuchet MS"/>
                <a:ea typeface="Trebuchet MS"/>
                <a:cs typeface="Trebuchet MS"/>
                <a:sym typeface="Trebuchet MS"/>
              </a:rPr>
              <a:t>Three entity types have been defined: </a:t>
            </a:r>
            <a:br>
              <a:rPr lang="en-US" sz="1800" b="0" i="0" u="none" strike="noStrike" cap="none" dirty="0">
                <a:solidFill>
                  <a:schemeClr val="dk1"/>
                </a:solidFill>
                <a:latin typeface="Trebuchet MS"/>
                <a:ea typeface="Trebuchet MS"/>
                <a:cs typeface="Trebuchet MS"/>
                <a:sym typeface="Trebuchet MS"/>
              </a:rPr>
            </a:br>
            <a:r>
              <a:rPr lang="en-US" sz="1800" b="0" i="0" u="none" strike="noStrike" cap="none" dirty="0">
                <a:solidFill>
                  <a:schemeClr val="dk1"/>
                </a:solidFill>
                <a:latin typeface="Trebuchet MS"/>
                <a:ea typeface="Trebuchet MS"/>
                <a:cs typeface="Trebuchet MS"/>
                <a:sym typeface="Trebuchet MS"/>
              </a:rPr>
              <a:t>CAR, TRUCK, and MOTORCYCLE</a:t>
            </a:r>
            <a:endParaRPr dirty="0"/>
          </a:p>
          <a:p>
            <a:pPr marL="285750" marR="0" lvl="0" indent="-285750" algn="l" rtl="0">
              <a:lnSpc>
                <a:spcPct val="150000"/>
              </a:lnSpc>
              <a:spcBef>
                <a:spcPts val="0"/>
              </a:spcBef>
              <a:spcAft>
                <a:spcPts val="0"/>
              </a:spcAft>
              <a:buClr>
                <a:schemeClr val="accent2"/>
              </a:buClr>
              <a:buSzPts val="1800"/>
              <a:buFont typeface="Noto Sans Symbols"/>
              <a:buChar char="⮚"/>
            </a:pPr>
            <a:r>
              <a:rPr lang="en-US" sz="1800" b="0" i="0" u="none" strike="noStrike" cap="none" dirty="0">
                <a:solidFill>
                  <a:schemeClr val="dk1"/>
                </a:solidFill>
                <a:latin typeface="Trebuchet MS"/>
                <a:ea typeface="Trebuchet MS"/>
                <a:cs typeface="Trebuchet MS"/>
                <a:sym typeface="Trebuchet MS"/>
              </a:rPr>
              <a:t>Three entity types have a number of attributes in common:</a:t>
            </a:r>
            <a:br>
              <a:rPr lang="en-US" sz="1800" b="0" i="0" u="none" strike="noStrike" cap="none" dirty="0">
                <a:solidFill>
                  <a:schemeClr val="dk1"/>
                </a:solidFill>
                <a:latin typeface="Trebuchet MS"/>
                <a:ea typeface="Trebuchet MS"/>
                <a:cs typeface="Trebuchet MS"/>
                <a:sym typeface="Trebuchet MS"/>
              </a:rPr>
            </a:br>
            <a:r>
              <a:rPr lang="en-US" sz="1800" b="0" i="0" u="none" strike="noStrike" cap="none" dirty="0">
                <a:solidFill>
                  <a:schemeClr val="dk1"/>
                </a:solidFill>
                <a:latin typeface="Trebuchet MS"/>
                <a:ea typeface="Trebuchet MS"/>
                <a:cs typeface="Trebuchet MS"/>
                <a:sym typeface="Trebuchet MS"/>
              </a:rPr>
              <a:t>Vehicle ID (identifier), Vehicle Name (with components Make and Model),</a:t>
            </a:r>
            <a:br>
              <a:rPr lang="en-US" sz="1800" b="0" i="0" u="none" strike="noStrike" cap="none" dirty="0">
                <a:solidFill>
                  <a:schemeClr val="dk1"/>
                </a:solidFill>
                <a:latin typeface="Trebuchet MS"/>
                <a:ea typeface="Trebuchet MS"/>
                <a:cs typeface="Trebuchet MS"/>
                <a:sym typeface="Trebuchet MS"/>
              </a:rPr>
            </a:br>
            <a:r>
              <a:rPr lang="en-US" sz="1800" b="0" i="0" u="none" strike="noStrike" cap="none" dirty="0">
                <a:solidFill>
                  <a:schemeClr val="dk1"/>
                </a:solidFill>
                <a:latin typeface="Trebuchet MS"/>
                <a:ea typeface="Trebuchet MS"/>
                <a:cs typeface="Trebuchet MS"/>
                <a:sym typeface="Trebuchet MS"/>
              </a:rPr>
              <a:t>Price, and Engine Displacement </a:t>
            </a:r>
            <a:endParaRPr dirty="0"/>
          </a:p>
          <a:p>
            <a:pPr marL="285750" marR="0" lvl="0" indent="-285750" algn="l" rtl="0">
              <a:lnSpc>
                <a:spcPct val="150000"/>
              </a:lnSpc>
              <a:spcBef>
                <a:spcPts val="0"/>
              </a:spcBef>
              <a:spcAft>
                <a:spcPts val="0"/>
              </a:spcAft>
              <a:buClr>
                <a:schemeClr val="accent2"/>
              </a:buClr>
              <a:buSzPts val="1800"/>
              <a:buFont typeface="Noto Sans Symbols"/>
              <a:buChar char="⮚"/>
            </a:pPr>
            <a:r>
              <a:rPr lang="en-US" sz="1800" b="0" i="0" u="none" strike="noStrike" cap="none" dirty="0">
                <a:solidFill>
                  <a:schemeClr val="dk1"/>
                </a:solidFill>
                <a:latin typeface="Trebuchet MS"/>
                <a:ea typeface="Trebuchet MS"/>
                <a:cs typeface="Trebuchet MS"/>
                <a:sym typeface="Trebuchet MS"/>
              </a:rPr>
              <a:t>This fact suggests that each of the three entity types is really a version of a more general entity type called Vehicle</a:t>
            </a:r>
            <a:endParaRPr dirty="0"/>
          </a:p>
        </p:txBody>
      </p:sp>
      <p:pic>
        <p:nvPicPr>
          <p:cNvPr id="271" name="Google Shape;271;p35"/>
          <p:cNvPicPr preferRelativeResize="0"/>
          <p:nvPr/>
        </p:nvPicPr>
        <p:blipFill rotWithShape="1">
          <a:blip r:embed="rId3">
            <a:alphaModFix/>
          </a:blip>
          <a:srcRect/>
          <a:stretch/>
        </p:blipFill>
        <p:spPr>
          <a:xfrm>
            <a:off x="886385" y="88303"/>
            <a:ext cx="3269949" cy="2238039"/>
          </a:xfrm>
          <a:prstGeom prst="rect">
            <a:avLst/>
          </a:prstGeom>
          <a:noFill/>
          <a:ln>
            <a:noFill/>
          </a:ln>
        </p:spPr>
      </p:pic>
      <p:pic>
        <p:nvPicPr>
          <p:cNvPr id="272" name="Google Shape;272;p35"/>
          <p:cNvPicPr preferRelativeResize="0"/>
          <p:nvPr/>
        </p:nvPicPr>
        <p:blipFill rotWithShape="1">
          <a:blip r:embed="rId4">
            <a:alphaModFix/>
          </a:blip>
          <a:srcRect/>
          <a:stretch/>
        </p:blipFill>
        <p:spPr>
          <a:xfrm>
            <a:off x="886386" y="2414587"/>
            <a:ext cx="3281884" cy="2157414"/>
          </a:xfrm>
          <a:prstGeom prst="rect">
            <a:avLst/>
          </a:prstGeom>
          <a:noFill/>
          <a:ln>
            <a:noFill/>
          </a:ln>
        </p:spPr>
      </p:pic>
      <p:pic>
        <p:nvPicPr>
          <p:cNvPr id="273" name="Google Shape;273;p35"/>
          <p:cNvPicPr preferRelativeResize="0"/>
          <p:nvPr/>
        </p:nvPicPr>
        <p:blipFill rotWithShape="1">
          <a:blip r:embed="rId5">
            <a:alphaModFix/>
          </a:blip>
          <a:srcRect/>
          <a:stretch/>
        </p:blipFill>
        <p:spPr>
          <a:xfrm>
            <a:off x="886385" y="4660246"/>
            <a:ext cx="3281885" cy="2142151"/>
          </a:xfrm>
          <a:prstGeom prst="rect">
            <a:avLst/>
          </a:prstGeom>
          <a:noFill/>
          <a:ln>
            <a:noFill/>
          </a:ln>
        </p:spPr>
      </p:pic>
      <p:sp>
        <p:nvSpPr>
          <p:cNvPr id="274" name="Google Shape;274;p35"/>
          <p:cNvSpPr txBox="1">
            <a:spLocks noGrp="1"/>
          </p:cNvSpPr>
          <p:nvPr>
            <p:ph type="title"/>
          </p:nvPr>
        </p:nvSpPr>
        <p:spPr>
          <a:xfrm>
            <a:off x="4550087" y="566346"/>
            <a:ext cx="3908113" cy="6409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Generalization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0">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36"/>
          <p:cNvPicPr preferRelativeResize="0"/>
          <p:nvPr/>
        </p:nvPicPr>
        <p:blipFill rotWithShape="1">
          <a:blip r:embed="rId3">
            <a:alphaModFix/>
          </a:blip>
          <a:srcRect/>
          <a:stretch/>
        </p:blipFill>
        <p:spPr>
          <a:xfrm>
            <a:off x="368544" y="742416"/>
            <a:ext cx="4814192" cy="5201184"/>
          </a:xfrm>
          <a:prstGeom prst="rect">
            <a:avLst/>
          </a:prstGeom>
          <a:noFill/>
          <a:ln>
            <a:noFill/>
          </a:ln>
        </p:spPr>
      </p:pic>
      <p:sp>
        <p:nvSpPr>
          <p:cNvPr id="280" name="Google Shape;280;p36"/>
          <p:cNvSpPr txBox="1"/>
          <p:nvPr/>
        </p:nvSpPr>
        <p:spPr>
          <a:xfrm>
            <a:off x="5283428" y="884593"/>
            <a:ext cx="4839629" cy="585846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accent2"/>
              </a:buClr>
              <a:buSzPts val="1800"/>
              <a:buFont typeface="Noto Sans Symbols"/>
              <a:buChar char="⮚"/>
            </a:pPr>
            <a:r>
              <a:rPr lang="en-US" sz="1800" b="0" i="0" u="none" strike="noStrike" cap="none" dirty="0">
                <a:solidFill>
                  <a:schemeClr val="dk1"/>
                </a:solidFill>
                <a:latin typeface="Trebuchet MS"/>
                <a:ea typeface="Trebuchet MS"/>
                <a:cs typeface="Trebuchet MS"/>
                <a:sym typeface="Trebuchet MS"/>
              </a:rPr>
              <a:t>The specific attributes of each entity are</a:t>
            </a:r>
            <a:endParaRPr dirty="0"/>
          </a:p>
          <a:p>
            <a:pPr marL="914400" marR="0" lvl="0" indent="-460375" algn="l" rtl="0">
              <a:lnSpc>
                <a:spcPct val="150000"/>
              </a:lnSpc>
              <a:spcBef>
                <a:spcPts val="0"/>
              </a:spcBef>
              <a:spcAft>
                <a:spcPts val="0"/>
              </a:spcAft>
              <a:buClr>
                <a:schemeClr val="accent2"/>
              </a:buClr>
              <a:buSzPts val="1800"/>
              <a:buFont typeface="Noto Sans Symbols"/>
              <a:buChar char="⮚"/>
            </a:pPr>
            <a:r>
              <a:rPr lang="en-US" sz="1800" b="0" i="0" u="none" strike="noStrike" cap="none" dirty="0">
                <a:solidFill>
                  <a:schemeClr val="dk1"/>
                </a:solidFill>
                <a:latin typeface="Trebuchet MS"/>
                <a:ea typeface="Trebuchet MS"/>
                <a:cs typeface="Trebuchet MS"/>
                <a:sym typeface="Trebuchet MS"/>
              </a:rPr>
              <a:t>CAR ( No Of Passengers)</a:t>
            </a:r>
            <a:endParaRPr dirty="0"/>
          </a:p>
          <a:p>
            <a:pPr marL="914400" marR="0" lvl="0" indent="-460375" algn="l" rtl="0">
              <a:lnSpc>
                <a:spcPct val="150000"/>
              </a:lnSpc>
              <a:spcBef>
                <a:spcPts val="0"/>
              </a:spcBef>
              <a:spcAft>
                <a:spcPts val="0"/>
              </a:spcAft>
              <a:buClr>
                <a:schemeClr val="accent2"/>
              </a:buClr>
              <a:buSzPts val="1800"/>
              <a:buFont typeface="Noto Sans Symbols"/>
              <a:buChar char="⮚"/>
            </a:pPr>
            <a:r>
              <a:rPr lang="en-US" sz="1800" b="0" i="0" u="none" strike="noStrike" cap="none" dirty="0">
                <a:solidFill>
                  <a:schemeClr val="dk1"/>
                </a:solidFill>
                <a:latin typeface="Trebuchet MS"/>
                <a:ea typeface="Trebuchet MS"/>
                <a:cs typeface="Trebuchet MS"/>
                <a:sym typeface="Trebuchet MS"/>
              </a:rPr>
              <a:t>TRUCK (Capacity , Cab Type)</a:t>
            </a:r>
            <a:endParaRPr dirty="0"/>
          </a:p>
          <a:p>
            <a:pPr marL="285750" marR="0" lvl="0" indent="-285750" algn="l" rtl="0">
              <a:lnSpc>
                <a:spcPct val="150000"/>
              </a:lnSpc>
              <a:spcBef>
                <a:spcPts val="0"/>
              </a:spcBef>
              <a:spcAft>
                <a:spcPts val="0"/>
              </a:spcAft>
              <a:buClr>
                <a:schemeClr val="accent2"/>
              </a:buClr>
              <a:buSzPts val="1800"/>
              <a:buFont typeface="Noto Sans Symbols"/>
              <a:buChar char="⮚"/>
            </a:pPr>
            <a:r>
              <a:rPr lang="en-US" sz="1800" b="0" i="0" u="none" strike="noStrike" cap="none" dirty="0">
                <a:solidFill>
                  <a:schemeClr val="dk1"/>
                </a:solidFill>
                <a:latin typeface="Trebuchet MS"/>
                <a:ea typeface="Trebuchet MS"/>
                <a:cs typeface="Trebuchet MS"/>
                <a:sym typeface="Trebuchet MS"/>
              </a:rPr>
              <a:t>Generalization has allowed us to group entity types along with their common attributes and at the same time preserve specific attributes that are peculiar to each subtype.</a:t>
            </a:r>
            <a:endParaRPr dirty="0"/>
          </a:p>
          <a:p>
            <a:pPr marL="285750" marR="0" lvl="0" indent="-285750" algn="l" rtl="0">
              <a:lnSpc>
                <a:spcPct val="150000"/>
              </a:lnSpc>
              <a:spcBef>
                <a:spcPts val="0"/>
              </a:spcBef>
              <a:spcAft>
                <a:spcPts val="0"/>
              </a:spcAft>
              <a:buClr>
                <a:schemeClr val="accent2"/>
              </a:buClr>
              <a:buSzPts val="1800"/>
              <a:buFont typeface="Noto Sans Symbols"/>
              <a:buChar char="⮚"/>
            </a:pPr>
            <a:r>
              <a:rPr lang="en-US" sz="1800" b="0" i="0" u="none" strike="noStrike" cap="none" dirty="0">
                <a:solidFill>
                  <a:schemeClr val="dk1"/>
                </a:solidFill>
                <a:latin typeface="Trebuchet MS"/>
                <a:ea typeface="Trebuchet MS"/>
                <a:cs typeface="Trebuchet MS"/>
                <a:sym typeface="Trebuchet MS"/>
              </a:rPr>
              <a:t>The entity type MOTORCYCLE is not included in the relationship. </a:t>
            </a:r>
            <a:endParaRPr dirty="0"/>
          </a:p>
          <a:p>
            <a:pPr marL="285750" marR="0" lvl="0" indent="-285750" algn="l" rtl="0">
              <a:lnSpc>
                <a:spcPct val="150000"/>
              </a:lnSpc>
              <a:spcBef>
                <a:spcPts val="0"/>
              </a:spcBef>
              <a:spcAft>
                <a:spcPts val="0"/>
              </a:spcAft>
              <a:buClr>
                <a:schemeClr val="accent2"/>
              </a:buClr>
              <a:buSzPts val="1800"/>
              <a:buFont typeface="Noto Sans Symbols"/>
              <a:buChar char="⮚"/>
            </a:pPr>
            <a:r>
              <a:rPr lang="en-US" sz="1800" b="0" i="0" u="none" strike="noStrike" cap="none" dirty="0">
                <a:solidFill>
                  <a:schemeClr val="dk1"/>
                </a:solidFill>
                <a:latin typeface="Trebuchet MS"/>
                <a:ea typeface="Trebuchet MS"/>
                <a:cs typeface="Trebuchet MS"/>
                <a:sym typeface="Trebuchet MS"/>
              </a:rPr>
              <a:t>MOTORCYCLE </a:t>
            </a:r>
            <a:r>
              <a:rPr lang="en-US" sz="1800" b="0" i="0" u="none" strike="noStrike" cap="none" dirty="0" err="1">
                <a:solidFill>
                  <a:schemeClr val="dk1"/>
                </a:solidFill>
                <a:latin typeface="Trebuchet MS"/>
                <a:ea typeface="Trebuchet MS"/>
                <a:cs typeface="Trebuchet MS"/>
                <a:sym typeface="Trebuchet MS"/>
              </a:rPr>
              <a:t>fas</a:t>
            </a:r>
            <a:r>
              <a:rPr lang="en-US" sz="1800" b="0" i="0" u="none" strike="noStrike" cap="none" dirty="0">
                <a:solidFill>
                  <a:schemeClr val="dk1"/>
                </a:solidFill>
                <a:latin typeface="Trebuchet MS"/>
                <a:ea typeface="Trebuchet MS"/>
                <a:cs typeface="Trebuchet MS"/>
                <a:sym typeface="Trebuchet MS"/>
              </a:rPr>
              <a:t> all those attributes that are common to all vehicles; </a:t>
            </a:r>
            <a:endParaRPr dirty="0"/>
          </a:p>
          <a:p>
            <a:pPr marL="285750" marR="0" lvl="0" indent="-285750" algn="l" rtl="0">
              <a:lnSpc>
                <a:spcPct val="150000"/>
              </a:lnSpc>
              <a:spcBef>
                <a:spcPts val="0"/>
              </a:spcBef>
              <a:spcAft>
                <a:spcPts val="0"/>
              </a:spcAft>
              <a:buClr>
                <a:schemeClr val="accent2"/>
              </a:buClr>
              <a:buSzPts val="1800"/>
              <a:buFont typeface="Noto Sans Symbols"/>
              <a:buChar char="⮚"/>
            </a:pPr>
            <a:r>
              <a:rPr lang="en-US" sz="1800" b="0" i="0" u="none" strike="noStrike" cap="none" dirty="0">
                <a:solidFill>
                  <a:schemeClr val="dk1"/>
                </a:solidFill>
                <a:latin typeface="Trebuchet MS"/>
                <a:ea typeface="Trebuchet MS"/>
                <a:cs typeface="Trebuchet MS"/>
                <a:sym typeface="Trebuchet MS"/>
              </a:rPr>
              <a:t>There are no attributes specific to motorcycles.</a:t>
            </a:r>
            <a:endParaRPr dirty="0"/>
          </a:p>
        </p:txBody>
      </p:sp>
      <p:sp>
        <p:nvSpPr>
          <p:cNvPr id="281" name="Google Shape;281;p36"/>
          <p:cNvSpPr txBox="1">
            <a:spLocks noGrp="1"/>
          </p:cNvSpPr>
          <p:nvPr>
            <p:ph type="title"/>
          </p:nvPr>
        </p:nvSpPr>
        <p:spPr>
          <a:xfrm>
            <a:off x="5410698" y="243617"/>
            <a:ext cx="3908113" cy="6409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Generalization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Topics</a:t>
            </a:r>
            <a:endParaRPr/>
          </a:p>
        </p:txBody>
      </p:sp>
      <p:sp>
        <p:nvSpPr>
          <p:cNvPr id="150" name="Google Shape;150;p1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Enhanced ERD</a:t>
            </a:r>
            <a:endParaRPr/>
          </a:p>
          <a:p>
            <a:pPr marL="342900" lvl="0" indent="-342900" algn="l" rtl="0">
              <a:spcBef>
                <a:spcPts val="1000"/>
              </a:spcBef>
              <a:spcAft>
                <a:spcPts val="0"/>
              </a:spcAft>
              <a:buSzPts val="1440"/>
              <a:buChar char="►"/>
            </a:pPr>
            <a:r>
              <a:rPr lang="en-US"/>
              <a:t>Supertype Subtype relationship</a:t>
            </a:r>
            <a:endParaRPr/>
          </a:p>
          <a:p>
            <a:pPr marL="342900" lvl="0" indent="-342900" algn="l" rtl="0">
              <a:spcBef>
                <a:spcPts val="1000"/>
              </a:spcBef>
              <a:spcAft>
                <a:spcPts val="0"/>
              </a:spcAft>
              <a:buSzPts val="1440"/>
              <a:buChar char="►"/>
            </a:pPr>
            <a:r>
              <a:rPr lang="en-US"/>
              <a:t>Attribute Inheritance</a:t>
            </a:r>
            <a:endParaRPr/>
          </a:p>
          <a:p>
            <a:pPr marL="342900" lvl="0" indent="-342900" algn="l" rtl="0">
              <a:spcBef>
                <a:spcPts val="1000"/>
              </a:spcBef>
              <a:spcAft>
                <a:spcPts val="0"/>
              </a:spcAft>
              <a:buSzPts val="1440"/>
              <a:buChar char="►"/>
            </a:pPr>
            <a:r>
              <a:rPr lang="en-US"/>
              <a:t>Generalization and Specialization</a:t>
            </a:r>
            <a:endParaRPr/>
          </a:p>
          <a:p>
            <a:pPr marL="342900" lvl="0" indent="-342900" algn="l" rtl="0">
              <a:spcBef>
                <a:spcPts val="1000"/>
              </a:spcBef>
              <a:spcAft>
                <a:spcPts val="0"/>
              </a:spcAft>
              <a:buSzPts val="1440"/>
              <a:buChar char="►"/>
            </a:pPr>
            <a:r>
              <a:rPr lang="en-US"/>
              <a:t>Constraints on supertype subtype relationship</a:t>
            </a:r>
            <a:endParaRPr/>
          </a:p>
          <a:p>
            <a:pPr marL="342900" lvl="0" indent="-251459" algn="l" rtl="0">
              <a:spcBef>
                <a:spcPts val="1000"/>
              </a:spcBef>
              <a:spcAft>
                <a:spcPts val="0"/>
              </a:spcAft>
              <a:buSzPts val="144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Specialization</a:t>
            </a:r>
            <a:endParaRPr/>
          </a:p>
        </p:txBody>
      </p:sp>
      <p:sp>
        <p:nvSpPr>
          <p:cNvPr id="287" name="Google Shape;287;p3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Part Example</a:t>
            </a:r>
            <a:endParaRPr dirty="0"/>
          </a:p>
          <a:p>
            <a:pPr marL="342900" lvl="0" indent="-342900" algn="l" rtl="0">
              <a:spcBef>
                <a:spcPts val="1000"/>
              </a:spcBef>
              <a:spcAft>
                <a:spcPts val="0"/>
              </a:spcAft>
              <a:buSzPts val="1440"/>
              <a:buChar char="►"/>
            </a:pPr>
            <a:r>
              <a:rPr lang="en-US" dirty="0"/>
              <a:t>Part have the following attributes</a:t>
            </a:r>
            <a:endParaRPr dirty="0"/>
          </a:p>
          <a:p>
            <a:pPr marL="342900" lvl="0" indent="-342900" algn="l" rtl="0">
              <a:spcBef>
                <a:spcPts val="1000"/>
              </a:spcBef>
              <a:spcAft>
                <a:spcPts val="0"/>
              </a:spcAft>
              <a:buSzPts val="1440"/>
              <a:buChar char="►"/>
            </a:pPr>
            <a:r>
              <a:rPr lang="en-US" dirty="0"/>
              <a:t>PART( Part No, Description, Unit Price, Location, Qty On Hand, Routing Number)</a:t>
            </a:r>
            <a:endParaRPr dirty="0"/>
          </a:p>
          <a:p>
            <a:pPr marL="342900" lvl="0" indent="-342900" algn="l" rtl="0">
              <a:spcBef>
                <a:spcPts val="1000"/>
              </a:spcBef>
              <a:spcAft>
                <a:spcPts val="0"/>
              </a:spcAft>
              <a:buSzPts val="1440"/>
              <a:buChar char="►"/>
            </a:pPr>
            <a:r>
              <a:rPr lang="en-US" dirty="0"/>
              <a:t>In specialization, the general entity PART</a:t>
            </a:r>
            <a:br>
              <a:rPr lang="en-US" dirty="0"/>
            </a:br>
            <a:r>
              <a:rPr lang="en-US" dirty="0"/>
              <a:t> can be subdivide into manufacturer part and Purchase part</a:t>
            </a:r>
            <a:endParaRPr dirty="0"/>
          </a:p>
          <a:p>
            <a:pPr marL="342900" lvl="0" indent="-342900" algn="l" rtl="0">
              <a:spcBef>
                <a:spcPts val="1000"/>
              </a:spcBef>
              <a:spcAft>
                <a:spcPts val="0"/>
              </a:spcAft>
              <a:buSzPts val="1440"/>
              <a:buChar char="►"/>
            </a:pPr>
            <a:r>
              <a:rPr lang="en-US" dirty="0"/>
              <a:t>Thus super type is PART and its subtypes are manufacturer and purchased part</a:t>
            </a:r>
            <a:endParaRPr dirty="0"/>
          </a:p>
        </p:txBody>
      </p:sp>
      <p:pic>
        <p:nvPicPr>
          <p:cNvPr id="288" name="Google Shape;288;p37"/>
          <p:cNvPicPr preferRelativeResize="0"/>
          <p:nvPr/>
        </p:nvPicPr>
        <p:blipFill rotWithShape="1">
          <a:blip r:embed="rId3">
            <a:alphaModFix/>
          </a:blip>
          <a:srcRect/>
          <a:stretch/>
        </p:blipFill>
        <p:spPr>
          <a:xfrm>
            <a:off x="8568018" y="859490"/>
            <a:ext cx="3292287" cy="29344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When to use Generalization and specialization</a:t>
            </a:r>
            <a:endParaRPr/>
          </a:p>
        </p:txBody>
      </p:sp>
      <p:sp>
        <p:nvSpPr>
          <p:cNvPr id="300" name="Google Shape;300;p3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1440"/>
              <a:buChar char="►"/>
            </a:pPr>
            <a:r>
              <a:rPr lang="en-US" dirty="0"/>
              <a:t>Specialization and generalization are both valuable techniques for developing supertype/subtype relationships.</a:t>
            </a:r>
            <a:endParaRPr dirty="0"/>
          </a:p>
          <a:p>
            <a:pPr marL="914400" lvl="0" indent="-342900" algn="l" rtl="0">
              <a:spcBef>
                <a:spcPts val="1000"/>
              </a:spcBef>
              <a:spcAft>
                <a:spcPts val="0"/>
              </a:spcAft>
              <a:buSzPts val="1440"/>
              <a:buChar char="►"/>
            </a:pPr>
            <a:r>
              <a:rPr lang="en-US" dirty="0"/>
              <a:t>The technique you use at a particular time depends on several factors</a:t>
            </a:r>
            <a:endParaRPr dirty="0"/>
          </a:p>
          <a:p>
            <a:pPr marL="1371600" lvl="1" indent="-342900">
              <a:buFont typeface="+mj-lt"/>
              <a:buAutoNum type="arabicPeriod"/>
            </a:pPr>
            <a:r>
              <a:rPr lang="en-US" dirty="0"/>
              <a:t>The nature of the problem domain</a:t>
            </a:r>
            <a:endParaRPr dirty="0"/>
          </a:p>
          <a:p>
            <a:pPr marL="1371600" lvl="1" indent="-342900">
              <a:buFont typeface="+mj-lt"/>
              <a:buAutoNum type="arabicPeriod"/>
            </a:pPr>
            <a:r>
              <a:rPr lang="en-US" dirty="0"/>
              <a:t>previous modeling efforts</a:t>
            </a:r>
            <a:endParaRPr dirty="0"/>
          </a:p>
          <a:p>
            <a:pPr marL="1371600" lvl="1" indent="-342900">
              <a:buFont typeface="+mj-lt"/>
              <a:buAutoNum type="arabicPeriod"/>
            </a:pPr>
            <a:r>
              <a:rPr lang="en-US" dirty="0"/>
              <a:t>Personal preference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Constraints on Super type sub type relationship</a:t>
            </a:r>
            <a:endParaRPr/>
          </a:p>
        </p:txBody>
      </p:sp>
      <p:sp>
        <p:nvSpPr>
          <p:cNvPr id="306" name="Google Shape;306;p4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dirty="0"/>
              <a:t>Completeness constraint </a:t>
            </a:r>
            <a:r>
              <a:rPr lang="en-US" dirty="0"/>
              <a:t>A type of constraint that addresses whether an instance of a supertype must also be a member of at least one subtype.</a:t>
            </a:r>
            <a:endParaRPr dirty="0"/>
          </a:p>
          <a:p>
            <a:pPr marL="342900" lvl="0" indent="-342900" algn="l" rtl="0">
              <a:spcBef>
                <a:spcPts val="1000"/>
              </a:spcBef>
              <a:spcAft>
                <a:spcPts val="0"/>
              </a:spcAft>
              <a:buSzPts val="1440"/>
              <a:buChar char="►"/>
            </a:pPr>
            <a:r>
              <a:rPr lang="en-US" dirty="0"/>
              <a:t>It has two types</a:t>
            </a:r>
            <a:endParaRPr dirty="0"/>
          </a:p>
          <a:p>
            <a:pPr marL="800100" lvl="1" indent="-342900"/>
            <a:r>
              <a:rPr lang="en-US" b="1" dirty="0"/>
              <a:t>Total specialization rule: </a:t>
            </a:r>
            <a:r>
              <a:rPr lang="en-US" dirty="0"/>
              <a:t>A rule that specifies that each entity instance of a supertype must be a member of some subtype in the relationship.</a:t>
            </a:r>
            <a:endParaRPr dirty="0"/>
          </a:p>
          <a:p>
            <a:pPr marL="800100" lvl="1" indent="-342900"/>
            <a:r>
              <a:rPr lang="en-US" b="1" dirty="0"/>
              <a:t>Partial specialization rule</a:t>
            </a:r>
            <a:endParaRPr dirty="0"/>
          </a:p>
          <a:p>
            <a:pPr marL="800100" lvl="1" indent="-342900"/>
            <a:r>
              <a:rPr lang="en-US" dirty="0"/>
              <a:t>A rule that specifies that an entity instance of a supertype is allowed not to belong to any subtype.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Total specialization</a:t>
            </a:r>
            <a:endParaRPr/>
          </a:p>
        </p:txBody>
      </p:sp>
      <p:sp>
        <p:nvSpPr>
          <p:cNvPr id="312" name="Google Shape;312;p4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A patient must be either an outpatient or a resident patient. Total specialization is indicated by the </a:t>
            </a:r>
            <a:r>
              <a:rPr lang="en-US" i="1" dirty="0"/>
              <a:t>double </a:t>
            </a:r>
            <a:r>
              <a:rPr lang="en-US" dirty="0"/>
              <a:t>line extending from the PATIENT entity type to the circle.</a:t>
            </a:r>
            <a:endParaRPr dirty="0"/>
          </a:p>
          <a:p>
            <a:pPr marL="342900" lvl="0" indent="-342900" algn="l" rtl="0">
              <a:spcBef>
                <a:spcPts val="1000"/>
              </a:spcBef>
              <a:spcAft>
                <a:spcPts val="0"/>
              </a:spcAft>
              <a:buSzPts val="1440"/>
              <a:buChar char="►"/>
            </a:pPr>
            <a:r>
              <a:rPr lang="en-US" dirty="0"/>
              <a:t>In this example, every time a new instance of PATIENT  is inserted into the super type, a corresponding instance is inserted </a:t>
            </a:r>
            <a:br>
              <a:rPr lang="en-US" dirty="0"/>
            </a:br>
            <a:r>
              <a:rPr lang="en-US" dirty="0"/>
              <a:t>into either OUTPATIENT or RESIDENT PATIENT. </a:t>
            </a:r>
            <a:endParaRPr dirty="0"/>
          </a:p>
          <a:p>
            <a:pPr marL="342900" lvl="0" indent="-342900" algn="l" rtl="0">
              <a:spcBef>
                <a:spcPts val="1000"/>
              </a:spcBef>
              <a:spcAft>
                <a:spcPts val="0"/>
              </a:spcAft>
              <a:buSzPts val="1440"/>
              <a:buChar char="►"/>
            </a:pPr>
            <a:r>
              <a:rPr lang="en-US" dirty="0"/>
              <a:t>If the instance is inserted into RESIDENT PATIENT,</a:t>
            </a:r>
            <a:br>
              <a:rPr lang="en-US" dirty="0"/>
            </a:br>
            <a:r>
              <a:rPr lang="en-US" dirty="0"/>
              <a:t>an instance of the relationship” “Is Assigned is”</a:t>
            </a:r>
            <a:br>
              <a:rPr lang="en-US" dirty="0"/>
            </a:br>
            <a:r>
              <a:rPr lang="en-US" dirty="0"/>
              <a:t>created to assign the patient to a hospital bed</a:t>
            </a:r>
            <a:endParaRPr dirty="0"/>
          </a:p>
        </p:txBody>
      </p:sp>
      <p:pic>
        <p:nvPicPr>
          <p:cNvPr id="313" name="Google Shape;313;p41"/>
          <p:cNvPicPr preferRelativeResize="0"/>
          <p:nvPr/>
        </p:nvPicPr>
        <p:blipFill rotWithShape="1">
          <a:blip r:embed="rId3">
            <a:alphaModFix/>
          </a:blip>
          <a:srcRect/>
          <a:stretch/>
        </p:blipFill>
        <p:spPr>
          <a:xfrm>
            <a:off x="6415548" y="3418395"/>
            <a:ext cx="5716908" cy="337558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Partial specialization</a:t>
            </a:r>
            <a:endParaRPr/>
          </a:p>
        </p:txBody>
      </p:sp>
      <p:sp>
        <p:nvSpPr>
          <p:cNvPr id="319" name="Google Shape;319;p42"/>
          <p:cNvSpPr txBox="1">
            <a:spLocks noGrp="1"/>
          </p:cNvSpPr>
          <p:nvPr>
            <p:ph type="body" idx="1"/>
          </p:nvPr>
        </p:nvSpPr>
        <p:spPr>
          <a:xfrm>
            <a:off x="503162" y="1710646"/>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A Motorcycle is a type of vehicle, but it is not represented</a:t>
            </a:r>
            <a:br>
              <a:rPr lang="en-US" dirty="0"/>
            </a:br>
            <a:r>
              <a:rPr lang="en-US" dirty="0"/>
              <a:t> as a subtype in the data model. </a:t>
            </a:r>
            <a:endParaRPr dirty="0"/>
          </a:p>
          <a:p>
            <a:pPr marL="342900" lvl="0" indent="-342900" algn="l" rtl="0">
              <a:spcBef>
                <a:spcPts val="1000"/>
              </a:spcBef>
              <a:spcAft>
                <a:spcPts val="0"/>
              </a:spcAft>
              <a:buSzPts val="1440"/>
              <a:buChar char="►"/>
            </a:pPr>
            <a:r>
              <a:rPr lang="en-US" dirty="0"/>
              <a:t>Thus, if a vehicle is a car, it must appear as an instance</a:t>
            </a:r>
            <a:br>
              <a:rPr lang="en-US" dirty="0"/>
            </a:br>
            <a:r>
              <a:rPr lang="en-US" dirty="0"/>
              <a:t>of CAR, </a:t>
            </a:r>
            <a:endParaRPr dirty="0"/>
          </a:p>
          <a:p>
            <a:pPr marL="342900" lvl="0" indent="-342900" algn="l" rtl="0">
              <a:spcBef>
                <a:spcPts val="1000"/>
              </a:spcBef>
              <a:spcAft>
                <a:spcPts val="0"/>
              </a:spcAft>
              <a:buSzPts val="1440"/>
              <a:buChar char="►"/>
            </a:pPr>
            <a:r>
              <a:rPr lang="en-US" dirty="0"/>
              <a:t>If it is a truck, it must appear as an instance of TRUCK.</a:t>
            </a:r>
            <a:endParaRPr dirty="0"/>
          </a:p>
          <a:p>
            <a:pPr marL="342900" lvl="0" indent="-342900" algn="l" rtl="0">
              <a:spcBef>
                <a:spcPts val="1000"/>
              </a:spcBef>
              <a:spcAft>
                <a:spcPts val="0"/>
              </a:spcAft>
              <a:buSzPts val="1440"/>
              <a:buChar char="►"/>
            </a:pPr>
            <a:r>
              <a:rPr lang="en-US" dirty="0"/>
              <a:t>If the vehicle is a motorcycle, it cannot appear as </a:t>
            </a:r>
            <a:br>
              <a:rPr lang="en-US" dirty="0"/>
            </a:br>
            <a:r>
              <a:rPr lang="en-US" dirty="0"/>
              <a:t>an instance of any subtype. </a:t>
            </a:r>
            <a:endParaRPr dirty="0"/>
          </a:p>
          <a:p>
            <a:pPr marL="342900" lvl="0" indent="-342900" algn="l" rtl="0">
              <a:spcBef>
                <a:spcPts val="1000"/>
              </a:spcBef>
              <a:spcAft>
                <a:spcPts val="0"/>
              </a:spcAft>
              <a:buSzPts val="1440"/>
              <a:buChar char="►"/>
            </a:pPr>
            <a:r>
              <a:rPr lang="en-US" dirty="0"/>
              <a:t>Partial specialization is specified by the single line from</a:t>
            </a:r>
            <a:br>
              <a:rPr lang="en-US" dirty="0"/>
            </a:br>
            <a:r>
              <a:rPr lang="en-US" dirty="0"/>
              <a:t>the VEHICLE supertype to the circle.</a:t>
            </a:r>
            <a:endParaRPr dirty="0"/>
          </a:p>
        </p:txBody>
      </p:sp>
      <p:pic>
        <p:nvPicPr>
          <p:cNvPr id="320" name="Google Shape;320;p42"/>
          <p:cNvPicPr preferRelativeResize="0"/>
          <p:nvPr/>
        </p:nvPicPr>
        <p:blipFill rotWithShape="1">
          <a:blip r:embed="rId3">
            <a:alphaModFix/>
          </a:blip>
          <a:srcRect/>
          <a:stretch/>
        </p:blipFill>
        <p:spPr>
          <a:xfrm>
            <a:off x="7082345" y="2189791"/>
            <a:ext cx="4993851" cy="37935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Constraints on Super type sub type relationship</a:t>
            </a:r>
            <a:endParaRPr/>
          </a:p>
        </p:txBody>
      </p:sp>
      <p:sp>
        <p:nvSpPr>
          <p:cNvPr id="326" name="Google Shape;326;p43"/>
          <p:cNvSpPr txBox="1">
            <a:spLocks noGrp="1"/>
          </p:cNvSpPr>
          <p:nvPr>
            <p:ph type="body" idx="1"/>
          </p:nvPr>
        </p:nvSpPr>
        <p:spPr>
          <a:xfrm>
            <a:off x="677334" y="1930400"/>
            <a:ext cx="8596668" cy="4252685"/>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2424"/>
              <a:buFont typeface="Trebuchet MS"/>
              <a:buAutoNum type="arabicPeriod" startAt="2"/>
            </a:pPr>
            <a:r>
              <a:rPr lang="en-US" sz="2400" dirty="0"/>
              <a:t>Specifying </a:t>
            </a:r>
            <a:r>
              <a:rPr lang="en-US" sz="2400" dirty="0" err="1"/>
              <a:t>Disjointness</a:t>
            </a:r>
            <a:r>
              <a:rPr lang="en-US" sz="2400" dirty="0"/>
              <a:t> Constraints</a:t>
            </a:r>
            <a:endParaRPr dirty="0"/>
          </a:p>
          <a:p>
            <a:pPr marL="342900" lvl="0" indent="-342900" algn="l" rtl="0">
              <a:spcBef>
                <a:spcPts val="1000"/>
              </a:spcBef>
              <a:spcAft>
                <a:spcPts val="0"/>
              </a:spcAft>
              <a:buSzPts val="1440"/>
              <a:buChar char="►"/>
            </a:pPr>
            <a:r>
              <a:rPr lang="en-US" dirty="0"/>
              <a:t>A </a:t>
            </a:r>
            <a:r>
              <a:rPr lang="en-US" b="1" dirty="0" err="1"/>
              <a:t>disjointness</a:t>
            </a:r>
            <a:r>
              <a:rPr lang="en-US" b="1" dirty="0"/>
              <a:t> constraint </a:t>
            </a:r>
            <a:r>
              <a:rPr lang="en-US" dirty="0"/>
              <a:t>addresses whether an instance of a supertype may simultaneously be a member of two (or more) subtypes.</a:t>
            </a:r>
            <a:endParaRPr dirty="0"/>
          </a:p>
          <a:p>
            <a:pPr marL="342900" lvl="0" indent="-342900" algn="l" rtl="0">
              <a:spcBef>
                <a:spcPts val="1000"/>
              </a:spcBef>
              <a:spcAft>
                <a:spcPts val="0"/>
              </a:spcAft>
              <a:buSzPts val="1440"/>
              <a:buChar char="►"/>
            </a:pPr>
            <a:r>
              <a:rPr lang="en-US" dirty="0"/>
              <a:t>The </a:t>
            </a:r>
            <a:r>
              <a:rPr lang="en-US" dirty="0" err="1"/>
              <a:t>disjointness</a:t>
            </a:r>
            <a:r>
              <a:rPr lang="en-US" dirty="0"/>
              <a:t> constraint has two possible rules: </a:t>
            </a:r>
            <a:endParaRPr dirty="0"/>
          </a:p>
          <a:p>
            <a:pPr marL="855663" lvl="0" indent="-390525" algn="l" rtl="0">
              <a:spcBef>
                <a:spcPts val="1000"/>
              </a:spcBef>
              <a:spcAft>
                <a:spcPts val="0"/>
              </a:spcAft>
              <a:buSzPts val="1440"/>
              <a:buChar char="►"/>
            </a:pPr>
            <a:r>
              <a:rPr lang="en-US" dirty="0"/>
              <a:t>Disjoint rule </a:t>
            </a:r>
            <a:endParaRPr dirty="0"/>
          </a:p>
          <a:p>
            <a:pPr marL="855663" lvl="0" indent="-390525" algn="l" rtl="0">
              <a:spcBef>
                <a:spcPts val="1000"/>
              </a:spcBef>
              <a:spcAft>
                <a:spcPts val="0"/>
              </a:spcAft>
              <a:buSzPts val="1440"/>
              <a:buChar char="►"/>
            </a:pPr>
            <a:r>
              <a:rPr lang="en-US" dirty="0"/>
              <a:t>overlap rule. </a:t>
            </a:r>
            <a:endParaRPr dirty="0"/>
          </a:p>
          <a:p>
            <a:pPr marL="342900" lvl="0" indent="-342900" algn="l" rtl="0">
              <a:spcBef>
                <a:spcPts val="1000"/>
              </a:spcBef>
              <a:spcAft>
                <a:spcPts val="0"/>
              </a:spcAft>
              <a:buSzPts val="1440"/>
              <a:buChar char="►"/>
            </a:pPr>
            <a:r>
              <a:rPr lang="en-US" dirty="0"/>
              <a:t>The disjoint rule specifies that if an entity instance (of the supertype) is a member of one subtype, it cannot simultaneously be a member of any other subtype.</a:t>
            </a:r>
            <a:endParaRPr dirty="0"/>
          </a:p>
          <a:p>
            <a:pPr marL="342900" lvl="0" indent="-342900" algn="l" rtl="0">
              <a:spcBef>
                <a:spcPts val="1000"/>
              </a:spcBef>
              <a:spcAft>
                <a:spcPts val="0"/>
              </a:spcAft>
              <a:buSzPts val="1440"/>
              <a:buChar char="►"/>
            </a:pPr>
            <a:r>
              <a:rPr lang="en-US" dirty="0"/>
              <a:t>The overlap rule specifies that an entity instance can simultaneously be a member of two (or more) subtypes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Disjoint rule</a:t>
            </a:r>
            <a:endParaRPr/>
          </a:p>
        </p:txBody>
      </p:sp>
      <p:sp>
        <p:nvSpPr>
          <p:cNvPr id="332" name="Google Shape;332;p4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i="1" dirty="0"/>
              <a:t>At any given time</a:t>
            </a:r>
            <a:r>
              <a:rPr lang="en-US" dirty="0"/>
              <a:t>, a patient must be either an outpatient or a resident patient, but cannot be both. </a:t>
            </a:r>
            <a:endParaRPr dirty="0"/>
          </a:p>
          <a:p>
            <a:pPr marL="342900" lvl="0" indent="-342900" algn="l" rtl="0">
              <a:spcBef>
                <a:spcPts val="1000"/>
              </a:spcBef>
              <a:spcAft>
                <a:spcPts val="0"/>
              </a:spcAft>
              <a:buSzPts val="1440"/>
              <a:buChar char="►"/>
            </a:pPr>
            <a:r>
              <a:rPr lang="en-US" dirty="0"/>
              <a:t>The </a:t>
            </a:r>
            <a:r>
              <a:rPr lang="en-US" b="1" dirty="0"/>
              <a:t>disjoint rule</a:t>
            </a:r>
            <a:r>
              <a:rPr lang="en-US" dirty="0"/>
              <a:t> is specified by the letter </a:t>
            </a:r>
            <a:r>
              <a:rPr lang="en-US" i="1" dirty="0"/>
              <a:t>d </a:t>
            </a:r>
            <a:r>
              <a:rPr lang="en-US" dirty="0"/>
              <a:t>in the circle joining the supertype and its subtypes.</a:t>
            </a:r>
            <a:endParaRPr dirty="0"/>
          </a:p>
          <a:p>
            <a:pPr marL="342900" lvl="0" indent="-342900" algn="l" rtl="0">
              <a:spcBef>
                <a:spcPts val="1000"/>
              </a:spcBef>
              <a:spcAft>
                <a:spcPts val="0"/>
              </a:spcAft>
              <a:buSzPts val="1440"/>
              <a:buChar char="►"/>
            </a:pPr>
            <a:r>
              <a:rPr lang="en-US" dirty="0"/>
              <a:t>Note in this figure, the subclass of a PATIENT</a:t>
            </a:r>
            <a:br>
              <a:rPr lang="en-US" dirty="0"/>
            </a:br>
            <a:r>
              <a:rPr lang="en-US" dirty="0"/>
              <a:t> may change over time, but at a given time,</a:t>
            </a:r>
            <a:br>
              <a:rPr lang="en-US" dirty="0"/>
            </a:br>
            <a:r>
              <a:rPr lang="en-US" dirty="0"/>
              <a:t> a PATIENT is of only one type.</a:t>
            </a:r>
            <a:endParaRPr dirty="0"/>
          </a:p>
        </p:txBody>
      </p:sp>
      <p:pic>
        <p:nvPicPr>
          <p:cNvPr id="333" name="Google Shape;333;p44"/>
          <p:cNvPicPr preferRelativeResize="0"/>
          <p:nvPr/>
        </p:nvPicPr>
        <p:blipFill rotWithShape="1">
          <a:blip r:embed="rId3">
            <a:alphaModFix/>
          </a:blip>
          <a:srcRect/>
          <a:stretch/>
        </p:blipFill>
        <p:spPr>
          <a:xfrm>
            <a:off x="5930726" y="3182954"/>
            <a:ext cx="6029045" cy="3620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Overlap rule</a:t>
            </a:r>
            <a:endParaRPr/>
          </a:p>
        </p:txBody>
      </p:sp>
      <p:sp>
        <p:nvSpPr>
          <p:cNvPr id="339" name="Google Shape;339;p45"/>
          <p:cNvSpPr txBox="1">
            <a:spLocks noGrp="1"/>
          </p:cNvSpPr>
          <p:nvPr>
            <p:ph type="body" idx="1"/>
          </p:nvPr>
        </p:nvSpPr>
        <p:spPr>
          <a:xfrm>
            <a:off x="677334" y="1712687"/>
            <a:ext cx="8596668" cy="4328676"/>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US" dirty="0"/>
              <a:t>The entity type PART with its two subtypes, MANUFACTURED PART and PURCHASED PART </a:t>
            </a:r>
            <a:endParaRPr dirty="0"/>
          </a:p>
          <a:p>
            <a:pPr marL="342900" lvl="0" indent="-342900" algn="l" rtl="0">
              <a:spcBef>
                <a:spcPts val="1000"/>
              </a:spcBef>
              <a:spcAft>
                <a:spcPts val="0"/>
              </a:spcAft>
              <a:buSzPts val="1440"/>
              <a:buChar char="►"/>
            </a:pPr>
            <a:r>
              <a:rPr lang="en-US" dirty="0"/>
              <a:t>Some parts are both manufactured and purchased</a:t>
            </a:r>
            <a:endParaRPr dirty="0"/>
          </a:p>
          <a:p>
            <a:pPr marL="342900" lvl="0" indent="-342900" algn="l" rtl="0">
              <a:spcBef>
                <a:spcPts val="1000"/>
              </a:spcBef>
              <a:spcAft>
                <a:spcPts val="0"/>
              </a:spcAft>
              <a:buSzPts val="1440"/>
              <a:buChar char="►"/>
            </a:pPr>
            <a:r>
              <a:rPr lang="en-US" dirty="0"/>
              <a:t>For example, consider part number 4000. At a given time, the quantity on hand for this part might be 250, of which 100 are manufactured and the remaining 150 are purchased parts.</a:t>
            </a:r>
            <a:endParaRPr dirty="0"/>
          </a:p>
          <a:p>
            <a:pPr marL="342900" lvl="0" indent="-342900" algn="l" rtl="0">
              <a:spcBef>
                <a:spcPts val="1000"/>
              </a:spcBef>
              <a:spcAft>
                <a:spcPts val="0"/>
              </a:spcAft>
              <a:buSzPts val="1440"/>
              <a:buChar char="►"/>
            </a:pPr>
            <a:r>
              <a:rPr lang="en-US" dirty="0"/>
              <a:t>The </a:t>
            </a:r>
            <a:r>
              <a:rPr lang="en-US" b="1" dirty="0"/>
              <a:t>overlap rule </a:t>
            </a:r>
            <a:r>
              <a:rPr lang="en-US" dirty="0"/>
              <a:t>is specified by placing</a:t>
            </a:r>
            <a:br>
              <a:rPr lang="en-US" dirty="0"/>
            </a:br>
            <a:r>
              <a:rPr lang="en-US" dirty="0"/>
              <a:t> the letter </a:t>
            </a:r>
            <a:r>
              <a:rPr lang="en-US" i="1" dirty="0"/>
              <a:t>o </a:t>
            </a:r>
            <a:r>
              <a:rPr lang="en-US" dirty="0"/>
              <a:t>in the circle </a:t>
            </a:r>
            <a:endParaRPr dirty="0"/>
          </a:p>
          <a:p>
            <a:pPr marL="342900" lvl="0" indent="-342900" algn="l" rtl="0">
              <a:spcBef>
                <a:spcPts val="1000"/>
              </a:spcBef>
              <a:spcAft>
                <a:spcPts val="0"/>
              </a:spcAft>
              <a:buSzPts val="1440"/>
              <a:buChar char="►"/>
            </a:pPr>
            <a:r>
              <a:rPr lang="en-US" dirty="0"/>
              <a:t>the total specialization rule is also</a:t>
            </a:r>
            <a:br>
              <a:rPr lang="en-US" dirty="0"/>
            </a:br>
            <a:r>
              <a:rPr lang="en-US" dirty="0"/>
              <a:t>specified, as indicated by the double</a:t>
            </a:r>
            <a:br>
              <a:rPr lang="en-US" dirty="0"/>
            </a:br>
            <a:r>
              <a:rPr lang="en-US" dirty="0"/>
              <a:t>line. Thus, any part must be either</a:t>
            </a:r>
            <a:br>
              <a:rPr lang="en-US" dirty="0"/>
            </a:br>
            <a:r>
              <a:rPr lang="en-US" dirty="0"/>
              <a:t>a purchased part or a manufactured</a:t>
            </a:r>
            <a:br>
              <a:rPr lang="en-US" dirty="0"/>
            </a:br>
            <a:r>
              <a:rPr lang="en-US" dirty="0"/>
              <a:t>part, or it may simultaneously be both of</a:t>
            </a:r>
            <a:br>
              <a:rPr lang="en-US" dirty="0"/>
            </a:br>
            <a:r>
              <a:rPr lang="en-US" dirty="0"/>
              <a:t>these.</a:t>
            </a:r>
            <a:endParaRPr dirty="0"/>
          </a:p>
        </p:txBody>
      </p:sp>
      <p:pic>
        <p:nvPicPr>
          <p:cNvPr id="340" name="Google Shape;340;p45"/>
          <p:cNvPicPr preferRelativeResize="0"/>
          <p:nvPr/>
        </p:nvPicPr>
        <p:blipFill rotWithShape="1">
          <a:blip r:embed="rId3">
            <a:alphaModFix/>
          </a:blip>
          <a:srcRect/>
          <a:stretch/>
        </p:blipFill>
        <p:spPr>
          <a:xfrm>
            <a:off x="5554313" y="3683454"/>
            <a:ext cx="6637687" cy="317454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body" idx="1"/>
          </p:nvPr>
        </p:nvSpPr>
        <p:spPr>
          <a:xfrm>
            <a:off x="583205" y="264554"/>
            <a:ext cx="10658536" cy="38807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2000" dirty="0"/>
              <a:t>CASE Study </a:t>
            </a:r>
            <a:endParaRPr dirty="0"/>
          </a:p>
          <a:p>
            <a:pPr marL="0" lvl="0" indent="0" algn="l" rtl="0">
              <a:spcBef>
                <a:spcPts val="1000"/>
              </a:spcBef>
              <a:spcAft>
                <a:spcPts val="0"/>
              </a:spcAft>
              <a:buSzPts val="1600"/>
              <a:buNone/>
            </a:pPr>
            <a:r>
              <a:rPr lang="en-US" sz="2000" dirty="0"/>
              <a:t>.At a weekend retreat, the entity type PERSON has three subtypes: CAMPER, BIKER, and RUNNER</a:t>
            </a:r>
            <a:endParaRPr dirty="0"/>
          </a:p>
          <a:p>
            <a:pPr marL="0" lvl="0" indent="0" algn="l" rtl="0">
              <a:spcBef>
                <a:spcPts val="1000"/>
              </a:spcBef>
              <a:spcAft>
                <a:spcPts val="0"/>
              </a:spcAft>
              <a:buSzPts val="1600"/>
              <a:buNone/>
            </a:pPr>
            <a:r>
              <a:rPr lang="en-US" sz="2000" dirty="0"/>
              <a:t>Draw a separate EER diagram segment for each of the following situations: </a:t>
            </a:r>
            <a:endParaRPr dirty="0"/>
          </a:p>
          <a:p>
            <a:pPr marL="457200" lvl="0" indent="-457200" algn="l" rtl="0">
              <a:spcBef>
                <a:spcPts val="1000"/>
              </a:spcBef>
              <a:spcAft>
                <a:spcPts val="0"/>
              </a:spcAft>
              <a:buSzPts val="1600"/>
              <a:buFont typeface="Trebuchet MS"/>
              <a:buAutoNum type="arabicPeriod"/>
            </a:pPr>
            <a:r>
              <a:rPr lang="en-US" sz="2000" dirty="0"/>
              <a:t>At a given time, a person must be exactly one of these subtypes</a:t>
            </a:r>
            <a:endParaRPr dirty="0"/>
          </a:p>
          <a:p>
            <a:pPr marL="457200" lvl="0" indent="-457200" algn="l" rtl="0">
              <a:spcBef>
                <a:spcPts val="1000"/>
              </a:spcBef>
              <a:spcAft>
                <a:spcPts val="0"/>
              </a:spcAft>
              <a:buSzPts val="1600"/>
              <a:buFont typeface="Trebuchet MS"/>
              <a:buAutoNum type="arabicPeriod"/>
            </a:pPr>
            <a:r>
              <a:rPr lang="en-US" sz="2000" dirty="0"/>
              <a:t>A person may or may not be one of these subtypes. However, a person who is one of these subtypes cannot at the same time be one of the other subtypes</a:t>
            </a:r>
            <a:endParaRPr dirty="0"/>
          </a:p>
          <a:p>
            <a:pPr marL="457200" lvl="0" indent="-457200" algn="l" rtl="0">
              <a:spcBef>
                <a:spcPts val="1000"/>
              </a:spcBef>
              <a:spcAft>
                <a:spcPts val="0"/>
              </a:spcAft>
              <a:buSzPts val="1600"/>
              <a:buFont typeface="Trebuchet MS"/>
              <a:buAutoNum type="arabicPeriod"/>
            </a:pPr>
            <a:r>
              <a:rPr lang="en-US" sz="2000" dirty="0"/>
              <a:t>A person may or may not be one of these subtypes. On the other hand, a person may be any two (or even three) of these subtypes at the same time</a:t>
            </a:r>
            <a:endParaRPr dirty="0"/>
          </a:p>
          <a:p>
            <a:pPr marL="457200" lvl="0" indent="-457200" algn="l" rtl="0">
              <a:spcBef>
                <a:spcPts val="1000"/>
              </a:spcBef>
              <a:spcAft>
                <a:spcPts val="0"/>
              </a:spcAft>
              <a:buSzPts val="1600"/>
              <a:buFont typeface="Trebuchet MS"/>
              <a:buAutoNum type="arabicPeriod"/>
            </a:pPr>
            <a:r>
              <a:rPr lang="en-US" sz="2000" dirty="0"/>
              <a:t>At a given time, a person must be at least one of these subtypes.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0"/>
          <p:cNvSpPr txBox="1">
            <a:spLocks noGrp="1"/>
          </p:cNvSpPr>
          <p:nvPr>
            <p:ph type="body" idx="1"/>
          </p:nvPr>
        </p:nvSpPr>
        <p:spPr>
          <a:xfrm>
            <a:off x="583205" y="264554"/>
            <a:ext cx="10658536" cy="38807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2000"/>
              <a:t>Class task</a:t>
            </a:r>
            <a:endParaRPr/>
          </a:p>
          <a:p>
            <a:pPr marL="0" lvl="0" indent="0" algn="l" rtl="0">
              <a:spcBef>
                <a:spcPts val="1000"/>
              </a:spcBef>
              <a:spcAft>
                <a:spcPts val="0"/>
              </a:spcAft>
              <a:buSzPts val="1600"/>
              <a:buNone/>
            </a:pPr>
            <a:endParaRPr sz="2000"/>
          </a:p>
          <a:p>
            <a:pPr marL="0" lvl="0" indent="0" algn="l" rtl="0">
              <a:spcBef>
                <a:spcPts val="1000"/>
              </a:spcBef>
              <a:spcAft>
                <a:spcPts val="0"/>
              </a:spcAft>
              <a:buSzPts val="1600"/>
              <a:buNone/>
            </a:pPr>
            <a:r>
              <a:rPr lang="en-US" sz="2000"/>
              <a:t>Draw an EER diagram for the following description of a law firm: Each case handled by the firm has a unique case number; a date opened, date closed, and judgment description is also kept on each case. A case is brought by one or more plaintiffs, and the same plaintiff may be involved in many cases. A plaintiff has a requested judgment characteristic. A case is against one or more defendants and the same defendant may be involved in many cases. A plaintiff or defendant may be a person or an organization. Over time, the same person or organization may be a defendant or a plaintiff in cases. In either situation, such legal entities are identified by an entity number, and other attributes are name and net worth.</a:t>
            </a:r>
            <a:endParaRPr/>
          </a:p>
          <a:p>
            <a:pPr marL="0" lvl="0" indent="0" algn="l" rtl="0">
              <a:spcBef>
                <a:spcPts val="1000"/>
              </a:spcBef>
              <a:spcAft>
                <a:spcPts val="0"/>
              </a:spcAft>
              <a:buSzPts val="1600"/>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Objective</a:t>
            </a:r>
            <a:endParaRPr/>
          </a:p>
        </p:txBody>
      </p:sp>
      <p:sp>
        <p:nvSpPr>
          <p:cNvPr id="156" name="Google Shape;156;p2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Recognize when to use supertype/subtype relationships in data modeling.</a:t>
            </a:r>
            <a:endParaRPr/>
          </a:p>
          <a:p>
            <a:pPr marL="342900" lvl="0" indent="-342900" algn="l" rtl="0">
              <a:spcBef>
                <a:spcPts val="1000"/>
              </a:spcBef>
              <a:spcAft>
                <a:spcPts val="0"/>
              </a:spcAft>
              <a:buSzPts val="1440"/>
              <a:buChar char="►"/>
            </a:pPr>
            <a:r>
              <a:rPr lang="en-US"/>
              <a:t>Use both specialization and generalization as techniques for defining supertype/subtype relationships.</a:t>
            </a:r>
            <a:endParaRPr/>
          </a:p>
          <a:p>
            <a:pPr marL="342900" lvl="0" indent="-342900" algn="l" rtl="0">
              <a:spcBef>
                <a:spcPts val="1000"/>
              </a:spcBef>
              <a:spcAft>
                <a:spcPts val="0"/>
              </a:spcAft>
              <a:buSzPts val="1440"/>
              <a:buChar char="►"/>
            </a:pPr>
            <a:r>
              <a:rPr lang="en-US"/>
              <a:t>Specify both completeness constraints and disjointness constraints in modeling supertype/subtype relationships.</a:t>
            </a:r>
            <a:endParaRPr/>
          </a:p>
          <a:p>
            <a:pPr marL="342900" lvl="0" indent="-342900" algn="l" rtl="0">
              <a:spcBef>
                <a:spcPts val="1000"/>
              </a:spcBef>
              <a:spcAft>
                <a:spcPts val="0"/>
              </a:spcAft>
              <a:buSzPts val="1440"/>
              <a:buChar char="►"/>
            </a:pPr>
            <a:r>
              <a:rPr lang="en-US"/>
              <a:t>Develop a supertype/subtype hierarchy for a realistic business situation.</a:t>
            </a:r>
            <a:endParaRPr/>
          </a:p>
          <a:p>
            <a:pPr marL="342900" lvl="0" indent="-342900" algn="l" rtl="0">
              <a:spcBef>
                <a:spcPts val="1000"/>
              </a:spcBef>
              <a:spcAft>
                <a:spcPts val="0"/>
              </a:spcAft>
              <a:buSzPts val="1440"/>
              <a:buChar char="►"/>
            </a:pPr>
            <a:r>
              <a:rPr lang="en-US"/>
              <a:t>Develop an entity cluster to simplify presentation of an E-R diagram.</a:t>
            </a:r>
            <a:endParaRPr/>
          </a:p>
          <a:p>
            <a:pPr marL="342900" lvl="0" indent="-342900" algn="l" rtl="0">
              <a:spcBef>
                <a:spcPts val="1000"/>
              </a:spcBef>
              <a:spcAft>
                <a:spcPts val="0"/>
              </a:spcAft>
              <a:buSzPts val="1440"/>
              <a:buChar char="►"/>
            </a:pPr>
            <a:r>
              <a:rPr lang="en-US"/>
              <a:t>Explain the major features and data modeling structures of a universal packaged) data model.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1"/>
          <p:cNvSpPr txBox="1">
            <a:spLocks noGrp="1"/>
          </p:cNvSpPr>
          <p:nvPr>
            <p:ph type="body" idx="1"/>
          </p:nvPr>
        </p:nvSpPr>
        <p:spPr>
          <a:xfrm>
            <a:off x="583205" y="264554"/>
            <a:ext cx="10658536" cy="38807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2000"/>
              <a:t>Class task</a:t>
            </a:r>
            <a:endParaRPr/>
          </a:p>
          <a:p>
            <a:pPr marL="0" lvl="0" indent="0" algn="l" rtl="0">
              <a:spcBef>
                <a:spcPts val="1000"/>
              </a:spcBef>
              <a:spcAft>
                <a:spcPts val="0"/>
              </a:spcAft>
              <a:buSzPts val="1600"/>
              <a:buNone/>
            </a:pPr>
            <a:endParaRPr sz="2000"/>
          </a:p>
          <a:p>
            <a:pPr marL="342900" lvl="0" indent="-342900" algn="l" rtl="0">
              <a:spcBef>
                <a:spcPts val="1000"/>
              </a:spcBef>
              <a:spcAft>
                <a:spcPts val="0"/>
              </a:spcAft>
              <a:buSzPts val="1600"/>
              <a:buChar char="►"/>
            </a:pPr>
            <a:r>
              <a:rPr lang="en-US" sz="2000"/>
              <a:t>Draw an EER diagram for the following problem</a:t>
            </a:r>
            <a:endParaRPr/>
          </a:p>
          <a:p>
            <a:pPr marL="342900" lvl="0" indent="-342900" algn="l" rtl="0">
              <a:spcBef>
                <a:spcPts val="1000"/>
              </a:spcBef>
              <a:spcAft>
                <a:spcPts val="0"/>
              </a:spcAft>
              <a:buSzPts val="1600"/>
              <a:buChar char="►"/>
            </a:pPr>
            <a:r>
              <a:rPr lang="en-US" sz="2000"/>
              <a:t>A nonprofit organization depends on a number of different types of persons for its successful operation. The organization is interested in the following attributes for all of these persons: SSN, Name, Address, City/State/Zip, and Telephone</a:t>
            </a:r>
            <a:endParaRPr/>
          </a:p>
          <a:p>
            <a:pPr marL="342900" lvl="0" indent="-342900" algn="l" rtl="0">
              <a:spcBef>
                <a:spcPts val="1000"/>
              </a:spcBef>
              <a:spcAft>
                <a:spcPts val="0"/>
              </a:spcAft>
              <a:buSzPts val="1600"/>
              <a:buChar char="►"/>
            </a:pPr>
            <a:r>
              <a:rPr lang="en-US" sz="2000"/>
              <a:t>Three types of persons are of greatest interest: employees, volunteers, and donors. Employees have only a Date Hired attribute, and volunteers have only a Skill attribute. Donors have only a relationship (named Donates) with an Item entity type</a:t>
            </a:r>
            <a:endParaRPr/>
          </a:p>
          <a:p>
            <a:pPr marL="342900" lvl="0" indent="-342900" algn="l" rtl="0">
              <a:spcBef>
                <a:spcPts val="1000"/>
              </a:spcBef>
              <a:spcAft>
                <a:spcPts val="0"/>
              </a:spcAft>
              <a:buSzPts val="1600"/>
              <a:buChar char="►"/>
            </a:pPr>
            <a:r>
              <a:rPr lang="en-US" sz="2000"/>
              <a:t>A donor must have donated one or more items, and an item may have no donors, or one or more donors</a:t>
            </a:r>
            <a:endParaRPr/>
          </a:p>
          <a:p>
            <a:pPr marL="342900" lvl="0" indent="-342900" algn="l" rtl="0">
              <a:spcBef>
                <a:spcPts val="1000"/>
              </a:spcBef>
              <a:spcAft>
                <a:spcPts val="0"/>
              </a:spcAft>
              <a:buSzPts val="1600"/>
              <a:buChar char="►"/>
            </a:pPr>
            <a:r>
              <a:rPr lang="en-US" sz="2000"/>
              <a:t>There are persons other than employees, volunteers, and donors who are of interest to the organization, so that a person need not belong to any of these three groups</a:t>
            </a:r>
            <a:endParaRPr/>
          </a:p>
          <a:p>
            <a:pPr marL="342900" lvl="0" indent="-342900" algn="l" rtl="0">
              <a:spcBef>
                <a:spcPts val="1000"/>
              </a:spcBef>
              <a:spcAft>
                <a:spcPts val="0"/>
              </a:spcAft>
              <a:buSzPts val="1600"/>
              <a:buChar char="►"/>
            </a:pPr>
            <a:r>
              <a:rPr lang="en-US" sz="2000"/>
              <a:t>On the other hand, at a given time a person may belong to two or more of these groups (e.g., employee and donor).</a:t>
            </a:r>
            <a:endParaRPr/>
          </a:p>
          <a:p>
            <a:pPr marL="0" lvl="0" indent="0" algn="l" rtl="0">
              <a:spcBef>
                <a:spcPts val="1000"/>
              </a:spcBef>
              <a:spcAft>
                <a:spcPts val="0"/>
              </a:spcAft>
              <a:buSzPts val="1600"/>
              <a:buNone/>
            </a:pP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7"/>
          <p:cNvSpPr txBox="1">
            <a:spLocks noGrp="1"/>
          </p:cNvSpPr>
          <p:nvPr>
            <p:ph type="body" idx="1"/>
          </p:nvPr>
        </p:nvSpPr>
        <p:spPr>
          <a:xfrm>
            <a:off x="583205" y="264554"/>
            <a:ext cx="10658536" cy="38807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2000"/>
              <a:t>CASE Study 1</a:t>
            </a:r>
            <a:endParaRPr/>
          </a:p>
          <a:p>
            <a:pPr marL="0" lvl="0" indent="0" algn="l" rtl="0">
              <a:spcBef>
                <a:spcPts val="1000"/>
              </a:spcBef>
              <a:spcAft>
                <a:spcPts val="0"/>
              </a:spcAft>
              <a:buSzPts val="1920"/>
              <a:buNone/>
            </a:pPr>
            <a:r>
              <a:rPr lang="en-US" sz="2400"/>
              <a:t>Consultant There are two types of </a:t>
            </a:r>
            <a:endParaRPr/>
          </a:p>
          <a:p>
            <a:pPr marL="0" lvl="0" indent="0" algn="l" rtl="0">
              <a:spcBef>
                <a:spcPts val="1000"/>
              </a:spcBef>
              <a:spcAft>
                <a:spcPts val="0"/>
              </a:spcAft>
              <a:buSzPts val="1920"/>
              <a:buNone/>
            </a:pPr>
            <a:r>
              <a:rPr lang="en-US" sz="2400"/>
              <a:t>consultants: business consultants and technical consultants. Business consultants are contacted by a business in order to first determine security needs and provide an estimate for the actual services to be performed. Technical consultants perform services according to the specifications developed by the business consultants.</a:t>
            </a:r>
            <a:endParaRPr/>
          </a:p>
          <a:p>
            <a:pPr marL="0" lvl="0" indent="0" algn="l" rtl="0">
              <a:spcBef>
                <a:spcPts val="1000"/>
              </a:spcBef>
              <a:spcAft>
                <a:spcPts val="0"/>
              </a:spcAft>
              <a:buSzPts val="1920"/>
              <a:buNone/>
            </a:pPr>
            <a:r>
              <a:rPr lang="en-US" sz="2400"/>
              <a:t>Attributes of business consultant are the following: Employee ID (identifier), Name, Address (which is composed of Street, City, State, and Zip Code), Telephone, Date Of Birth, Age, Business Experience (which is composed of Number of Years, Type of Business [or businesses], and Degrees Received). Attributes of technical consultant are the following: Employee ID (identifier), Name, Address (which is composed of Street, City, State, and Zip Code), Telephone, Date Of Birth, Age, Technical Skills, and Degrees Received.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body" idx="1"/>
          </p:nvPr>
        </p:nvSpPr>
        <p:spPr>
          <a:xfrm>
            <a:off x="583205" y="264554"/>
            <a:ext cx="10658536" cy="38807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2000"/>
              <a:t>CASE Study 1</a:t>
            </a:r>
            <a:endParaRPr/>
          </a:p>
          <a:p>
            <a:pPr marL="0" lvl="0" indent="0" algn="l" rtl="0">
              <a:spcBef>
                <a:spcPts val="1000"/>
              </a:spcBef>
              <a:spcAft>
                <a:spcPts val="0"/>
              </a:spcAft>
              <a:buSzPts val="1920"/>
              <a:buNone/>
            </a:pPr>
            <a:r>
              <a:rPr lang="en-US" sz="2400"/>
              <a:t>Customer Customers are businesses that have asked for consulting services. Attributes of customer are Customer ID (identifier), Company Name, Address (which is composed of Street, City, State, and Zip Code), Contact Name, Contact Title, Contact Telephone, Business Type, and Number Of Employees.</a:t>
            </a:r>
            <a:endParaRPr/>
          </a:p>
          <a:p>
            <a:pPr marL="0" lvl="0" indent="0" algn="l" rtl="0">
              <a:spcBef>
                <a:spcPts val="1000"/>
              </a:spcBef>
              <a:spcAft>
                <a:spcPts val="0"/>
              </a:spcAft>
              <a:buSzPts val="1920"/>
              <a:buNone/>
            </a:pPr>
            <a:r>
              <a:rPr lang="en-US" sz="2400"/>
              <a:t>Customers can have multiple locations. Attributes of location are Customer ID (identifier), Location ID (which is unique only for each Customer ID), Address (which is composed of Street, City, State, and Zip Code), Telephone, and Building Size.</a:t>
            </a:r>
            <a:endParaRPr/>
          </a:p>
          <a:p>
            <a:pPr marL="0" lvl="0" indent="0" algn="l" rtl="0">
              <a:spcBef>
                <a:spcPts val="1000"/>
              </a:spcBef>
              <a:spcAft>
                <a:spcPts val="0"/>
              </a:spcAft>
              <a:buSzPts val="1920"/>
              <a:buNone/>
            </a:pPr>
            <a:r>
              <a:rPr lang="en-US" sz="2400"/>
              <a:t>A security service is performed for a customer at one or more locations. Before services are performed, an estimate is prepared. Attributes of service are Service ID (identifier), Description, Cost, Coverage, and Clearance Required. Additional Business Rule </a:t>
            </a:r>
            <a:endParaRPr sz="2400" b="1"/>
          </a:p>
          <a:p>
            <a:pPr marL="0" lvl="0" indent="0" algn="l" rtl="0">
              <a:spcBef>
                <a:spcPts val="1000"/>
              </a:spcBef>
              <a:spcAft>
                <a:spcPts val="0"/>
              </a:spcAft>
              <a:buSzPts val="1920"/>
              <a:buNone/>
            </a:pPr>
            <a:endParaRPr sz="2400"/>
          </a:p>
          <a:p>
            <a:pPr marL="0" lvl="0" indent="0" algn="l" rtl="0">
              <a:spcBef>
                <a:spcPts val="1000"/>
              </a:spcBef>
              <a:spcAft>
                <a:spcPts val="0"/>
              </a:spcAft>
              <a:buSzPts val="1920"/>
              <a:buNone/>
            </a:pP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9"/>
          <p:cNvSpPr txBox="1">
            <a:spLocks noGrp="1"/>
          </p:cNvSpPr>
          <p:nvPr>
            <p:ph type="body" idx="1"/>
          </p:nvPr>
        </p:nvSpPr>
        <p:spPr>
          <a:xfrm>
            <a:off x="583205" y="264554"/>
            <a:ext cx="10658536" cy="38807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2000"/>
              <a:t>Additional Business Rules In addition to the entities outlined previously, the following information will need to be stored to tables and should be shown in the model. These may be entities, but they also reflect a relationship between more than one entity: • Estimates, which have characteristics of Date, Amount, Business Consultant, Services, and Customer • Services Performed, which have characteristics of Date, Amount, Technical Consultant, Services, and Customer In order to construct the EER diagram, you may assume the following: A customer can have many consultants providing many services. You wish to track both actual services performed as well as services offered. Therefore, there should be two relationships between customer, service, and consultant, one to show services performed and one to show services offered as part of the estimate. 18. Based on the EER diagram construct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Enhance ERD</a:t>
            </a:r>
            <a:endParaRPr/>
          </a:p>
        </p:txBody>
      </p:sp>
      <p:sp>
        <p:nvSpPr>
          <p:cNvPr id="162" name="Google Shape;162;p2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Result of adding more semantic constructs to original entity relationship (ER) model</a:t>
            </a:r>
            <a:endParaRPr dirty="0"/>
          </a:p>
          <a:p>
            <a:pPr marL="860425" lvl="0" indent="-403225" algn="l" rtl="0">
              <a:spcBef>
                <a:spcPts val="1000"/>
              </a:spcBef>
              <a:spcAft>
                <a:spcPts val="0"/>
              </a:spcAft>
              <a:buSzPts val="1440"/>
              <a:buChar char="►"/>
            </a:pPr>
            <a:r>
              <a:rPr lang="en-US" dirty="0"/>
              <a:t>Created to design </a:t>
            </a:r>
            <a:r>
              <a:rPr lang="en-US" b="1" dirty="0"/>
              <a:t>more accurate </a:t>
            </a:r>
            <a:r>
              <a:rPr lang="en-US" dirty="0"/>
              <a:t>database schemas</a:t>
            </a:r>
            <a:endParaRPr dirty="0"/>
          </a:p>
          <a:p>
            <a:pPr marL="860425" lvl="0" indent="-403225" algn="l" rtl="0">
              <a:spcBef>
                <a:spcPts val="1000"/>
              </a:spcBef>
              <a:spcAft>
                <a:spcPts val="0"/>
              </a:spcAft>
              <a:buSzPts val="1440"/>
              <a:buChar char="►"/>
            </a:pPr>
            <a:r>
              <a:rPr lang="en-US" dirty="0"/>
              <a:t>Reflect the data properties and constraints </a:t>
            </a:r>
            <a:r>
              <a:rPr lang="en-US" b="1" dirty="0"/>
              <a:t>more precisely</a:t>
            </a:r>
            <a:endParaRPr b="1" dirty="0"/>
          </a:p>
          <a:p>
            <a:pPr marL="860425" lvl="0" indent="-403225" algn="l" rtl="0">
              <a:spcBef>
                <a:spcPts val="1000"/>
              </a:spcBef>
              <a:spcAft>
                <a:spcPts val="0"/>
              </a:spcAft>
              <a:buSzPts val="1440"/>
              <a:buChar char="►"/>
            </a:pPr>
            <a:r>
              <a:rPr lang="en-US" b="1" dirty="0"/>
              <a:t>More complex </a:t>
            </a:r>
            <a:r>
              <a:rPr lang="en-US" dirty="0"/>
              <a:t>requirements than traditional applications</a:t>
            </a:r>
            <a:endParaRPr dirty="0"/>
          </a:p>
          <a:p>
            <a:pPr marL="342900" lvl="0" indent="-342900" algn="l" rtl="0">
              <a:spcBef>
                <a:spcPts val="1000"/>
              </a:spcBef>
              <a:spcAft>
                <a:spcPts val="0"/>
              </a:spcAft>
              <a:buSzPts val="1440"/>
              <a:buChar char="►"/>
            </a:pPr>
            <a:r>
              <a:rPr lang="en-US" dirty="0"/>
              <a:t>Diagram using this model is called an EER diagram (EERD)</a:t>
            </a:r>
            <a:endParaRPr dirty="0"/>
          </a:p>
          <a:p>
            <a:pPr marL="342900" lvl="0" indent="-251459" algn="l" rtl="0">
              <a:spcBef>
                <a:spcPts val="1000"/>
              </a:spcBef>
              <a:spcAft>
                <a:spcPts val="0"/>
              </a:spcAft>
              <a:buSzPts val="144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2"/>
          <p:cNvPicPr preferRelativeResize="0"/>
          <p:nvPr/>
        </p:nvPicPr>
        <p:blipFill rotWithShape="1">
          <a:blip r:embed="rId3">
            <a:alphaModFix/>
          </a:blip>
          <a:srcRect/>
          <a:stretch/>
        </p:blipFill>
        <p:spPr>
          <a:xfrm>
            <a:off x="412420" y="766482"/>
            <a:ext cx="8942264" cy="51362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Enhance ERD</a:t>
            </a:r>
            <a:endParaRPr/>
          </a:p>
        </p:txBody>
      </p:sp>
      <p:sp>
        <p:nvSpPr>
          <p:cNvPr id="173" name="Google Shape;173;p2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The most important modeling construct incorporated in the EER model is </a:t>
            </a:r>
            <a:r>
              <a:rPr lang="en-US" b="1" dirty="0">
                <a:solidFill>
                  <a:srgbClr val="FF0000"/>
                </a:solidFill>
              </a:rPr>
              <a:t>supertype/subtype relationships.</a:t>
            </a:r>
            <a:endParaRPr b="1" dirty="0">
              <a:solidFill>
                <a:srgbClr val="FF0000"/>
              </a:solidFill>
            </a:endParaRPr>
          </a:p>
          <a:p>
            <a:pPr marL="342900" lvl="0" indent="-342900" algn="l" rtl="0">
              <a:spcBef>
                <a:spcPts val="1000"/>
              </a:spcBef>
              <a:spcAft>
                <a:spcPts val="0"/>
              </a:spcAft>
              <a:buSzPts val="1440"/>
              <a:buChar char="►"/>
            </a:pPr>
            <a:r>
              <a:rPr lang="en-US" dirty="0"/>
              <a:t>This facility enables us to model a general entity type (called the </a:t>
            </a:r>
            <a:r>
              <a:rPr lang="en-US" i="1" dirty="0"/>
              <a:t>supertype</a:t>
            </a:r>
            <a:r>
              <a:rPr lang="en-US" dirty="0"/>
              <a:t>) and then subdivide it into several specialized entity types (called </a:t>
            </a:r>
            <a:r>
              <a:rPr lang="en-US" i="1" dirty="0"/>
              <a:t>subtypes</a:t>
            </a:r>
            <a:r>
              <a:rPr lang="en-US" dirty="0"/>
              <a:t>).</a:t>
            </a:r>
            <a:endParaRPr dirty="0"/>
          </a:p>
          <a:p>
            <a:pPr marL="342900" lvl="0" indent="-342900" algn="l" rtl="0">
              <a:spcBef>
                <a:spcPts val="1000"/>
              </a:spcBef>
              <a:spcAft>
                <a:spcPts val="0"/>
              </a:spcAft>
              <a:buSzPts val="1440"/>
              <a:buChar char="►"/>
            </a:pPr>
            <a:r>
              <a:rPr lang="en-US" dirty="0"/>
              <a:t>For Example:  </a:t>
            </a:r>
            <a:endParaRPr dirty="0"/>
          </a:p>
          <a:p>
            <a:pPr marL="914400" lvl="0" indent="-457200" algn="l" rtl="0">
              <a:spcBef>
                <a:spcPts val="1000"/>
              </a:spcBef>
              <a:spcAft>
                <a:spcPts val="0"/>
              </a:spcAft>
              <a:buSzPts val="1440"/>
              <a:buChar char="►"/>
            </a:pPr>
            <a:r>
              <a:rPr lang="en-US" dirty="0"/>
              <a:t>The entity type EMPLOYEE can be modeled as a supertype, with subtypes TECHNICIAN, SECERATRY, ENGINEER and MANAGER.</a:t>
            </a:r>
            <a:endParaRPr dirty="0"/>
          </a:p>
          <a:p>
            <a:pPr marL="914400" lvl="0" indent="-457200" algn="l" rtl="0">
              <a:spcBef>
                <a:spcPts val="1000"/>
              </a:spcBef>
              <a:spcAft>
                <a:spcPts val="0"/>
              </a:spcAft>
              <a:buSzPts val="1440"/>
              <a:buChar char="►"/>
            </a:pPr>
            <a:r>
              <a:rPr lang="en-US" dirty="0"/>
              <a:t>Each subtype inherits attributes from its supertype and in addition may have special attributes and be involved in relationships of its own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a:t>Super-Type subtype relationship</a:t>
            </a:r>
            <a:endParaRPr dirty="0"/>
          </a:p>
        </p:txBody>
      </p:sp>
      <p:sp>
        <p:nvSpPr>
          <p:cNvPr id="179" name="Google Shape;179;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80000"/>
              </a:lnSpc>
              <a:spcBef>
                <a:spcPts val="0"/>
              </a:spcBef>
              <a:spcAft>
                <a:spcPts val="0"/>
              </a:spcAft>
              <a:buSzPct val="79999"/>
              <a:buChar char="►"/>
            </a:pPr>
            <a:r>
              <a:rPr lang="en-US" sz="2600" b="1" u="sng" dirty="0">
                <a:solidFill>
                  <a:srgbClr val="000000"/>
                </a:solidFill>
              </a:rPr>
              <a:t>Supertype: </a:t>
            </a:r>
            <a:r>
              <a:rPr lang="en-US" sz="2400" dirty="0">
                <a:solidFill>
                  <a:srgbClr val="000000"/>
                </a:solidFill>
              </a:rPr>
              <a:t>A generic entity type that has a relationship with one or more subtypes</a:t>
            </a:r>
            <a:endParaRPr sz="2400" dirty="0">
              <a:solidFill>
                <a:srgbClr val="000000"/>
              </a:solidFill>
            </a:endParaRPr>
          </a:p>
          <a:p>
            <a:pPr marL="742950" lvl="1" indent="-285750" algn="l" rtl="0">
              <a:lnSpc>
                <a:spcPct val="80000"/>
              </a:lnSpc>
              <a:spcBef>
                <a:spcPts val="1000"/>
              </a:spcBef>
              <a:spcAft>
                <a:spcPts val="0"/>
              </a:spcAft>
              <a:buSzPct val="80000"/>
              <a:buChar char="►"/>
            </a:pPr>
            <a:r>
              <a:rPr lang="en-US" sz="2400" dirty="0"/>
              <a:t>An entity type that includes one or more distinct subgroups which require to be represented in a data model.</a:t>
            </a:r>
            <a:endParaRPr sz="2000" dirty="0">
              <a:solidFill>
                <a:srgbClr val="000000"/>
              </a:solidFill>
            </a:endParaRPr>
          </a:p>
          <a:p>
            <a:pPr marL="342900" lvl="0" indent="-342900" algn="l" rtl="0">
              <a:spcBef>
                <a:spcPts val="1000"/>
              </a:spcBef>
              <a:spcAft>
                <a:spcPts val="0"/>
              </a:spcAft>
              <a:buSzPct val="79999"/>
              <a:buChar char="►"/>
            </a:pPr>
            <a:r>
              <a:rPr lang="en-US" sz="2600" b="1" u="sng" dirty="0">
                <a:solidFill>
                  <a:srgbClr val="000000"/>
                </a:solidFill>
              </a:rPr>
              <a:t>Subtype: </a:t>
            </a:r>
            <a:r>
              <a:rPr lang="en-US" sz="2400" dirty="0">
                <a:solidFill>
                  <a:srgbClr val="000000"/>
                </a:solidFill>
              </a:rPr>
              <a:t>A subgrouping of the entities in an entity type that is meaning full to the organization and that share common attributes distinct from those in other subgroupings</a:t>
            </a:r>
            <a:endParaRPr dirty="0"/>
          </a:p>
          <a:p>
            <a:pPr marL="342900" lvl="0" indent="-342900" algn="l" rtl="0">
              <a:lnSpc>
                <a:spcPct val="80000"/>
              </a:lnSpc>
              <a:spcBef>
                <a:spcPts val="1000"/>
              </a:spcBef>
              <a:spcAft>
                <a:spcPts val="0"/>
              </a:spcAft>
              <a:buSzPct val="80000"/>
              <a:buChar char="►"/>
            </a:pPr>
            <a:r>
              <a:rPr lang="en-US" sz="2400" b="1" u="sng" dirty="0">
                <a:solidFill>
                  <a:srgbClr val="000000"/>
                </a:solidFill>
              </a:rPr>
              <a:t>Attribute Inheritance:</a:t>
            </a:r>
            <a:endParaRPr dirty="0"/>
          </a:p>
          <a:p>
            <a:pPr marL="742950" lvl="1" indent="-285750" algn="l" rtl="0">
              <a:lnSpc>
                <a:spcPct val="80000"/>
              </a:lnSpc>
              <a:spcBef>
                <a:spcPts val="1000"/>
              </a:spcBef>
              <a:spcAft>
                <a:spcPts val="0"/>
              </a:spcAft>
              <a:buSzPct val="80000"/>
              <a:buChar char="►"/>
            </a:pPr>
            <a:r>
              <a:rPr lang="en-US" sz="2400" dirty="0">
                <a:solidFill>
                  <a:srgbClr val="000000"/>
                </a:solidFill>
              </a:rPr>
              <a:t>Subtype entities inherit values of all attributes of the supertype</a:t>
            </a:r>
            <a:endParaRPr sz="2400" dirty="0">
              <a:solidFill>
                <a:srgbClr val="000000"/>
              </a:solidFill>
            </a:endParaRPr>
          </a:p>
          <a:p>
            <a:pPr marL="742950" lvl="1" indent="-285750" algn="l" rtl="0">
              <a:lnSpc>
                <a:spcPct val="80000"/>
              </a:lnSpc>
              <a:spcBef>
                <a:spcPts val="1000"/>
              </a:spcBef>
              <a:spcAft>
                <a:spcPts val="0"/>
              </a:spcAft>
              <a:buSzPct val="80000"/>
              <a:buChar char="►"/>
            </a:pPr>
            <a:r>
              <a:rPr lang="en-US" sz="2400" dirty="0">
                <a:solidFill>
                  <a:srgbClr val="000000"/>
                </a:solidFill>
              </a:rPr>
              <a:t>An instance of a subtype is also an instance of the supertype</a:t>
            </a:r>
            <a:endParaRPr sz="2400"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subtype identifier</a:t>
            </a:r>
            <a:endParaRPr/>
          </a:p>
        </p:txBody>
      </p:sp>
      <p:sp>
        <p:nvSpPr>
          <p:cNvPr id="185" name="Google Shape;185;p2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Subtypes can be </a:t>
            </a:r>
            <a:r>
              <a:rPr lang="en-US" i="1" dirty="0"/>
              <a:t>exclusive</a:t>
            </a:r>
            <a:r>
              <a:rPr lang="en-US" dirty="0"/>
              <a:t> or </a:t>
            </a:r>
            <a:r>
              <a:rPr lang="en-US" i="1" dirty="0"/>
              <a:t>inclusive</a:t>
            </a:r>
            <a:r>
              <a:rPr lang="en-US" dirty="0"/>
              <a:t>.</a:t>
            </a:r>
            <a:endParaRPr dirty="0"/>
          </a:p>
          <a:p>
            <a:pPr marL="742950" lvl="1" indent="-285750" algn="l" rtl="0">
              <a:spcBef>
                <a:spcPts val="1000"/>
              </a:spcBef>
              <a:spcAft>
                <a:spcPts val="0"/>
              </a:spcAft>
              <a:buSzPts val="1280"/>
              <a:buChar char="►"/>
            </a:pPr>
            <a:r>
              <a:rPr lang="en-US" dirty="0"/>
              <a:t> If </a:t>
            </a:r>
            <a:r>
              <a:rPr lang="en-US" b="1" dirty="0"/>
              <a:t>exclusive</a:t>
            </a:r>
            <a:r>
              <a:rPr lang="en-US" dirty="0"/>
              <a:t>, the supertype relates to at most one subtype.</a:t>
            </a:r>
            <a:endParaRPr dirty="0"/>
          </a:p>
          <a:p>
            <a:pPr marL="742950" lvl="1" indent="-285750" algn="l" rtl="0">
              <a:spcBef>
                <a:spcPts val="1000"/>
              </a:spcBef>
              <a:spcAft>
                <a:spcPts val="0"/>
              </a:spcAft>
              <a:buSzPts val="1280"/>
              <a:buChar char="►"/>
            </a:pPr>
            <a:r>
              <a:rPr lang="en-US" dirty="0"/>
              <a:t> If </a:t>
            </a:r>
            <a:r>
              <a:rPr lang="en-US" b="1" dirty="0"/>
              <a:t>inclusive</a:t>
            </a:r>
            <a:r>
              <a:rPr lang="en-US" dirty="0"/>
              <a:t>, the supertype can relate to one or more subtypes.</a:t>
            </a:r>
            <a:endParaRPr dirty="0"/>
          </a:p>
          <a:p>
            <a:pPr marL="342900" lvl="0" indent="-342900" algn="l" rtl="0">
              <a:spcBef>
                <a:spcPts val="1000"/>
              </a:spcBef>
              <a:spcAft>
                <a:spcPts val="0"/>
              </a:spcAft>
              <a:buSzPts val="1440"/>
              <a:buChar char="►"/>
            </a:pPr>
            <a:r>
              <a:rPr lang="en-US" dirty="0"/>
              <a:t>The relationships that connect supertypes and subtypes are called </a:t>
            </a:r>
            <a:r>
              <a:rPr lang="en-US" b="1" dirty="0"/>
              <a:t>IS-A relationships</a:t>
            </a:r>
            <a:r>
              <a:rPr lang="en-US" dirty="0"/>
              <a:t> because a subtype is the same entity as the supertype</a:t>
            </a:r>
            <a:endParaRPr dirty="0"/>
          </a:p>
          <a:p>
            <a:pPr marL="342900" lvl="0" indent="-251459" algn="l" rtl="0">
              <a:spcBef>
                <a:spcPts val="1000"/>
              </a:spcBef>
              <a:spcAft>
                <a:spcPts val="0"/>
              </a:spcAft>
              <a:buSzPts val="1440"/>
              <a:buNone/>
            </a:pPr>
            <a:endParaRPr dirty="0"/>
          </a:p>
          <a:p>
            <a:pPr marL="342900" lvl="0" indent="-342900" algn="l" rtl="0">
              <a:spcBef>
                <a:spcPts val="1000"/>
              </a:spcBef>
              <a:spcAft>
                <a:spcPts val="0"/>
              </a:spcAft>
              <a:buSzPts val="1440"/>
              <a:buChar char="►"/>
            </a:pPr>
            <a:r>
              <a:rPr lang="en-US" dirty="0"/>
              <a:t>The identifier/primary key of a supertype and all of its subtypes is the same attribute</a:t>
            </a:r>
            <a:endParaRPr dirty="0"/>
          </a:p>
          <a:p>
            <a:pPr marL="342900" lvl="0" indent="-251459" algn="l" rtl="0">
              <a:spcBef>
                <a:spcPts val="1000"/>
              </a:spcBef>
              <a:spcAft>
                <a:spcPts val="0"/>
              </a:spcAft>
              <a:buSzPts val="144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Feature of Subtype</a:t>
            </a:r>
            <a:endParaRPr/>
          </a:p>
        </p:txBody>
      </p:sp>
      <p:sp>
        <p:nvSpPr>
          <p:cNvPr id="191" name="Google Shape;191;p2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r>
              <a:rPr lang="en-US" dirty="0"/>
              <a:t>A subtype:</a:t>
            </a:r>
            <a:endParaRPr dirty="0"/>
          </a:p>
          <a:p>
            <a:pPr marL="342900" lvl="0" indent="-342900" algn="l" rtl="0">
              <a:spcBef>
                <a:spcPts val="1000"/>
              </a:spcBef>
              <a:spcAft>
                <a:spcPts val="0"/>
              </a:spcAft>
              <a:buSzPts val="1440"/>
              <a:buChar char="►"/>
            </a:pPr>
            <a:r>
              <a:rPr lang="en-US" dirty="0"/>
              <a:t>inherits all attributes of the supertype</a:t>
            </a:r>
            <a:endParaRPr dirty="0"/>
          </a:p>
          <a:p>
            <a:pPr marL="342900" lvl="0" indent="-342900" algn="l" rtl="0">
              <a:spcBef>
                <a:spcPts val="1000"/>
              </a:spcBef>
              <a:spcAft>
                <a:spcPts val="0"/>
              </a:spcAft>
              <a:buSzPts val="1440"/>
              <a:buChar char="►"/>
            </a:pPr>
            <a:r>
              <a:rPr lang="en-US" dirty="0"/>
              <a:t>inherits all relationships of the supertype</a:t>
            </a:r>
            <a:endParaRPr dirty="0"/>
          </a:p>
          <a:p>
            <a:pPr marL="342900" lvl="0" indent="-342900" algn="l" rtl="0">
              <a:spcBef>
                <a:spcPts val="1000"/>
              </a:spcBef>
              <a:spcAft>
                <a:spcPts val="0"/>
              </a:spcAft>
              <a:buSzPts val="1440"/>
              <a:buChar char="►"/>
            </a:pPr>
            <a:r>
              <a:rPr lang="en-US" dirty="0"/>
              <a:t>usually has its own attributes or relationships</a:t>
            </a:r>
            <a:endParaRPr dirty="0"/>
          </a:p>
          <a:p>
            <a:pPr marL="342900" lvl="0" indent="-342900" algn="l" rtl="0">
              <a:spcBef>
                <a:spcPts val="1000"/>
              </a:spcBef>
              <a:spcAft>
                <a:spcPts val="0"/>
              </a:spcAft>
              <a:buSzPts val="1440"/>
              <a:buChar char="►"/>
            </a:pPr>
            <a:r>
              <a:rPr lang="en-US" dirty="0"/>
              <a:t>never exists alone</a:t>
            </a:r>
            <a:endParaRPr dirty="0"/>
          </a:p>
          <a:p>
            <a:pPr marL="342900" lvl="0" indent="-342900" algn="l" rtl="0">
              <a:spcBef>
                <a:spcPts val="1000"/>
              </a:spcBef>
              <a:spcAft>
                <a:spcPts val="0"/>
              </a:spcAft>
              <a:buSzPts val="1440"/>
              <a:buChar char="►"/>
            </a:pPr>
            <a:r>
              <a:rPr lang="en-US" dirty="0"/>
              <a:t>may have subtypes of its own</a:t>
            </a:r>
            <a:endParaRPr dirty="0"/>
          </a:p>
          <a:p>
            <a:pPr marL="342900" lvl="0" indent="-342900" algn="l" rtl="0">
              <a:spcBef>
                <a:spcPts val="1000"/>
              </a:spcBef>
              <a:spcAft>
                <a:spcPts val="0"/>
              </a:spcAft>
              <a:buSzPts val="1440"/>
              <a:buChar char="►"/>
            </a:pPr>
            <a:r>
              <a:rPr lang="en-US" dirty="0"/>
              <a:t>is also known as a "</a:t>
            </a:r>
            <a:r>
              <a:rPr lang="en-US" dirty="0" err="1"/>
              <a:t>subentity</a:t>
            </a:r>
            <a:r>
              <a:rPr lang="en-US" dirty="0"/>
              <a:t>“</a:t>
            </a:r>
            <a:endParaRPr dirty="0"/>
          </a:p>
          <a:p>
            <a:pPr marL="342900" lvl="0" indent="-251459" algn="l" rtl="0">
              <a:spcBef>
                <a:spcPts val="1000"/>
              </a:spcBef>
              <a:spcAft>
                <a:spcPts val="0"/>
              </a:spcAft>
              <a:buSzPts val="144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2516</Words>
  <Application>Microsoft Office PowerPoint</Application>
  <PresentationFormat>Widescreen</PresentationFormat>
  <Paragraphs>174</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Noto Sans Symbols</vt:lpstr>
      <vt:lpstr>Trebuchet MS</vt:lpstr>
      <vt:lpstr>Facet</vt:lpstr>
      <vt:lpstr>Database system</vt:lpstr>
      <vt:lpstr>Topics</vt:lpstr>
      <vt:lpstr>Objective</vt:lpstr>
      <vt:lpstr>Enhance ERD</vt:lpstr>
      <vt:lpstr>PowerPoint Presentation</vt:lpstr>
      <vt:lpstr>Enhance ERD</vt:lpstr>
      <vt:lpstr>Super-Type subtype relationship</vt:lpstr>
      <vt:lpstr>subtype identifier</vt:lpstr>
      <vt:lpstr>Feature of Subtype</vt:lpstr>
      <vt:lpstr>Notation</vt:lpstr>
      <vt:lpstr>PowerPoint Presentation</vt:lpstr>
      <vt:lpstr>Example</vt:lpstr>
      <vt:lpstr>An Example: Employee supertype with hourly, salaried and consultant subtype</vt:lpstr>
      <vt:lpstr>An example</vt:lpstr>
      <vt:lpstr>PowerPoint Presentation</vt:lpstr>
      <vt:lpstr>Super type/ Sub type relationship</vt:lpstr>
      <vt:lpstr>Representing Generalization and Specialization</vt:lpstr>
      <vt:lpstr>Generalization</vt:lpstr>
      <vt:lpstr>Generalization</vt:lpstr>
      <vt:lpstr>Specialization</vt:lpstr>
      <vt:lpstr>When to use Generalization and specialization</vt:lpstr>
      <vt:lpstr>Constraints on Super type sub type relationship</vt:lpstr>
      <vt:lpstr>Total specialization</vt:lpstr>
      <vt:lpstr>Partial specialization</vt:lpstr>
      <vt:lpstr>Constraints on Super type sub type relationship</vt:lpstr>
      <vt:lpstr>Disjoint rule</vt:lpstr>
      <vt:lpstr>Overlap rule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Admin</dc:creator>
  <cp:lastModifiedBy>Saba Haris</cp:lastModifiedBy>
  <cp:revision>5</cp:revision>
  <dcterms:modified xsi:type="dcterms:W3CDTF">2024-02-22T08:23:48Z</dcterms:modified>
</cp:coreProperties>
</file>