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62" r:id="rId3"/>
    <p:sldId id="259" r:id="rId4"/>
    <p:sldId id="260" r:id="rId5"/>
    <p:sldId id="406" r:id="rId6"/>
    <p:sldId id="407" r:id="rId7"/>
    <p:sldId id="409" r:id="rId8"/>
    <p:sldId id="408" r:id="rId9"/>
    <p:sldId id="424" r:id="rId10"/>
    <p:sldId id="410" r:id="rId11"/>
    <p:sldId id="411" r:id="rId12"/>
    <p:sldId id="412" r:id="rId13"/>
    <p:sldId id="413" r:id="rId14"/>
    <p:sldId id="425" r:id="rId15"/>
    <p:sldId id="426" r:id="rId16"/>
  </p:sldIdLst>
  <p:sldSz cx="12192000" cy="6858000"/>
  <p:notesSz cx="6858000" cy="9144000"/>
  <p:embeddedFontLs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F0FBC7F-0DCC-4286-94FE-B132C4B0C7B7}">
          <p14:sldIdLst>
            <p14:sldId id="256"/>
            <p14:sldId id="262"/>
            <p14:sldId id="259"/>
            <p14:sldId id="260"/>
            <p14:sldId id="406"/>
            <p14:sldId id="407"/>
            <p14:sldId id="409"/>
            <p14:sldId id="408"/>
            <p14:sldId id="424"/>
            <p14:sldId id="410"/>
            <p14:sldId id="411"/>
            <p14:sldId id="412"/>
            <p14:sldId id="413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Database system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Saba Ghani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FAST-NU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Chiniot Faisalabad Campus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Constraints – Not null, 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int NOT NULL UNIQUE,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FirstName varchar(255),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varchar(255)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0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sz="3600" b="1" dirty="0"/>
              <a:t>DEFAULT</a:t>
            </a:r>
            <a:r>
              <a:rPr lang="en-US" sz="3600" dirty="0"/>
              <a:t> - </a:t>
            </a:r>
            <a:r>
              <a:rPr lang="en-US" altLang="en-US" sz="3600" dirty="0"/>
              <a:t>DEFAULT constraint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DEFAULT constraint is used to insert a default value into a column.</a:t>
            </a:r>
          </a:p>
          <a:p>
            <a:r>
              <a:rPr lang="en-US" dirty="0"/>
              <a:t>The default value will be added to all new records, if no other value is specified.</a:t>
            </a:r>
          </a:p>
          <a:p>
            <a:pPr marL="457200" indent="-457200">
              <a:buNone/>
            </a:pPr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int NOT NULL,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FirstName varchar(255),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varchar(255) DEFAULT ’CFD’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CHECK constraint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426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Validates data when attribute value is inserted</a:t>
            </a:r>
          </a:p>
          <a:p>
            <a:pPr>
              <a:lnSpc>
                <a:spcPct val="120000"/>
              </a:lnSpc>
            </a:pPr>
            <a:r>
              <a:rPr lang="en-US" dirty="0"/>
              <a:t>CHECK clause at the end of CREATE TABLE statement</a:t>
            </a:r>
          </a:p>
          <a:p>
            <a:pPr marL="457200" lvl="1">
              <a:lnSpc>
                <a:spcPct val="120000"/>
              </a:lnSpc>
            </a:pPr>
            <a:r>
              <a:rPr lang="en-US" sz="1800" dirty="0"/>
              <a:t>Apply to each tuple individually</a:t>
            </a:r>
          </a:p>
          <a:p>
            <a:pPr marL="137160" indent="0">
              <a:lnSpc>
                <a:spcPct val="120000"/>
              </a:lnSpc>
              <a:buNone/>
            </a:pPr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		int 		NOT NULL,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	varchar(255) 	NOT NULL,</a:t>
            </a:r>
            <a:br>
              <a:rPr lang="en-US" dirty="0"/>
            </a:br>
            <a:r>
              <a:rPr lang="en-US" dirty="0"/>
              <a:t>FirstName	varchar(255),</a:t>
            </a:r>
            <a:br>
              <a:rPr lang="en-US" dirty="0"/>
            </a:br>
            <a:r>
              <a:rPr lang="en-US" dirty="0"/>
              <a:t>Address	varchar(255),</a:t>
            </a:r>
            <a:br>
              <a:rPr lang="en-US" dirty="0"/>
            </a:br>
            <a:r>
              <a:rPr lang="en-US" dirty="0"/>
              <a:t>City		varchar(255),</a:t>
            </a:r>
            <a:br>
              <a:rPr lang="en-US" dirty="0"/>
            </a:br>
            <a:r>
              <a:rPr lang="en-US" dirty="0"/>
              <a:t>CHECK (</a:t>
            </a:r>
            <a:r>
              <a:rPr lang="en-US" dirty="0" err="1"/>
              <a:t>P_Id</a:t>
            </a:r>
            <a:r>
              <a:rPr lang="en-US" dirty="0"/>
              <a:t>&gt;0)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23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altLang="en-US" dirty="0"/>
              <a:t>CHECK constraint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42670"/>
          </a:xfrm>
        </p:spPr>
        <p:txBody>
          <a:bodyPr>
            <a:normAutofit/>
          </a:bodyPr>
          <a:lstStyle/>
          <a:p>
            <a:pPr marL="739775" indent="0">
              <a:buNone/>
            </a:pPr>
            <a:r>
              <a:rPr lang="en-US" sz="1600" dirty="0"/>
              <a:t>CREATE TABLE CD_TITLES</a:t>
            </a:r>
          </a:p>
          <a:p>
            <a:pPr marL="739775" indent="0">
              <a:buNone/>
            </a:pPr>
            <a:r>
              <a:rPr lang="en-US" sz="1600" dirty="0"/>
              <a:t>(</a:t>
            </a:r>
          </a:p>
          <a:p>
            <a:pPr marL="739775" indent="0">
              <a:buNone/>
            </a:pPr>
            <a:r>
              <a:rPr lang="en-US" sz="1600" dirty="0"/>
              <a:t>COMPACT_DISC_ID	 INT,</a:t>
            </a:r>
          </a:p>
          <a:p>
            <a:pPr marL="739775" indent="0">
              <a:buNone/>
            </a:pPr>
            <a:r>
              <a:rPr lang="en-US" sz="1600" dirty="0"/>
              <a:t>CD_TITLE		VARCHAR(60) 	NOT NULL,</a:t>
            </a:r>
          </a:p>
          <a:p>
            <a:pPr marL="739775" indent="0">
              <a:buNone/>
            </a:pPr>
            <a:r>
              <a:rPr lang="en-US" sz="1600" dirty="0"/>
              <a:t>IN_STOCK 		INT 		NOT NULL,</a:t>
            </a:r>
          </a:p>
          <a:p>
            <a:pPr marL="739775" indent="0">
              <a:buNone/>
            </a:pPr>
            <a:r>
              <a:rPr lang="en-US" sz="1600" dirty="0"/>
              <a:t>CHECK ( IN_STOCK &gt; 0 AND IN_STOCK &lt; 30 )</a:t>
            </a:r>
          </a:p>
          <a:p>
            <a:pPr marL="739775" indent="0">
              <a:buNone/>
            </a:pPr>
            <a:r>
              <a:rPr lang="en-US" sz="1600" dirty="0"/>
              <a:t>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3941-6FA3-691A-9B31-1B30EA3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6A3E6-5816-7E25-451A-9C7D23670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table can have only one primary key, which may consist of single or multiple fields. When multiple fields are used as a primary key, they are called a composite key.</a:t>
            </a:r>
          </a:p>
          <a:p>
            <a:pPr marL="739775" indent="0">
              <a:buNone/>
            </a:pPr>
            <a:r>
              <a:rPr lang="en-US" sz="1800" dirty="0"/>
              <a:t>CREATE TABLE CD_TITLES</a:t>
            </a:r>
          </a:p>
          <a:p>
            <a:pPr marL="739775" indent="0">
              <a:buNone/>
            </a:pPr>
            <a:r>
              <a:rPr lang="en-US" sz="1800" dirty="0"/>
              <a:t>(</a:t>
            </a:r>
          </a:p>
          <a:p>
            <a:pPr marL="739775" indent="0">
              <a:buNone/>
            </a:pPr>
            <a:r>
              <a:rPr lang="en-US" sz="1800" dirty="0"/>
              <a:t>COMPACT_DISC_ID	INT		PRIMARY KEY,</a:t>
            </a:r>
          </a:p>
          <a:p>
            <a:pPr marL="739775" indent="0">
              <a:buNone/>
            </a:pPr>
            <a:r>
              <a:rPr lang="en-US" sz="1800" dirty="0"/>
              <a:t>CD_TITLE		VARCHAR(60) 	NOT NULL,</a:t>
            </a:r>
          </a:p>
          <a:p>
            <a:pPr marL="739775" indent="0">
              <a:buNone/>
            </a:pPr>
            <a:r>
              <a:rPr lang="en-US" sz="1800" dirty="0"/>
              <a:t>IN_STOCK 		INT 		NOT NULL,</a:t>
            </a:r>
          </a:p>
          <a:p>
            <a:pPr marL="739775" indent="0">
              <a:buNone/>
            </a:pPr>
            <a:r>
              <a:rPr lang="en-US" sz="1800" dirty="0"/>
              <a:t>CHECK ( IN_STOCK &gt; 0 AND IN_STOCK &lt; 30 )</a:t>
            </a:r>
          </a:p>
          <a:p>
            <a:pPr marL="739775" indent="0">
              <a:buNone/>
            </a:pPr>
            <a:r>
              <a:rPr lang="en-US" sz="1800" dirty="0"/>
              <a:t> 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3261B-590B-7579-50EF-310677D47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9DAD-1762-827B-77B3-4B99868A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4710-7EBD-EC65-5FDE-A95E38F44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	int,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	varchar(255) 	NOT NULL,</a:t>
            </a:r>
            <a:br>
              <a:rPr lang="en-US" dirty="0"/>
            </a:br>
            <a:r>
              <a:rPr lang="en-US" dirty="0"/>
              <a:t>FirstName 	varchar(255),</a:t>
            </a:r>
            <a:br>
              <a:rPr lang="en-US" dirty="0"/>
            </a:br>
            <a:r>
              <a:rPr lang="en-US" dirty="0"/>
              <a:t>Address 	varchar(255),</a:t>
            </a:r>
            <a:br>
              <a:rPr lang="en-US" dirty="0"/>
            </a:br>
            <a:r>
              <a:rPr lang="en-US" dirty="0"/>
              <a:t>City 	varchar(255) 	DEFAULT ’CFD’,</a:t>
            </a:r>
          </a:p>
          <a:p>
            <a:pPr marL="137160" indent="0">
              <a:buNone/>
            </a:pPr>
            <a:r>
              <a:rPr lang="en-US" dirty="0"/>
              <a:t>     PRIMARY KEY(</a:t>
            </a:r>
            <a:r>
              <a:rPr lang="en-US" dirty="0" err="1"/>
              <a:t>P_Id</a:t>
            </a:r>
            <a:r>
              <a:rPr lang="en-US"/>
              <a:t>)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Along with Codd’s definition of the relational model, he proposed a language called DSL/Alpha for manipulating the data in relational tables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 IBM commissioned a group to build a prototype based on Codd’s ideas.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This group created a simplified version of DSL/Alpha that they called SQUARE. Re-</a:t>
            </a:r>
            <a:r>
              <a:rPr lang="en-US" sz="2000" dirty="0" err="1"/>
              <a:t>finements</a:t>
            </a:r>
            <a:r>
              <a:rPr lang="en-US" sz="2000" dirty="0"/>
              <a:t> to SQUARE led to a language called SEQUEL, which was, finally, renamed SQL.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6000" dirty="0"/>
              <a:t>SQL is Structured Query Language, which is a computer language for storing, manipulating  and retrieving data stored in a relational database.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6000" dirty="0"/>
              <a:t>SQL is the standard language for Relational Database System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6000" dirty="0"/>
              <a:t>All  the  Relational Database  Management Systems  (RDMS)  like MySQL, MS Access, Oracle, Sybase, Informix,  Postgres  and SQL Server use SQL as  their  standard database language.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214203" y="1930400"/>
            <a:ext cx="578953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1: DDL: Data Definition Language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Create, update, rows column altar, drop table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Constraints define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view create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index create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Create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Alter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Drop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535291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Basic </a:t>
            </a:r>
            <a:r>
              <a:rPr lang="en-US" altLang="en-US" sz="2000" b="1" dirty="0"/>
              <a:t>data types</a:t>
            </a:r>
          </a:p>
          <a:p>
            <a:pPr lvl="1"/>
            <a:r>
              <a:rPr lang="en-US" altLang="en-US" sz="2000" b="1" dirty="0"/>
              <a:t>Numeric </a:t>
            </a:r>
            <a:r>
              <a:rPr lang="en-US" altLang="en-US" sz="2000" dirty="0"/>
              <a:t>data types </a:t>
            </a:r>
          </a:p>
          <a:p>
            <a:pPr lvl="2"/>
            <a:r>
              <a:rPr lang="en-US" altLang="en-US" sz="2000" dirty="0"/>
              <a:t>Integer numbers: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/>
              <a:t>,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</a:p>
          <a:p>
            <a:pPr lvl="2"/>
            <a:r>
              <a:rPr lang="en-US" altLang="en-US" sz="2000" dirty="0"/>
              <a:t>Floating-point (real) numbers: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/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sz="2000" dirty="0"/>
              <a:t>,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pPr lvl="1"/>
            <a:r>
              <a:rPr lang="en-US" altLang="en-US" sz="2000" b="1" dirty="0"/>
              <a:t>Character-string </a:t>
            </a:r>
            <a:r>
              <a:rPr lang="en-US" altLang="en-US" sz="2000" dirty="0"/>
              <a:t>data types </a:t>
            </a:r>
          </a:p>
          <a:p>
            <a:pPr lvl="2"/>
            <a:r>
              <a:rPr lang="en-US" altLang="en-US" sz="2000" dirty="0"/>
              <a:t>Fixed length: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sz="2000" dirty="0"/>
              <a:t>Varying 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VARCHAR(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cs typeface="Courier New" panose="02070309020205020404" pitchFamily="49" charset="0"/>
              </a:rPr>
              <a:t>,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75013"/>
            <a:ext cx="9555727" cy="4535291"/>
          </a:xfrm>
        </p:spPr>
        <p:txBody>
          <a:bodyPr>
            <a:noAutofit/>
          </a:bodyPr>
          <a:lstStyle/>
          <a:p>
            <a:pPr lvl="1"/>
            <a:r>
              <a:rPr lang="en-US" altLang="en-US" sz="2000" b="1" dirty="0"/>
              <a:t>Boolean</a:t>
            </a:r>
            <a:r>
              <a:rPr lang="en-US" altLang="en-US" sz="2000" dirty="0"/>
              <a:t> data type </a:t>
            </a:r>
          </a:p>
          <a:p>
            <a:pPr lvl="2"/>
            <a:r>
              <a:rPr lang="en-US" altLang="en-US" sz="2000" dirty="0"/>
              <a:t>Values of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2000" dirty="0"/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lvl="1"/>
            <a:r>
              <a:rPr lang="en-US" altLang="en-US" sz="2000" b="1" dirty="0"/>
              <a:t>DATE</a:t>
            </a:r>
            <a:r>
              <a:rPr lang="en-US" altLang="en-US" sz="2000" dirty="0"/>
              <a:t> data type </a:t>
            </a:r>
          </a:p>
          <a:p>
            <a:pPr lvl="2"/>
            <a:r>
              <a:rPr lang="en-US" altLang="en-US" sz="2000" dirty="0">
                <a:cs typeface="Courier New" panose="02070309020205020404" pitchFamily="49" charset="0"/>
              </a:rPr>
              <a:t>Components are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altLang="en-US" sz="2000" dirty="0"/>
              <a:t>, </a:t>
            </a:r>
            <a:r>
              <a:rPr lang="en-US" altLang="en-US" sz="2000" dirty="0">
                <a:cs typeface="Courier New" panose="02070309020205020404" pitchFamily="49" charset="0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altLang="en-US" sz="2000" dirty="0">
                <a:cs typeface="Courier New" panose="02070309020205020404" pitchFamily="49" charset="0"/>
              </a:rPr>
              <a:t>in the form YYYY-MM-DD</a:t>
            </a:r>
          </a:p>
          <a:p>
            <a:pPr marL="914400" lvl="3" indent="-457200"/>
            <a:r>
              <a:rPr lang="en-US" altLang="en-US" sz="1800" dirty="0">
                <a:cs typeface="Courier New" panose="02070309020205020404" pitchFamily="49" charset="0"/>
              </a:rPr>
              <a:t>Time data type</a:t>
            </a:r>
          </a:p>
          <a:p>
            <a:pPr marL="1317625" lvl="3" indent="53975"/>
            <a:r>
              <a:rPr lang="en-US" sz="1800" dirty="0"/>
              <a:t>Stores a time of day like 12:30 P.M.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914400" lvl="3" indent="-457200"/>
            <a:r>
              <a:rPr lang="en-US" altLang="en-US" sz="1800" dirty="0">
                <a:cs typeface="Courier New" panose="02070309020205020404" pitchFamily="49" charset="0"/>
              </a:rPr>
              <a:t>LOB (Large Object) data type</a:t>
            </a:r>
          </a:p>
          <a:p>
            <a:pPr marL="1371600" lvl="4" indent="-457200"/>
            <a:r>
              <a:rPr lang="en-US" altLang="en-US" sz="1800" dirty="0">
                <a:cs typeface="Courier New" panose="02070309020205020404" pitchFamily="49" charset="0"/>
              </a:rPr>
              <a:t>Store complex data like image, audio video.</a:t>
            </a:r>
          </a:p>
          <a:p>
            <a:pPr marL="1371600" lvl="4" indent="-457200"/>
            <a:r>
              <a:rPr lang="en-US" altLang="en-US" sz="1800" dirty="0">
                <a:cs typeface="Courier New" panose="02070309020205020404" pitchFamily="49" charset="0"/>
              </a:rPr>
              <a:t>It is further categorized into BLOB and CLOB</a:t>
            </a:r>
          </a:p>
        </p:txBody>
      </p:sp>
    </p:spTree>
    <p:extLst>
      <p:ext uri="{BB962C8B-B14F-4D97-AF65-F5344CB8AC3E}">
        <p14:creationId xmlns:p14="http://schemas.microsoft.com/office/powerpoint/2010/main" val="27174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Create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one line per column (attribute) definition</a:t>
            </a:r>
          </a:p>
          <a:p>
            <a:r>
              <a:rPr lang="en-US" altLang="en-US" dirty="0"/>
              <a:t>Use spaces to line up attribute characteristics and constraints</a:t>
            </a:r>
          </a:p>
          <a:p>
            <a:r>
              <a:rPr lang="en-US" altLang="en-US" dirty="0"/>
              <a:t>Table names are capitalized</a:t>
            </a:r>
          </a:p>
          <a:p>
            <a:r>
              <a:rPr lang="en-US" altLang="en-US" dirty="0"/>
              <a:t>NOT NULL specification </a:t>
            </a:r>
          </a:p>
          <a:p>
            <a:r>
              <a:rPr lang="en-US" altLang="en-US" dirty="0"/>
              <a:t>UNIQUE specification </a:t>
            </a:r>
          </a:p>
          <a:p>
            <a:r>
              <a:rPr lang="en-US" altLang="en-US" dirty="0"/>
              <a:t>Primary key attributes contain both  NOT NULL and  UNIQUE specification</a:t>
            </a:r>
          </a:p>
          <a:p>
            <a:r>
              <a:rPr lang="en-US" altLang="en-US" dirty="0"/>
              <a:t>RDBMS will automatically enforce referential integrity for foreign keys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1E82C-642D-A4F0-1DC6-679CBEB31275}"/>
              </a:ext>
            </a:extLst>
          </p:cNvPr>
          <p:cNvSpPr txBox="1"/>
          <p:nvPr/>
        </p:nvSpPr>
        <p:spPr>
          <a:xfrm>
            <a:off x="2917998" y="5224250"/>
            <a:ext cx="4541178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03225" indent="0">
              <a:buNone/>
            </a:pPr>
            <a:r>
              <a:rPr lang="en-US" dirty="0"/>
              <a:t>CREATE TABLE EMPLOYEE(</a:t>
            </a:r>
          </a:p>
          <a:p>
            <a:pPr marL="403225" indent="0">
              <a:buNone/>
            </a:pPr>
            <a:r>
              <a:rPr lang="en-US" dirty="0"/>
              <a:t>SSN		NUMBER,	     </a:t>
            </a:r>
          </a:p>
          <a:p>
            <a:pPr marL="403225" indent="0">
              <a:buNone/>
            </a:pPr>
            <a:r>
              <a:rPr lang="en-US" dirty="0" err="1"/>
              <a:t>Emp_name</a:t>
            </a:r>
            <a:r>
              <a:rPr lang="en-US" dirty="0"/>
              <a:t>	VARCHAR(60),	</a:t>
            </a:r>
          </a:p>
          <a:p>
            <a:pPr marL="403225" indent="0">
              <a:buNone/>
            </a:pPr>
            <a:r>
              <a:rPr lang="en-US" dirty="0"/>
              <a:t>DESIGNATION	CHAR(20),</a:t>
            </a:r>
          </a:p>
          <a:p>
            <a:pPr marL="403225" indent="0">
              <a:buNone/>
            </a:pPr>
            <a:r>
              <a:rPr lang="en-US" dirty="0"/>
              <a:t>ADDRESS	VARCHAR(50)</a:t>
            </a:r>
          </a:p>
          <a:p>
            <a:pPr marL="403225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29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3658"/>
          </a:xfrm>
        </p:spPr>
        <p:txBody>
          <a:bodyPr>
            <a:normAutofit/>
          </a:bodyPr>
          <a:lstStyle/>
          <a:p>
            <a:r>
              <a:rPr lang="en-US" dirty="0"/>
              <a:t>SQL provides a CREATE TYPE statement for defining user-defined types.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TYPE SALARY AS NUMERIC(8,2) FINAL;</a:t>
            </a:r>
          </a:p>
          <a:p>
            <a:r>
              <a:rPr lang="en-US" dirty="0"/>
              <a:t>Salary data type can be used in Create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6460C-BE40-F82B-4270-C7AF400F83BC}"/>
              </a:ext>
            </a:extLst>
          </p:cNvPr>
          <p:cNvSpPr txBox="1"/>
          <p:nvPr/>
        </p:nvSpPr>
        <p:spPr>
          <a:xfrm>
            <a:off x="2599498" y="4287418"/>
            <a:ext cx="5475989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03225" indent="0">
              <a:buNone/>
            </a:pPr>
            <a:r>
              <a:rPr lang="en-US" dirty="0"/>
              <a:t>CREATE TABLE EMPLOYEE(</a:t>
            </a:r>
          </a:p>
          <a:p>
            <a:pPr marL="403225" indent="0">
              <a:buNone/>
            </a:pPr>
            <a:r>
              <a:rPr lang="en-US" dirty="0"/>
              <a:t>SSN		NUMBER,	     </a:t>
            </a:r>
          </a:p>
          <a:p>
            <a:pPr marL="403225" indent="0">
              <a:buNone/>
            </a:pPr>
            <a:r>
              <a:rPr lang="en-US" dirty="0" err="1"/>
              <a:t>Emp_name</a:t>
            </a:r>
            <a:r>
              <a:rPr lang="en-US" dirty="0"/>
              <a:t>	VARCHAR(60),	</a:t>
            </a:r>
          </a:p>
          <a:p>
            <a:pPr marL="403225" indent="0">
              <a:buNone/>
            </a:pPr>
            <a:r>
              <a:rPr lang="en-US" dirty="0"/>
              <a:t>DESIGNATION	CHAR(20),</a:t>
            </a:r>
          </a:p>
          <a:p>
            <a:pPr marL="403225" indent="0">
              <a:buNone/>
            </a:pPr>
            <a:r>
              <a:rPr lang="en-US" dirty="0"/>
              <a:t>ADDRESS	VARCHAR(50),</a:t>
            </a:r>
          </a:p>
          <a:p>
            <a:pPr marL="403225" indent="0">
              <a:buNone/>
            </a:pPr>
            <a:r>
              <a:rPr lang="en-US" dirty="0" err="1"/>
              <a:t>Emp_Salary</a:t>
            </a:r>
            <a:r>
              <a:rPr lang="en-US" dirty="0"/>
              <a:t>	SALARY</a:t>
            </a:r>
          </a:p>
          <a:p>
            <a:pPr marL="403225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3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B220-5271-0751-EEDE-1E09543E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C209-441E-4E2F-E5A6-502C17F82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Constraints are the rules enforced on data columns on table. These are used to limit the type of data that can go into a table. This ensures the accuracy and reliability of the data in the database.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CDC2B-7E26-291D-574D-7EFA7716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79" y="3495211"/>
            <a:ext cx="10844023" cy="28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925</Words>
  <Application>Microsoft Office PowerPoint</Application>
  <PresentationFormat>Widescreen</PresentationFormat>
  <Paragraphs>101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Calibri</vt:lpstr>
      <vt:lpstr>Trebuchet MS</vt:lpstr>
      <vt:lpstr>Courier New</vt:lpstr>
      <vt:lpstr>Arial</vt:lpstr>
      <vt:lpstr>Facet</vt:lpstr>
      <vt:lpstr>Database system</vt:lpstr>
      <vt:lpstr>SQL</vt:lpstr>
      <vt:lpstr>SQL</vt:lpstr>
      <vt:lpstr>SQL</vt:lpstr>
      <vt:lpstr>Data Type</vt:lpstr>
      <vt:lpstr>Data Type</vt:lpstr>
      <vt:lpstr>Create Table Structure</vt:lpstr>
      <vt:lpstr>User Define data type</vt:lpstr>
      <vt:lpstr>SQL Constraints</vt:lpstr>
      <vt:lpstr>Constraints – Not null, unique</vt:lpstr>
      <vt:lpstr>DEFAULT - DEFAULT constraint </vt:lpstr>
      <vt:lpstr>CHECK constraint </vt:lpstr>
      <vt:lpstr>CHECK constraint </vt:lpstr>
      <vt:lpstr>Primary Key constraint</vt:lpstr>
      <vt:lpstr>Primary Key constraint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Admin</dc:creator>
  <cp:lastModifiedBy>Saba Haris</cp:lastModifiedBy>
  <cp:revision>21</cp:revision>
  <dcterms:modified xsi:type="dcterms:W3CDTF">2024-02-29T07:59:27Z</dcterms:modified>
</cp:coreProperties>
</file>