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424" r:id="rId3"/>
    <p:sldId id="414" r:id="rId4"/>
    <p:sldId id="415" r:id="rId5"/>
    <p:sldId id="416" r:id="rId6"/>
    <p:sldId id="417" r:id="rId7"/>
    <p:sldId id="420" r:id="rId8"/>
    <p:sldId id="421" r:id="rId9"/>
    <p:sldId id="422" r:id="rId10"/>
    <p:sldId id="425" r:id="rId11"/>
    <p:sldId id="423" r:id="rId12"/>
  </p:sldIdLst>
  <p:sldSz cx="12192000" cy="6858000"/>
  <p:notesSz cx="6858000" cy="9144000"/>
  <p:embeddedFontLst>
    <p:embeddedFont>
      <p:font typeface="Arial Unicode MS" panose="020B0604020202020204" pitchFamily="34" charset="-128"/>
      <p:regular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0FBC7F-0DCC-4286-94FE-B132C4B0C7B7}">
          <p14:sldIdLst>
            <p14:sldId id="256"/>
            <p14:sldId id="424"/>
            <p14:sldId id="414"/>
            <p14:sldId id="415"/>
            <p14:sldId id="416"/>
            <p14:sldId id="417"/>
            <p14:sldId id="420"/>
            <p14:sldId id="421"/>
            <p14:sldId id="422"/>
            <p14:sldId id="425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9:33.5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16,'0'-7,"0"-2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AND TRRIGER OPEL 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AND TRRIGER OPEL 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Database system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 Faisalabad Campus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90E5-F1E0-0AA8-EB89-CE43C053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3E1D-615B-873E-506E-C998DD121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F6E93-6331-0DE7-94F9-56E72C30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45" y="609600"/>
            <a:ext cx="780097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7F3ED-E313-B053-3BF7-BF6F8DF0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45" y="4795088"/>
            <a:ext cx="7848600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D12F5-128A-4B26-C08B-EBCF4DB6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45" y="5876263"/>
            <a:ext cx="7724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CD3E3-4C63-45A1-9C0A-A406B3DA7B92}"/>
              </a:ext>
            </a:extLst>
          </p:cNvPr>
          <p:cNvGraphicFramePr>
            <a:graphicFrameLocks noGrp="1"/>
          </p:cNvGraphicFramePr>
          <p:nvPr/>
        </p:nvGraphicFramePr>
        <p:xfrm>
          <a:off x="787817" y="1674655"/>
          <a:ext cx="8128001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60010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71737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90923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5372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82996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06190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857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SuperSSN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No-of-child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29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6ABA5-281F-406F-BE72-046A6712F362}"/>
              </a:ext>
            </a:extLst>
          </p:cNvPr>
          <p:cNvSpPr txBox="1"/>
          <p:nvPr/>
        </p:nvSpPr>
        <p:spPr>
          <a:xfrm>
            <a:off x="1888761" y="1270000"/>
            <a:ext cx="26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B776E-DED4-4BE8-B668-61B4D719B013}"/>
              </a:ext>
            </a:extLst>
          </p:cNvPr>
          <p:cNvSpPr txBox="1"/>
          <p:nvPr/>
        </p:nvSpPr>
        <p:spPr>
          <a:xfrm>
            <a:off x="959370" y="2638269"/>
            <a:ext cx="8314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column Designation and DOB in Employee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data type of address to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column </a:t>
            </a:r>
            <a:r>
              <a:rPr lang="en-US" dirty="0" err="1"/>
              <a:t>No_of_child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B220-5271-0751-EEDE-1E09543E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C209-441E-4E2F-E5A6-502C17F8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 are the rules enforced on data columns on table. These are used to limit the type of data that can go into a table. This ensures the accuracy and reliability of the data in the database.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CDC2B-7E26-291D-574D-7EFA7716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79" y="3495211"/>
            <a:ext cx="10844023" cy="28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49C-F513-4DA6-8388-B43A938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483-AECC-4302-9568-027F50A6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5"/>
            <a:ext cx="8596668" cy="526154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Syntax</a:t>
            </a:r>
          </a:p>
          <a:p>
            <a:pPr marL="137160" indent="0">
              <a:buNone/>
            </a:pPr>
            <a:r>
              <a:rPr lang="en-US" dirty="0">
                <a:highlight>
                  <a:srgbClr val="FFFF00"/>
                </a:highlight>
              </a:rPr>
              <a:t>Foreign key(attribute(s) Name) References </a:t>
            </a:r>
            <a:r>
              <a:rPr lang="en-US" dirty="0" err="1">
                <a:highlight>
                  <a:srgbClr val="FFFF00"/>
                </a:highlight>
              </a:rPr>
              <a:t>Table_Name</a:t>
            </a:r>
            <a:r>
              <a:rPr lang="en-US" dirty="0">
                <a:highlight>
                  <a:srgbClr val="FFFF00"/>
                </a:highlight>
              </a:rPr>
              <a:t> (Attribute(s))</a:t>
            </a:r>
          </a:p>
          <a:p>
            <a:r>
              <a:rPr lang="en-US" dirty="0"/>
              <a:t>DEP(</a:t>
            </a:r>
            <a:r>
              <a:rPr lang="en-US" dirty="0" err="1"/>
              <a:t>Dnum,Name</a:t>
            </a:r>
            <a:r>
              <a:rPr lang="en-US" dirty="0"/>
              <a:t>)</a:t>
            </a:r>
          </a:p>
          <a:p>
            <a:r>
              <a:rPr lang="en-US" dirty="0"/>
              <a:t>EMP(Id, Name, </a:t>
            </a:r>
            <a:r>
              <a:rPr lang="en-US" dirty="0" err="1"/>
              <a:t>Dno</a:t>
            </a:r>
            <a:r>
              <a:rPr lang="en-US" dirty="0"/>
              <a:t>) *to be created</a:t>
            </a:r>
          </a:p>
          <a:p>
            <a:pPr marL="137160" indent="0">
              <a:buNone/>
            </a:pPr>
            <a:r>
              <a:rPr lang="en-US" dirty="0"/>
              <a:t>Create table EMP</a:t>
            </a:r>
          </a:p>
          <a:p>
            <a:pPr marL="137160" indent="0">
              <a:buNone/>
            </a:pPr>
            <a:r>
              <a:rPr lang="en-US" dirty="0"/>
              <a:t>(</a:t>
            </a:r>
          </a:p>
          <a:p>
            <a:pPr marL="137160" indent="0">
              <a:buNone/>
            </a:pPr>
            <a:r>
              <a:rPr lang="en-US" dirty="0"/>
              <a:t>id 	int 		Primary key,</a:t>
            </a:r>
          </a:p>
          <a:p>
            <a:pPr marL="137160" indent="0">
              <a:buNone/>
            </a:pPr>
            <a:r>
              <a:rPr lang="en-US" dirty="0"/>
              <a:t>Name 	Char(10) 	not null,</a:t>
            </a:r>
          </a:p>
          <a:p>
            <a:pPr marL="137160" indent="0">
              <a:buNone/>
            </a:pPr>
            <a:r>
              <a:rPr lang="en-US" dirty="0" err="1"/>
              <a:t>Dno</a:t>
            </a:r>
            <a:r>
              <a:rPr lang="en-US" dirty="0"/>
              <a:t> 	int,</a:t>
            </a:r>
          </a:p>
          <a:p>
            <a:pPr marL="137160" indent="0">
              <a:buNone/>
            </a:pPr>
            <a:r>
              <a:rPr lang="en-US" dirty="0">
                <a:highlight>
                  <a:srgbClr val="FFFF00"/>
                </a:highlight>
              </a:rPr>
              <a:t>Foreign key (</a:t>
            </a:r>
            <a:r>
              <a:rPr lang="en-US" dirty="0" err="1">
                <a:highlight>
                  <a:srgbClr val="FFFF00"/>
                </a:highlight>
              </a:rPr>
              <a:t>Dno</a:t>
            </a:r>
            <a:r>
              <a:rPr lang="en-US" dirty="0">
                <a:highlight>
                  <a:srgbClr val="FFFF00"/>
                </a:highlight>
              </a:rPr>
              <a:t>) References DEP(</a:t>
            </a:r>
            <a:r>
              <a:rPr lang="en-US" dirty="0" err="1">
                <a:highlight>
                  <a:srgbClr val="FFFF00"/>
                </a:highlight>
              </a:rPr>
              <a:t>Dnum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3716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97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FK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Referential triggered action</a:t>
            </a:r>
            <a:endParaRPr lang="en-US" altLang="en-US" b="1" dirty="0">
              <a:highlight>
                <a:srgbClr val="FFFF00"/>
              </a:highlight>
            </a:endParaRPr>
          </a:p>
          <a:p>
            <a:r>
              <a:rPr lang="en-US" dirty="0"/>
              <a:t>The default action that SQL takes for an integrity violation is to reject the update operation that will cause a violation. </a:t>
            </a:r>
          </a:p>
          <a:p>
            <a:r>
              <a:rPr lang="en-US" dirty="0"/>
              <a:t>However, the schema designer can specify an alternative action to be taken by attaching a </a:t>
            </a:r>
            <a:r>
              <a:rPr lang="en-US" b="1" dirty="0"/>
              <a:t>referential triggered action clause to any foreign key constraint.</a:t>
            </a:r>
          </a:p>
          <a:p>
            <a:pPr lvl="1"/>
            <a:r>
              <a:rPr lang="en-US" dirty="0"/>
              <a:t>The options include SET NULL, CASCADE, and SET DEFAULT.</a:t>
            </a:r>
            <a:endParaRPr lang="en-US" b="1" dirty="0"/>
          </a:p>
          <a:p>
            <a:pPr lvl="1"/>
            <a:r>
              <a:rPr lang="en-US" dirty="0"/>
              <a:t>An option must be qualified with either ON DELETE or ON UPDATE.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71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9624"/>
            <a:ext cx="8596668" cy="60780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CREATE TABLE supplier (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numeric(10)	 not null,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 varchar(50) 	 not null,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contact_name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varchar(50),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PRIMARY 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);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CREATE TABLE products (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not null,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not null,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varchar2(50)	 not null,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PRIMARY KEY(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),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FOREIGN 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REFERENCES supplier(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DELETE CASCADE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);</a:t>
            </a: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The cascade delete on the foreign key causes all corresponding records in the products table to be cascade deleted when a record in the supplier table is deleted, based on </a:t>
            </a:r>
            <a:r>
              <a:rPr lang="en-US" sz="2900" dirty="0" err="1"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2900" dirty="0" err="1"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altLang="en-US" sz="29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1743074"/>
            <a:ext cx="79152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0" y="2247899"/>
            <a:ext cx="7953375" cy="4857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2352" y="3039033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84" y="3504916"/>
            <a:ext cx="7962900" cy="962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4" y="4642033"/>
            <a:ext cx="4038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784" y="4966864"/>
            <a:ext cx="2828925" cy="285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23" y="5303181"/>
            <a:ext cx="7324725" cy="47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25" y="627039"/>
            <a:ext cx="7058025" cy="742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604" y="1395272"/>
            <a:ext cx="2343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DDL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155"/>
            <a:ext cx="8596668" cy="4752208"/>
          </a:xfrm>
        </p:spPr>
        <p:txBody>
          <a:bodyPr>
            <a:normAutofit/>
          </a:bodyPr>
          <a:lstStyle/>
          <a:p>
            <a:r>
              <a:rPr lang="en-US" dirty="0"/>
              <a:t>Drop commands delete specific Table, Index or Database, views.</a:t>
            </a:r>
          </a:p>
          <a:p>
            <a:r>
              <a:rPr lang="en-US" dirty="0"/>
              <a:t>The SQL </a:t>
            </a:r>
            <a:r>
              <a:rPr lang="en-US" b="1" dirty="0"/>
              <a:t>DROP TABLE</a:t>
            </a:r>
            <a:r>
              <a:rPr lang="en-US" dirty="0"/>
              <a:t> statement is used to remove a table definition and all data, indexes, constraints, and permission specifications for that table.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Syntax		 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DROP TABLE </a:t>
            </a:r>
            <a:r>
              <a:rPr lang="en-US" altLang="en-US" dirty="0" err="1">
                <a:highlight>
                  <a:srgbClr val="FFFF00"/>
                </a:highlight>
              </a:rPr>
              <a:t>table_name</a:t>
            </a:r>
            <a:r>
              <a:rPr lang="en-US" altLang="en-US" dirty="0">
                <a:highlight>
                  <a:srgbClr val="FFFF00"/>
                </a:highlight>
              </a:rPr>
              <a:t>;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DROP VIEW </a:t>
            </a:r>
            <a:r>
              <a:rPr lang="en-US" altLang="en-US" dirty="0" err="1">
                <a:highlight>
                  <a:srgbClr val="FFFF00"/>
                </a:highlight>
              </a:rPr>
              <a:t>view_name</a:t>
            </a:r>
            <a:r>
              <a:rPr lang="en-US" altLang="en-US" dirty="0">
                <a:highlight>
                  <a:srgbClr val="FFFF00"/>
                </a:highlight>
              </a:rPr>
              <a:t>;</a:t>
            </a:r>
          </a:p>
          <a:p>
            <a:pPr marL="68580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8"/>
            </a:endParaRPr>
          </a:p>
          <a:p>
            <a:pPr marL="68580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DROP TABLE CUSTOMERS;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9037"/>
            <a:ext cx="8596668" cy="4572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ALTER TABLE statement is used to add, drop, or modify columns in an existing table.</a:t>
            </a:r>
          </a:p>
          <a:p>
            <a:pPr marL="937260" lvl="1" indent="-342900">
              <a:buFont typeface="+mj-lt"/>
              <a:buAutoNum type="arabicPeriod"/>
            </a:pPr>
            <a:r>
              <a:rPr lang="en-US" dirty="0"/>
              <a:t>Drop</a:t>
            </a:r>
          </a:p>
          <a:p>
            <a:pPr marL="937260" lvl="1" indent="-3429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937260" lvl="1" indent="-342900">
              <a:buFont typeface="+mj-lt"/>
              <a:buAutoNum type="arabicPeriod"/>
            </a:pPr>
            <a:r>
              <a:rPr lang="en-US" dirty="0"/>
              <a:t>Modify</a:t>
            </a:r>
          </a:p>
          <a:p>
            <a:r>
              <a:rPr lang="en-US" b="1" dirty="0"/>
              <a:t>SQL ALTER TABLE Syntax</a:t>
            </a:r>
          </a:p>
          <a:p>
            <a:r>
              <a:rPr lang="en-US" dirty="0"/>
              <a:t>To add a column in a table, use the following syntax: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ALTER TABLE </a:t>
            </a:r>
            <a:r>
              <a:rPr lang="en-US" dirty="0" err="1">
                <a:highlight>
                  <a:srgbClr val="FFFF00"/>
                </a:highlight>
              </a:rPr>
              <a:t>table_name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ADD </a:t>
            </a:r>
            <a:r>
              <a:rPr lang="en-US" dirty="0" err="1">
                <a:highlight>
                  <a:srgbClr val="FFFF00"/>
                </a:highlight>
              </a:rPr>
              <a:t>column_name</a:t>
            </a:r>
            <a:r>
              <a:rPr lang="en-US" dirty="0">
                <a:highlight>
                  <a:srgbClr val="FFFF00"/>
                </a:highlight>
              </a:rPr>
              <a:t> datatype;</a:t>
            </a:r>
          </a:p>
          <a:p>
            <a:r>
              <a:rPr lang="en-US" dirty="0"/>
              <a:t>To delete a column in a table, use the following syntax (notice that some database systems don't allow deleting a column):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ighlight>
                  <a:srgbClr val="FFFF00"/>
                </a:highlight>
              </a:rPr>
              <a:t>ALTER TABLE </a:t>
            </a:r>
            <a:r>
              <a:rPr lang="en-US" dirty="0" err="1">
                <a:highlight>
                  <a:srgbClr val="FFFF00"/>
                </a:highlight>
              </a:rPr>
              <a:t>table_name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  DROP COLUMN </a:t>
            </a:r>
            <a:r>
              <a:rPr lang="en-US" dirty="0" err="1">
                <a:highlight>
                  <a:srgbClr val="FFFF00"/>
                </a:highlight>
              </a:rPr>
              <a:t>column_name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1A488B-99D9-43ED-B5F8-5D7BB8CBCB19}"/>
                  </a:ext>
                </a:extLst>
              </p14:cNvPr>
              <p14:cNvContentPartPr/>
              <p14:nvPr/>
            </p14:nvContentPartPr>
            <p14:xfrm>
              <a:off x="5605595" y="2542078"/>
              <a:ext cx="360" cy="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1A488B-99D9-43ED-B5F8-5D7BB8CBC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595" y="2524078"/>
                <a:ext cx="36000" cy="417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55E982D-D078-471A-B8F1-D8087D41E0F3}"/>
              </a:ext>
            </a:extLst>
          </p:cNvPr>
          <p:cNvSpPr txBox="1"/>
          <p:nvPr/>
        </p:nvSpPr>
        <p:spPr>
          <a:xfrm>
            <a:off x="7433913" y="3524215"/>
            <a:ext cx="46176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Alter table STD</a:t>
            </a:r>
          </a:p>
          <a:p>
            <a:r>
              <a:rPr lang="en-US" sz="1800" dirty="0"/>
              <a:t>Add </a:t>
            </a:r>
            <a:r>
              <a:rPr lang="en-US" sz="1800" dirty="0" err="1"/>
              <a:t>contact_no</a:t>
            </a:r>
            <a:r>
              <a:rPr lang="en-US" sz="1800" dirty="0"/>
              <a:t> int no null;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592DF3-97AB-44D1-B97F-CE0EBD313C5D}"/>
              </a:ext>
            </a:extLst>
          </p:cNvPr>
          <p:cNvSpPr txBox="1"/>
          <p:nvPr/>
        </p:nvSpPr>
        <p:spPr>
          <a:xfrm>
            <a:off x="7433913" y="5764361"/>
            <a:ext cx="29092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Alter table STD</a:t>
            </a:r>
          </a:p>
          <a:p>
            <a:r>
              <a:rPr lang="en-US" sz="1800" dirty="0"/>
              <a:t>Drop COLUMN Hobby;</a:t>
            </a:r>
          </a:p>
        </p:txBody>
      </p:sp>
    </p:spTree>
    <p:extLst>
      <p:ext uri="{BB962C8B-B14F-4D97-AF65-F5344CB8AC3E}">
        <p14:creationId xmlns:p14="http://schemas.microsoft.com/office/powerpoint/2010/main" val="1745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data type of a column in a table, use the following syntax:</a:t>
            </a:r>
          </a:p>
          <a:p>
            <a:pPr marL="0" indent="0">
              <a:buNone/>
            </a:pPr>
            <a:r>
              <a:rPr lang="en-US" dirty="0"/>
              <a:t>           ALTER TABLE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           MODIFY </a:t>
            </a:r>
            <a:r>
              <a:rPr lang="en-US" dirty="0" err="1"/>
              <a:t>column_name</a:t>
            </a:r>
            <a:r>
              <a:rPr lang="en-US" dirty="0"/>
              <a:t> datatype;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" indent="0">
              <a:buNone/>
            </a:pPr>
            <a:r>
              <a:rPr lang="en-US" dirty="0">
                <a:highlight>
                  <a:srgbClr val="FFFF00"/>
                </a:highlight>
              </a:rPr>
              <a:t>ALTER TABLE CUSTOMER </a:t>
            </a:r>
          </a:p>
          <a:p>
            <a:pPr marL="137160" indent="0">
              <a:buNone/>
            </a:pPr>
            <a:r>
              <a:rPr lang="en-US" dirty="0">
                <a:highlight>
                  <a:srgbClr val="FFFF00"/>
                </a:highlight>
              </a:rPr>
              <a:t>ADD PRIMARY KEY (ID);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B35C3-E068-4077-97D5-CEC614A12D37}"/>
              </a:ext>
            </a:extLst>
          </p:cNvPr>
          <p:cNvSpPr txBox="1"/>
          <p:nvPr/>
        </p:nvSpPr>
        <p:spPr>
          <a:xfrm>
            <a:off x="3135800" y="3833847"/>
            <a:ext cx="432323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Alter table STD</a:t>
            </a:r>
          </a:p>
          <a:p>
            <a:r>
              <a:rPr lang="en-US" sz="1800" dirty="0"/>
              <a:t>Modify Name char not null;</a:t>
            </a:r>
          </a:p>
        </p:txBody>
      </p:sp>
    </p:spTree>
    <p:extLst>
      <p:ext uri="{BB962C8B-B14F-4D97-AF65-F5344CB8AC3E}">
        <p14:creationId xmlns:p14="http://schemas.microsoft.com/office/powerpoint/2010/main" val="24994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653</Words>
  <Application>Microsoft Office PowerPoint</Application>
  <PresentationFormat>Widescreen</PresentationFormat>
  <Paragraphs>93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Trebuchet MS</vt:lpstr>
      <vt:lpstr>Arial Unicode MS</vt:lpstr>
      <vt:lpstr>Arial</vt:lpstr>
      <vt:lpstr>Andalus</vt:lpstr>
      <vt:lpstr>Calibri</vt:lpstr>
      <vt:lpstr>Noto Sans Symbols</vt:lpstr>
      <vt:lpstr>Facet</vt:lpstr>
      <vt:lpstr>Database system</vt:lpstr>
      <vt:lpstr>SQL Constraints</vt:lpstr>
      <vt:lpstr>FK Constraints</vt:lpstr>
      <vt:lpstr>FK Constraint</vt:lpstr>
      <vt:lpstr>PowerPoint Presentation</vt:lpstr>
      <vt:lpstr>PowerPoint Presentation</vt:lpstr>
      <vt:lpstr>DROP DDL Commands</vt:lpstr>
      <vt:lpstr>ALTER Commands</vt:lpstr>
      <vt:lpstr>ALTER Commands</vt:lpstr>
      <vt:lpstr>PowerPoint Presentation</vt:lpstr>
      <vt:lpstr>Class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Admin</dc:creator>
  <cp:lastModifiedBy>Saba Haris</cp:lastModifiedBy>
  <cp:revision>31</cp:revision>
  <dcterms:modified xsi:type="dcterms:W3CDTF">2024-03-01T06:09:24Z</dcterms:modified>
</cp:coreProperties>
</file>