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77" r:id="rId3"/>
    <p:sldId id="280" r:id="rId4"/>
    <p:sldId id="279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embeddedFontLs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55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Database system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 Faisalabad Campus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Special Operators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body" idx="1"/>
          </p:nvPr>
        </p:nvSpPr>
        <p:spPr>
          <a:xfrm>
            <a:off x="677334" y="1828800"/>
            <a:ext cx="8596668" cy="467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Wild CARD Character</a:t>
            </a:r>
            <a:endParaRPr dirty="0"/>
          </a:p>
          <a:p>
            <a:pPr marL="9144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SQL, wildcard characters are used with the SQL LIKE operator</a:t>
            </a:r>
            <a:endParaRPr dirty="0"/>
          </a:p>
          <a:p>
            <a:pPr marL="9144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SQL wildcards are used to search for data within a table</a:t>
            </a:r>
            <a:endParaRPr dirty="0"/>
          </a:p>
          <a:p>
            <a:pPr marL="9144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%     substitute for zero or more characters</a:t>
            </a:r>
            <a:endParaRPr dirty="0"/>
          </a:p>
          <a:p>
            <a:pPr marL="9144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_     substitute for a single character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LIKE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Used to check whether attribute value matches given string pattern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'%dd%' means a sequence of characters of any length containing ‘</a:t>
            </a:r>
            <a:r>
              <a:rPr lang="en-US" i="1" dirty="0"/>
              <a:t>dd</a:t>
            </a:r>
            <a:r>
              <a:rPr lang="en-US" dirty="0"/>
              <a:t>'.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SYNTAX		SELECT COLUMN-NAME(S)</a:t>
            </a:r>
            <a:br>
              <a:rPr lang="en-US" dirty="0"/>
            </a:br>
            <a:r>
              <a:rPr lang="en-US" dirty="0"/>
              <a:t>				FROM TABLE NAME</a:t>
            </a:r>
            <a:br>
              <a:rPr lang="en-US" dirty="0"/>
            </a:br>
            <a:r>
              <a:rPr lang="en-US" dirty="0"/>
              <a:t>				LIKE COLUMN NAME  PATTREN;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EXAMPLE		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Lname,Bdate</a:t>
            </a:r>
            <a:r>
              <a:rPr lang="en-US" dirty="0"/>
              <a:t>, salary</a:t>
            </a:r>
            <a:br>
              <a:rPr lang="en-US" dirty="0"/>
            </a:br>
            <a:r>
              <a:rPr lang="en-US" dirty="0"/>
              <a:t>				FROM EMPLOYEE</a:t>
            </a:r>
            <a:br>
              <a:rPr lang="en-US" dirty="0"/>
            </a:br>
            <a:r>
              <a:rPr lang="en-US" dirty="0"/>
              <a:t>				where   Address LIKE S%;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Special Operators</a:t>
            </a:r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body" idx="1"/>
          </p:nvPr>
        </p:nvSpPr>
        <p:spPr>
          <a:xfrm>
            <a:off x="677334" y="1680883"/>
            <a:ext cx="8596668" cy="43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-4572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IN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Used to check whether attribute value matches any value within a </a:t>
            </a:r>
            <a:br>
              <a:rPr lang="en-US" dirty="0"/>
            </a:br>
            <a:r>
              <a:rPr lang="en-US" dirty="0"/>
              <a:t>value list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Syntax                    SELECT     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                              FROM       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                              WHERE      </a:t>
            </a:r>
            <a:r>
              <a:rPr lang="en-US" i="1" dirty="0" err="1"/>
              <a:t>column_name</a:t>
            </a:r>
            <a:r>
              <a:rPr lang="en-US" dirty="0"/>
              <a:t> IN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value2</a:t>
            </a:r>
            <a:r>
              <a:rPr lang="en-US" dirty="0"/>
              <a:t>,...);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Example                  SELECT * FROM EMPLOYEE </a:t>
            </a:r>
            <a:br>
              <a:rPr lang="en-US" dirty="0"/>
            </a:br>
            <a:r>
              <a:rPr lang="en-US" dirty="0"/>
              <a:t>				      WHERE    salary  IN(25000,40000);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NOT IN</a:t>
            </a:r>
            <a:endParaRPr dirty="0"/>
          </a:p>
          <a:p>
            <a:pPr marL="7429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960"/>
              <a:buChar char="►"/>
            </a:pPr>
            <a:r>
              <a:rPr lang="en-US" sz="1600" dirty="0"/>
              <a:t>Selecting all the records whose column value not a member of the set specified in the WHERE clause.</a:t>
            </a:r>
            <a:endParaRPr dirty="0"/>
          </a:p>
          <a:p>
            <a:pPr marL="7429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960"/>
              <a:buChar char="►"/>
            </a:pPr>
            <a:r>
              <a:rPr lang="en-US" sz="1600" dirty="0"/>
              <a:t>Example                  SELECT * FROM EMPLOYEE </a:t>
            </a:r>
            <a:br>
              <a:rPr lang="en-US" sz="1600" dirty="0"/>
            </a:br>
            <a:r>
              <a:rPr lang="en-US" sz="1600" dirty="0"/>
              <a:t>				      WHERE    salary  NOT IN(25000,40000);</a:t>
            </a:r>
            <a:endParaRPr dirty="0"/>
          </a:p>
          <a:p>
            <a:pPr marL="742950" lvl="0" indent="-2247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960"/>
              <a:buNone/>
            </a:pPr>
            <a:endParaRPr sz="1600"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438" name="Google Shape;43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892" y="862429"/>
            <a:ext cx="4773171" cy="299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ORDER BY CLAUSE</a:t>
            </a:r>
            <a:endParaRPr dirty="0"/>
          </a:p>
        </p:txBody>
      </p:sp>
      <p:sp>
        <p:nvSpPr>
          <p:cNvPr id="444" name="Google Shape;444;p50"/>
          <p:cNvSpPr txBox="1">
            <a:spLocks noGrp="1"/>
          </p:cNvSpPr>
          <p:nvPr>
            <p:ph type="body" idx="1"/>
          </p:nvPr>
        </p:nvSpPr>
        <p:spPr>
          <a:xfrm>
            <a:off x="677334" y="1716836"/>
            <a:ext cx="911212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182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ORDER BY keyword is used to sort the result-set by one or more columns</a:t>
            </a:r>
            <a:endParaRPr dirty="0"/>
          </a:p>
          <a:p>
            <a:pPr marL="63182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Keyword </a:t>
            </a:r>
            <a:r>
              <a:rPr lang="en-US" b="1" dirty="0"/>
              <a:t>DESC </a:t>
            </a:r>
            <a:r>
              <a:rPr lang="en-US" dirty="0"/>
              <a:t>to see result in a descending order of values </a:t>
            </a:r>
            <a:endParaRPr dirty="0"/>
          </a:p>
          <a:p>
            <a:pPr marL="63182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Keyword </a:t>
            </a:r>
            <a:r>
              <a:rPr lang="en-US" b="1" dirty="0"/>
              <a:t>ASC </a:t>
            </a:r>
            <a:r>
              <a:rPr lang="en-US" dirty="0"/>
              <a:t>to specify ascending order explicitly </a:t>
            </a:r>
            <a:endParaRPr dirty="0"/>
          </a:p>
          <a:p>
            <a:pPr marL="63182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SELECT * FROM EMPLOYEE</a:t>
            </a:r>
            <a:br>
              <a:rPr lang="en-US" dirty="0"/>
            </a:br>
            <a:r>
              <a:rPr lang="en-US" dirty="0"/>
              <a:t>ORDER BY ADDRESS ASC, </a:t>
            </a:r>
            <a:r>
              <a:rPr lang="en-US" dirty="0" err="1"/>
              <a:t>Fname</a:t>
            </a:r>
            <a:r>
              <a:rPr lang="en-US" dirty="0"/>
              <a:t> DESC;</a:t>
            </a:r>
            <a:endParaRPr dirty="0"/>
          </a:p>
          <a:p>
            <a:pPr marL="6350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SELECT CITY, REGION</a:t>
            </a:r>
            <a:br>
              <a:rPr lang="en-US" dirty="0"/>
            </a:br>
            <a:r>
              <a:rPr lang="en-US" dirty="0"/>
              <a:t>FROM OFFICES</a:t>
            </a:r>
            <a:br>
              <a:rPr lang="en-US" dirty="0"/>
            </a:br>
            <a:r>
              <a:rPr lang="en-US" dirty="0"/>
              <a:t>ORDER BY REGION ASC;</a:t>
            </a:r>
            <a:endParaRPr dirty="0"/>
          </a:p>
          <a:p>
            <a:pPr marL="739775" lvl="0" indent="-191134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39775" lvl="0" indent="-191134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GROUP BY CLAUSE</a:t>
            </a:r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SQL </a:t>
            </a:r>
            <a:r>
              <a:rPr lang="en-US" b="1" dirty="0"/>
              <a:t>GROUP BY </a:t>
            </a:r>
            <a:r>
              <a:rPr lang="en-US" dirty="0"/>
              <a:t>clause is used in collaboration with the SELECT statement to arrange identical data into groups.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SYNTAX                      SELECT column1, column2 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FROM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table_name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WHERE [ conditions ] 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GROUP BY column1, column2 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             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SELECT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dept_id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SUM(salary) AS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total_salaries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FROM employees</a:t>
            </a:r>
            <a:b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GROUP BY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dept_id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451" name="Google Shape;45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3314" y="2867866"/>
            <a:ext cx="46482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609" y="5127718"/>
            <a:ext cx="2727408" cy="137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677334" y="1828801"/>
            <a:ext cx="8596668" cy="486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595959"/>
                </a:solidFill>
              </a:rPr>
              <a:t>The SQL HAVING clause is </a:t>
            </a:r>
            <a:r>
              <a:rPr lang="en-US" dirty="0">
                <a:solidFill>
                  <a:srgbClr val="595959"/>
                </a:solidFill>
                <a:highlight>
                  <a:srgbClr val="FFFF00"/>
                </a:highlight>
              </a:rPr>
              <a:t>used in combination with the GROUP BY clause </a:t>
            </a:r>
            <a:r>
              <a:rPr lang="en-US" dirty="0">
                <a:solidFill>
                  <a:srgbClr val="595959"/>
                </a:solidFill>
              </a:rPr>
              <a:t>to restrict the groups of returned rows to only those whose the condition is TRUE.</a:t>
            </a:r>
            <a:endParaRPr dirty="0"/>
          </a:p>
          <a:p>
            <a:pPr marL="342900" lvl="0" indent="-342900" algn="just" rtl="0">
              <a:spcBef>
                <a:spcPts val="45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Similar to WHERE, but WHERE filters individual rows whereas HAVING filters groups.</a:t>
            </a:r>
            <a:endParaRPr dirty="0">
              <a:solidFill>
                <a:srgbClr val="595959"/>
              </a:solidFill>
            </a:endParaRPr>
          </a:p>
          <a:p>
            <a:pPr marL="342900" lvl="0" indent="-342900" algn="l" rtl="0">
              <a:spcBef>
                <a:spcPts val="145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595959"/>
                </a:solidFill>
              </a:rPr>
              <a:t>          SELECT department, SUM(sales) AS "Total sales" 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FROM </a:t>
            </a:r>
            <a:r>
              <a:rPr lang="en-US" dirty="0" err="1">
                <a:solidFill>
                  <a:srgbClr val="595959"/>
                </a:solidFill>
              </a:rPr>
              <a:t>order_details</a:t>
            </a:r>
            <a:r>
              <a:rPr lang="en-US" dirty="0">
                <a:solidFill>
                  <a:srgbClr val="595959"/>
                </a:solidFill>
              </a:rPr>
              <a:t>               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GROUP BY </a:t>
            </a:r>
            <a:r>
              <a:rPr lang="en-US" dirty="0" err="1">
                <a:solidFill>
                  <a:srgbClr val="595959"/>
                </a:solidFill>
              </a:rPr>
              <a:t>dno</a:t>
            </a:r>
            <a:r>
              <a:rPr lang="en-US" dirty="0">
                <a:solidFill>
                  <a:srgbClr val="595959"/>
                </a:solidFill>
              </a:rPr>
              <a:t> HAVING SUM(sales) &gt; 1000; </a:t>
            </a:r>
            <a:br>
              <a:rPr lang="en-US" dirty="0">
                <a:solidFill>
                  <a:srgbClr val="595959"/>
                </a:solidFill>
              </a:rPr>
            </a:br>
            <a:endParaRPr dirty="0">
              <a:solidFill>
                <a:srgbClr val="595959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595959"/>
                </a:solidFill>
              </a:rPr>
              <a:t>          SELECT DEPARTMENT, MIN(salary) AS "Lowest salary" 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FROM EMPLOYEE GROUP BY </a:t>
            </a:r>
            <a:r>
              <a:rPr lang="en-US" dirty="0" err="1">
                <a:solidFill>
                  <a:srgbClr val="595959"/>
                </a:solidFill>
              </a:rPr>
              <a:t>Dnumber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HAVING MIN(salary) &gt; 35000; </a:t>
            </a:r>
            <a:br>
              <a:rPr lang="en-US" dirty="0">
                <a:solidFill>
                  <a:srgbClr val="595959"/>
                </a:solidFill>
              </a:rPr>
            </a:br>
            <a:endParaRPr dirty="0">
              <a:solidFill>
                <a:srgbClr val="595959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rgbClr val="595959"/>
                </a:solidFill>
              </a:rPr>
              <a:t>          SELECT DEPARTMENT, MAX(salary) AS "Highest salary" 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FROM EMPLOYEE GROUP  BY </a:t>
            </a:r>
            <a:r>
              <a:rPr lang="en-US" dirty="0" err="1">
                <a:solidFill>
                  <a:srgbClr val="595959"/>
                </a:solidFill>
              </a:rPr>
              <a:t>Dnumber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          HAVING MAX(salary) &lt; 50000; </a:t>
            </a:r>
            <a:endParaRPr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342900" lvl="0" indent="-119379" algn="l" rtl="0">
              <a:spcBef>
                <a:spcPts val="1000"/>
              </a:spcBef>
              <a:spcAft>
                <a:spcPts val="0"/>
              </a:spcAft>
              <a:buSzPts val="3520"/>
              <a:buNone/>
            </a:pP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6380" algn="l" rtl="0">
              <a:spcBef>
                <a:spcPts val="1000"/>
              </a:spcBef>
              <a:spcAft>
                <a:spcPts val="0"/>
              </a:spcAft>
              <a:buSzPts val="1520"/>
              <a:buNone/>
            </a:pP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Aggregation Function</a:t>
            </a:r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/>
              <a:t>ISO standard defines five aggregate functions:</a:t>
            </a:r>
            <a:endParaRPr dirty="0"/>
          </a:p>
          <a:p>
            <a:pPr marL="342900" lvl="0" indent="-220980" algn="just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742950" lvl="1" indent="-285750" algn="just" rtl="0">
              <a:spcBef>
                <a:spcPts val="6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COUNT</a:t>
            </a:r>
            <a:r>
              <a:rPr lang="en-US" sz="2400" dirty="0"/>
              <a:t> returns number of values in a specified column.</a:t>
            </a:r>
            <a:endParaRPr dirty="0"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SUM</a:t>
            </a:r>
            <a:r>
              <a:rPr lang="en-US" sz="2400" dirty="0"/>
              <a:t>	 returns sum of values in a specified column.</a:t>
            </a:r>
            <a:endParaRPr dirty="0"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AVG</a:t>
            </a:r>
            <a:r>
              <a:rPr lang="en-US" sz="2400" dirty="0"/>
              <a:t>	returns average of values in a specified column.</a:t>
            </a:r>
            <a:endParaRPr dirty="0"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MIN</a:t>
            </a:r>
            <a:r>
              <a:rPr lang="en-US" sz="2400" dirty="0"/>
              <a:t>	returns smallest value in a specified column.</a:t>
            </a:r>
            <a:endParaRPr dirty="0"/>
          </a:p>
          <a:p>
            <a:pPr marL="742950" lvl="1" indent="-285750" algn="just" rtl="0">
              <a:spcBef>
                <a:spcPts val="12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 dirty="0"/>
              <a:t>MAX</a:t>
            </a:r>
            <a:r>
              <a:rPr lang="en-US" sz="2400" dirty="0"/>
              <a:t>	 returns largest value in a specified column.</a:t>
            </a:r>
            <a:endParaRPr dirty="0"/>
          </a:p>
          <a:p>
            <a:pPr marL="342900" lvl="0" indent="-251459" algn="l" rtl="0"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Aggregation Function rules</a:t>
            </a:r>
            <a:endParaRPr dirty="0"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Each operates on a single column of a table and return single value. </a:t>
            </a:r>
            <a:endParaRPr dirty="0"/>
          </a:p>
          <a:p>
            <a:pPr marL="342900" lvl="0" indent="-252374" algn="l" rtl="0">
              <a:lnSpc>
                <a:spcPct val="80000"/>
              </a:lnSpc>
              <a:spcBef>
                <a:spcPts val="891"/>
              </a:spcBef>
              <a:spcAft>
                <a:spcPts val="0"/>
              </a:spcAft>
              <a:buSzPct val="80000"/>
              <a:buNone/>
            </a:pPr>
            <a:endParaRPr sz="2300" dirty="0"/>
          </a:p>
          <a:p>
            <a:pPr marL="342900" lvl="0" indent="-342925" algn="l" rtl="0">
              <a:lnSpc>
                <a:spcPct val="80000"/>
              </a:lnSpc>
              <a:spcBef>
                <a:spcPts val="891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COUNT, MIN, and MAX apply to numeric and non-numeric fields</a:t>
            </a:r>
            <a:br>
              <a:rPr lang="en-US" sz="2300" dirty="0"/>
            </a:br>
            <a:endParaRPr sz="2300" dirty="0"/>
          </a:p>
          <a:p>
            <a:pPr marL="342900" lvl="0" indent="-342925" algn="l" rtl="0">
              <a:lnSpc>
                <a:spcPct val="80000"/>
              </a:lnSpc>
              <a:spcBef>
                <a:spcPts val="891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SUM and  AVG may be used on numeric fields only</a:t>
            </a:r>
            <a:br>
              <a:rPr lang="en-US" sz="2300" dirty="0"/>
            </a:br>
            <a:endParaRPr sz="2300" dirty="0"/>
          </a:p>
          <a:p>
            <a:pPr marL="342900" lvl="0" indent="-342925" algn="l" rtl="0">
              <a:lnSpc>
                <a:spcPct val="80000"/>
              </a:lnSpc>
              <a:spcBef>
                <a:spcPts val="1446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Can use DISTINCT before column name to eliminate duplicates.</a:t>
            </a:r>
            <a:br>
              <a:rPr lang="en-US" sz="2300" dirty="0"/>
            </a:br>
            <a:endParaRPr sz="2300" dirty="0"/>
          </a:p>
          <a:p>
            <a:pPr marL="342900" lvl="0" indent="-34292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DISTINCT has no effect with MIN/MAX, but may have with SUM/AVG.</a:t>
            </a:r>
            <a:br>
              <a:rPr lang="en-US" sz="2300" dirty="0"/>
            </a:br>
            <a:r>
              <a:rPr lang="en-US" sz="2300" dirty="0"/>
              <a:t>					 </a:t>
            </a:r>
            <a:endParaRPr dirty="0"/>
          </a:p>
          <a:p>
            <a:pPr marL="342900" lvl="0" indent="-34292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300" dirty="0"/>
              <a:t>Aggregate functions can be used only in SELECT list and in HAVING clause.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3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300" dirty="0"/>
              <a:t>	               SELECT city, COUNT(*) as rows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300" dirty="0"/>
              <a:t>             FROM </a:t>
            </a:r>
            <a:r>
              <a:rPr lang="en-US" sz="2300" dirty="0" err="1"/>
              <a:t>car_sales</a:t>
            </a:r>
            <a:r>
              <a:rPr lang="en-US" sz="2300" dirty="0"/>
              <a:t>; </a:t>
            </a:r>
            <a:endParaRPr dirty="0"/>
          </a:p>
          <a:p>
            <a:pPr marL="342900" lvl="0" indent="-272034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Aggregation Function</a:t>
            </a:r>
            <a:endParaRPr/>
          </a:p>
        </p:txBody>
      </p:sp>
      <p:sp>
        <p:nvSpPr>
          <p:cNvPr id="476" name="Google Shape;476;p55"/>
          <p:cNvSpPr txBox="1"/>
          <p:nvPr/>
        </p:nvSpPr>
        <p:spPr>
          <a:xfrm>
            <a:off x="533400" y="1828800"/>
            <a:ext cx="3810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 many rows are there in the car_sales table?</a:t>
            </a:r>
            <a:endParaRPr/>
          </a:p>
          <a:p>
            <a:pPr marL="342900" marR="0" lvl="0" indent="-342900" algn="just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</p:txBody>
      </p:sp>
      <p:sp>
        <p:nvSpPr>
          <p:cNvPr id="477" name="Google Shape;477;p55"/>
          <p:cNvSpPr txBox="1"/>
          <p:nvPr/>
        </p:nvSpPr>
        <p:spPr>
          <a:xfrm>
            <a:off x="457200" y="3810000"/>
            <a:ext cx="36734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COUNT(*) as Rows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</a:t>
            </a:r>
            <a:r>
              <a:rPr lang="en-US" sz="2000" b="1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car_sales</a:t>
            </a:r>
            <a:endParaRPr dirty="0"/>
          </a:p>
        </p:txBody>
      </p:sp>
      <p:sp>
        <p:nvSpPr>
          <p:cNvPr id="478" name="Google Shape;478;p55"/>
          <p:cNvSpPr/>
          <p:nvPr/>
        </p:nvSpPr>
        <p:spPr>
          <a:xfrm>
            <a:off x="990600" y="5121275"/>
            <a:ext cx="22860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5"/>
          <p:cNvSpPr/>
          <p:nvPr/>
        </p:nvSpPr>
        <p:spPr>
          <a:xfrm>
            <a:off x="990600" y="5654675"/>
            <a:ext cx="22860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1676400" y="5737225"/>
            <a:ext cx="4810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endParaRPr/>
          </a:p>
        </p:txBody>
      </p:sp>
      <p:sp>
        <p:nvSpPr>
          <p:cNvPr id="481" name="Google Shape;481;p55"/>
          <p:cNvSpPr/>
          <p:nvPr/>
        </p:nvSpPr>
        <p:spPr>
          <a:xfrm>
            <a:off x="4876800" y="1905000"/>
            <a:ext cx="3810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cities are there in the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car_sales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table?</a:t>
            </a:r>
            <a:endParaRPr dirty="0"/>
          </a:p>
          <a:p>
            <a:pPr marL="342900" marR="0" lvl="0" indent="-342900" algn="just" rtl="0">
              <a:lnSpc>
                <a:spcPct val="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</p:txBody>
      </p:sp>
      <p:sp>
        <p:nvSpPr>
          <p:cNvPr id="482" name="Google Shape;482;p55"/>
          <p:cNvSpPr txBox="1"/>
          <p:nvPr/>
        </p:nvSpPr>
        <p:spPr>
          <a:xfrm>
            <a:off x="5105400" y="3429000"/>
            <a:ext cx="36734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COUNT(DISTINCT city)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city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car_sales</a:t>
            </a:r>
            <a:endParaRPr/>
          </a:p>
        </p:txBody>
      </p:sp>
      <p:sp>
        <p:nvSpPr>
          <p:cNvPr id="483" name="Google Shape;483;p55"/>
          <p:cNvSpPr/>
          <p:nvPr/>
        </p:nvSpPr>
        <p:spPr>
          <a:xfrm>
            <a:off x="5638800" y="5105400"/>
            <a:ext cx="22860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5"/>
          <p:cNvSpPr txBox="1"/>
          <p:nvPr/>
        </p:nvSpPr>
        <p:spPr>
          <a:xfrm>
            <a:off x="6324600" y="5187950"/>
            <a:ext cx="644525" cy="396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</p:txBody>
      </p:sp>
      <p:sp>
        <p:nvSpPr>
          <p:cNvPr id="485" name="Google Shape;485;p55"/>
          <p:cNvSpPr/>
          <p:nvPr/>
        </p:nvSpPr>
        <p:spPr>
          <a:xfrm>
            <a:off x="5638800" y="5638800"/>
            <a:ext cx="22860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6459538" y="5715000"/>
            <a:ext cx="322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1676400" y="5203825"/>
            <a:ext cx="881063" cy="396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endParaRPr/>
          </a:p>
        </p:txBody>
      </p:sp>
      <p:sp>
        <p:nvSpPr>
          <p:cNvPr id="488" name="Google Shape;488;p55"/>
          <p:cNvSpPr/>
          <p:nvPr/>
        </p:nvSpPr>
        <p:spPr>
          <a:xfrm>
            <a:off x="8396287" y="3429000"/>
            <a:ext cx="3505200" cy="312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55"/>
          <p:cNvCxnSpPr/>
          <p:nvPr/>
        </p:nvCxnSpPr>
        <p:spPr>
          <a:xfrm>
            <a:off x="8396287" y="614045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0" name="Google Shape;490;p55"/>
          <p:cNvCxnSpPr/>
          <p:nvPr/>
        </p:nvCxnSpPr>
        <p:spPr>
          <a:xfrm>
            <a:off x="8396287" y="38862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1" name="Google Shape;491;p55"/>
          <p:cNvCxnSpPr/>
          <p:nvPr/>
        </p:nvCxnSpPr>
        <p:spPr>
          <a:xfrm>
            <a:off x="8396287" y="43434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" name="Google Shape;492;p55"/>
          <p:cNvCxnSpPr/>
          <p:nvPr/>
        </p:nvCxnSpPr>
        <p:spPr>
          <a:xfrm>
            <a:off x="8396287" y="48006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55"/>
          <p:cNvCxnSpPr/>
          <p:nvPr/>
        </p:nvCxnSpPr>
        <p:spPr>
          <a:xfrm>
            <a:off x="8396287" y="528955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4" name="Google Shape;494;p55"/>
          <p:cNvSpPr txBox="1"/>
          <p:nvPr/>
        </p:nvSpPr>
        <p:spPr>
          <a:xfrm>
            <a:off x="8472487" y="3429000"/>
            <a:ext cx="946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495" name="Google Shape;495;p55"/>
          <p:cNvSpPr txBox="1"/>
          <p:nvPr/>
        </p:nvSpPr>
        <p:spPr>
          <a:xfrm>
            <a:off x="8472487" y="3962400"/>
            <a:ext cx="946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496" name="Google Shape;496;p55"/>
          <p:cNvSpPr txBox="1"/>
          <p:nvPr/>
        </p:nvSpPr>
        <p:spPr>
          <a:xfrm>
            <a:off x="8548687" y="5715000"/>
            <a:ext cx="7889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497" name="Google Shape;497;p55"/>
          <p:cNvSpPr txBox="1"/>
          <p:nvPr/>
        </p:nvSpPr>
        <p:spPr>
          <a:xfrm>
            <a:off x="8548687" y="6140450"/>
            <a:ext cx="7889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498" name="Google Shape;498;p55"/>
          <p:cNvSpPr txBox="1"/>
          <p:nvPr/>
        </p:nvSpPr>
        <p:spPr>
          <a:xfrm>
            <a:off x="8548687" y="438785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499" name="Google Shape;499;p55"/>
          <p:cNvSpPr txBox="1"/>
          <p:nvPr/>
        </p:nvSpPr>
        <p:spPr>
          <a:xfrm>
            <a:off x="8548687" y="487680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500" name="Google Shape;500;p55"/>
          <p:cNvSpPr txBox="1"/>
          <p:nvPr/>
        </p:nvSpPr>
        <p:spPr>
          <a:xfrm>
            <a:off x="9705975" y="34290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01" name="Google Shape;501;p55"/>
          <p:cNvSpPr txBox="1"/>
          <p:nvPr/>
        </p:nvSpPr>
        <p:spPr>
          <a:xfrm>
            <a:off x="9705975" y="39624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02" name="Google Shape;502;p55"/>
          <p:cNvSpPr txBox="1"/>
          <p:nvPr/>
        </p:nvSpPr>
        <p:spPr>
          <a:xfrm>
            <a:off x="9686925" y="57150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03" name="Google Shape;503;p55"/>
          <p:cNvSpPr txBox="1"/>
          <p:nvPr/>
        </p:nvSpPr>
        <p:spPr>
          <a:xfrm>
            <a:off x="9686925" y="61404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04" name="Google Shape;504;p55"/>
          <p:cNvSpPr txBox="1"/>
          <p:nvPr/>
        </p:nvSpPr>
        <p:spPr>
          <a:xfrm>
            <a:off x="9686925" y="43878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05" name="Google Shape;505;p55"/>
          <p:cNvSpPr txBox="1"/>
          <p:nvPr/>
        </p:nvSpPr>
        <p:spPr>
          <a:xfrm>
            <a:off x="9686925" y="48895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06" name="Google Shape;506;p55"/>
          <p:cNvSpPr txBox="1"/>
          <p:nvPr/>
        </p:nvSpPr>
        <p:spPr>
          <a:xfrm>
            <a:off x="10844212" y="34290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</a:t>
            </a:r>
            <a:endParaRPr sz="1200"/>
          </a:p>
        </p:txBody>
      </p:sp>
      <p:sp>
        <p:nvSpPr>
          <p:cNvPr id="507" name="Google Shape;507;p55"/>
          <p:cNvSpPr txBox="1"/>
          <p:nvPr/>
        </p:nvSpPr>
        <p:spPr>
          <a:xfrm>
            <a:off x="10863262" y="39624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508" name="Google Shape;508;p55"/>
          <p:cNvSpPr txBox="1"/>
          <p:nvPr/>
        </p:nvSpPr>
        <p:spPr>
          <a:xfrm>
            <a:off x="10863262" y="57150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200"/>
          </a:p>
        </p:txBody>
      </p:sp>
      <p:sp>
        <p:nvSpPr>
          <p:cNvPr id="509" name="Google Shape;509;p55"/>
          <p:cNvSpPr txBox="1"/>
          <p:nvPr/>
        </p:nvSpPr>
        <p:spPr>
          <a:xfrm>
            <a:off x="10863262" y="614045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sz="1200"/>
          </a:p>
        </p:txBody>
      </p:sp>
      <p:sp>
        <p:nvSpPr>
          <p:cNvPr id="510" name="Google Shape;510;p55"/>
          <p:cNvSpPr txBox="1"/>
          <p:nvPr/>
        </p:nvSpPr>
        <p:spPr>
          <a:xfrm>
            <a:off x="10863262" y="438785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511" name="Google Shape;511;p55"/>
          <p:cNvSpPr txBox="1"/>
          <p:nvPr/>
        </p:nvSpPr>
        <p:spPr>
          <a:xfrm>
            <a:off x="10863262" y="48895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</a:t>
            </a:r>
            <a:endParaRPr sz="1200"/>
          </a:p>
        </p:txBody>
      </p:sp>
      <p:sp>
        <p:nvSpPr>
          <p:cNvPr id="512" name="Google Shape;512;p55"/>
          <p:cNvSpPr/>
          <p:nvPr/>
        </p:nvSpPr>
        <p:spPr>
          <a:xfrm>
            <a:off x="8396287" y="2895600"/>
            <a:ext cx="35052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55"/>
          <p:cNvCxnSpPr/>
          <p:nvPr/>
        </p:nvCxnSpPr>
        <p:spPr>
          <a:xfrm rot="10800000">
            <a:off x="9463087" y="2895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4" name="Google Shape;514;p55"/>
          <p:cNvCxnSpPr/>
          <p:nvPr/>
        </p:nvCxnSpPr>
        <p:spPr>
          <a:xfrm rot="10800000">
            <a:off x="10606087" y="2895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5" name="Google Shape;515;p55"/>
          <p:cNvSpPr txBox="1"/>
          <p:nvPr/>
        </p:nvSpPr>
        <p:spPr>
          <a:xfrm>
            <a:off x="8532812" y="3027363"/>
            <a:ext cx="5826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200" dirty="0"/>
          </a:p>
        </p:txBody>
      </p:sp>
      <p:sp>
        <p:nvSpPr>
          <p:cNvPr id="516" name="Google Shape;516;p55"/>
          <p:cNvSpPr txBox="1"/>
          <p:nvPr/>
        </p:nvSpPr>
        <p:spPr>
          <a:xfrm>
            <a:off x="9615487" y="3046413"/>
            <a:ext cx="6524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200"/>
          </a:p>
        </p:txBody>
      </p:sp>
      <p:sp>
        <p:nvSpPr>
          <p:cNvPr id="517" name="Google Shape;517;p55"/>
          <p:cNvSpPr txBox="1"/>
          <p:nvPr/>
        </p:nvSpPr>
        <p:spPr>
          <a:xfrm>
            <a:off x="10682287" y="3046413"/>
            <a:ext cx="1209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Cars_Sold</a:t>
            </a:r>
            <a:endParaRPr sz="1200"/>
          </a:p>
        </p:txBody>
      </p:sp>
      <p:cxnSp>
        <p:nvCxnSpPr>
          <p:cNvPr id="518" name="Google Shape;518;p55"/>
          <p:cNvCxnSpPr/>
          <p:nvPr/>
        </p:nvCxnSpPr>
        <p:spPr>
          <a:xfrm>
            <a:off x="8396287" y="57150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9" name="Google Shape;519;p55"/>
          <p:cNvSpPr txBox="1"/>
          <p:nvPr/>
        </p:nvSpPr>
        <p:spPr>
          <a:xfrm>
            <a:off x="8548687" y="528955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Khobar</a:t>
            </a:r>
            <a:endParaRPr sz="1200"/>
          </a:p>
        </p:txBody>
      </p:sp>
      <p:sp>
        <p:nvSpPr>
          <p:cNvPr id="520" name="Google Shape;520;p55"/>
          <p:cNvSpPr txBox="1"/>
          <p:nvPr/>
        </p:nvSpPr>
        <p:spPr>
          <a:xfrm>
            <a:off x="9686925" y="53022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SUM Function</a:t>
            </a:r>
            <a:endParaRPr/>
          </a:p>
        </p:txBody>
      </p:sp>
      <p:sp>
        <p:nvSpPr>
          <p:cNvPr id="526" name="Google Shape;526;p56"/>
          <p:cNvSpPr/>
          <p:nvPr/>
        </p:nvSpPr>
        <p:spPr>
          <a:xfrm>
            <a:off x="8396287" y="3429000"/>
            <a:ext cx="3505200" cy="312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56"/>
          <p:cNvCxnSpPr/>
          <p:nvPr/>
        </p:nvCxnSpPr>
        <p:spPr>
          <a:xfrm>
            <a:off x="8396287" y="614045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8" name="Google Shape;528;p56"/>
          <p:cNvCxnSpPr/>
          <p:nvPr/>
        </p:nvCxnSpPr>
        <p:spPr>
          <a:xfrm>
            <a:off x="8396287" y="38862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9" name="Google Shape;529;p56"/>
          <p:cNvCxnSpPr/>
          <p:nvPr/>
        </p:nvCxnSpPr>
        <p:spPr>
          <a:xfrm>
            <a:off x="8396287" y="43434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0" name="Google Shape;530;p56"/>
          <p:cNvCxnSpPr/>
          <p:nvPr/>
        </p:nvCxnSpPr>
        <p:spPr>
          <a:xfrm>
            <a:off x="8396287" y="48006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1" name="Google Shape;531;p56"/>
          <p:cNvCxnSpPr/>
          <p:nvPr/>
        </p:nvCxnSpPr>
        <p:spPr>
          <a:xfrm>
            <a:off x="8396287" y="528955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2" name="Google Shape;532;p56"/>
          <p:cNvSpPr txBox="1"/>
          <p:nvPr/>
        </p:nvSpPr>
        <p:spPr>
          <a:xfrm>
            <a:off x="8472487" y="3429000"/>
            <a:ext cx="946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533" name="Google Shape;533;p56"/>
          <p:cNvSpPr txBox="1"/>
          <p:nvPr/>
        </p:nvSpPr>
        <p:spPr>
          <a:xfrm>
            <a:off x="8472487" y="3962400"/>
            <a:ext cx="946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534" name="Google Shape;534;p56"/>
          <p:cNvSpPr txBox="1"/>
          <p:nvPr/>
        </p:nvSpPr>
        <p:spPr>
          <a:xfrm>
            <a:off x="8548687" y="5715000"/>
            <a:ext cx="7889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535" name="Google Shape;535;p56"/>
          <p:cNvSpPr txBox="1"/>
          <p:nvPr/>
        </p:nvSpPr>
        <p:spPr>
          <a:xfrm>
            <a:off x="8548687" y="6140450"/>
            <a:ext cx="7889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536" name="Google Shape;536;p56"/>
          <p:cNvSpPr txBox="1"/>
          <p:nvPr/>
        </p:nvSpPr>
        <p:spPr>
          <a:xfrm>
            <a:off x="8548687" y="438785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537" name="Google Shape;537;p56"/>
          <p:cNvSpPr txBox="1"/>
          <p:nvPr/>
        </p:nvSpPr>
        <p:spPr>
          <a:xfrm>
            <a:off x="8548687" y="487680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538" name="Google Shape;538;p56"/>
          <p:cNvSpPr txBox="1"/>
          <p:nvPr/>
        </p:nvSpPr>
        <p:spPr>
          <a:xfrm>
            <a:off x="9705975" y="34290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39" name="Google Shape;539;p56"/>
          <p:cNvSpPr txBox="1"/>
          <p:nvPr/>
        </p:nvSpPr>
        <p:spPr>
          <a:xfrm>
            <a:off x="9705975" y="39624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40" name="Google Shape;540;p56"/>
          <p:cNvSpPr txBox="1"/>
          <p:nvPr/>
        </p:nvSpPr>
        <p:spPr>
          <a:xfrm>
            <a:off x="9686925" y="57150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41" name="Google Shape;541;p56"/>
          <p:cNvSpPr txBox="1"/>
          <p:nvPr/>
        </p:nvSpPr>
        <p:spPr>
          <a:xfrm>
            <a:off x="9686925" y="61404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42" name="Google Shape;542;p56"/>
          <p:cNvSpPr txBox="1"/>
          <p:nvPr/>
        </p:nvSpPr>
        <p:spPr>
          <a:xfrm>
            <a:off x="9686925" y="43878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543" name="Google Shape;543;p56"/>
          <p:cNvSpPr txBox="1"/>
          <p:nvPr/>
        </p:nvSpPr>
        <p:spPr>
          <a:xfrm>
            <a:off x="9686925" y="488950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44" name="Google Shape;544;p56"/>
          <p:cNvSpPr txBox="1"/>
          <p:nvPr/>
        </p:nvSpPr>
        <p:spPr>
          <a:xfrm>
            <a:off x="10844212" y="34290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</a:t>
            </a:r>
            <a:endParaRPr sz="1200"/>
          </a:p>
        </p:txBody>
      </p:sp>
      <p:sp>
        <p:nvSpPr>
          <p:cNvPr id="545" name="Google Shape;545;p56"/>
          <p:cNvSpPr txBox="1"/>
          <p:nvPr/>
        </p:nvSpPr>
        <p:spPr>
          <a:xfrm>
            <a:off x="10863262" y="39624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546" name="Google Shape;546;p56"/>
          <p:cNvSpPr txBox="1"/>
          <p:nvPr/>
        </p:nvSpPr>
        <p:spPr>
          <a:xfrm>
            <a:off x="10863262" y="57150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200"/>
          </a:p>
        </p:txBody>
      </p:sp>
      <p:sp>
        <p:nvSpPr>
          <p:cNvPr id="547" name="Google Shape;547;p56"/>
          <p:cNvSpPr txBox="1"/>
          <p:nvPr/>
        </p:nvSpPr>
        <p:spPr>
          <a:xfrm>
            <a:off x="10863262" y="614045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sz="1200"/>
          </a:p>
        </p:txBody>
      </p:sp>
      <p:sp>
        <p:nvSpPr>
          <p:cNvPr id="548" name="Google Shape;548;p56"/>
          <p:cNvSpPr txBox="1"/>
          <p:nvPr/>
        </p:nvSpPr>
        <p:spPr>
          <a:xfrm>
            <a:off x="10863262" y="438785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549" name="Google Shape;549;p56"/>
          <p:cNvSpPr txBox="1"/>
          <p:nvPr/>
        </p:nvSpPr>
        <p:spPr>
          <a:xfrm>
            <a:off x="10863262" y="4889500"/>
            <a:ext cx="5175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</a:t>
            </a:r>
            <a:endParaRPr sz="1200"/>
          </a:p>
        </p:txBody>
      </p:sp>
      <p:sp>
        <p:nvSpPr>
          <p:cNvPr id="550" name="Google Shape;550;p56"/>
          <p:cNvSpPr/>
          <p:nvPr/>
        </p:nvSpPr>
        <p:spPr>
          <a:xfrm>
            <a:off x="8396287" y="2895600"/>
            <a:ext cx="35052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56"/>
          <p:cNvCxnSpPr/>
          <p:nvPr/>
        </p:nvCxnSpPr>
        <p:spPr>
          <a:xfrm rot="10800000">
            <a:off x="9463087" y="2895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56"/>
          <p:cNvCxnSpPr/>
          <p:nvPr/>
        </p:nvCxnSpPr>
        <p:spPr>
          <a:xfrm rot="10800000">
            <a:off x="10606087" y="2895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3" name="Google Shape;553;p56"/>
          <p:cNvSpPr txBox="1"/>
          <p:nvPr/>
        </p:nvSpPr>
        <p:spPr>
          <a:xfrm>
            <a:off x="8532812" y="3027363"/>
            <a:ext cx="5826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200"/>
          </a:p>
        </p:txBody>
      </p:sp>
      <p:sp>
        <p:nvSpPr>
          <p:cNvPr id="554" name="Google Shape;554;p56"/>
          <p:cNvSpPr txBox="1"/>
          <p:nvPr/>
        </p:nvSpPr>
        <p:spPr>
          <a:xfrm>
            <a:off x="9615487" y="3046413"/>
            <a:ext cx="6524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200"/>
          </a:p>
        </p:txBody>
      </p:sp>
      <p:sp>
        <p:nvSpPr>
          <p:cNvPr id="555" name="Google Shape;555;p56"/>
          <p:cNvSpPr txBox="1"/>
          <p:nvPr/>
        </p:nvSpPr>
        <p:spPr>
          <a:xfrm>
            <a:off x="10682287" y="3046413"/>
            <a:ext cx="1209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Cars_Sold</a:t>
            </a:r>
            <a:endParaRPr sz="1200"/>
          </a:p>
        </p:txBody>
      </p:sp>
      <p:cxnSp>
        <p:nvCxnSpPr>
          <p:cNvPr id="556" name="Google Shape;556;p56"/>
          <p:cNvCxnSpPr/>
          <p:nvPr/>
        </p:nvCxnSpPr>
        <p:spPr>
          <a:xfrm>
            <a:off x="8396287" y="57150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7" name="Google Shape;557;p56"/>
          <p:cNvSpPr txBox="1"/>
          <p:nvPr/>
        </p:nvSpPr>
        <p:spPr>
          <a:xfrm>
            <a:off x="8548687" y="5289550"/>
            <a:ext cx="8191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Khobar</a:t>
            </a:r>
            <a:endParaRPr sz="1200"/>
          </a:p>
        </p:txBody>
      </p:sp>
      <p:sp>
        <p:nvSpPr>
          <p:cNvPr id="558" name="Google Shape;558;p56"/>
          <p:cNvSpPr txBox="1"/>
          <p:nvPr/>
        </p:nvSpPr>
        <p:spPr>
          <a:xfrm>
            <a:off x="9686925" y="5302250"/>
            <a:ext cx="628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559" name="Google Shape;559;p56"/>
          <p:cNvSpPr txBox="1"/>
          <p:nvPr/>
        </p:nvSpPr>
        <p:spPr>
          <a:xfrm>
            <a:off x="533400" y="1828800"/>
            <a:ext cx="3200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 lnSpcReduction="10000"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►"/>
            </a:pP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total number of all the cars sold from the car_sales table?</a:t>
            </a:r>
            <a:endParaRPr/>
          </a:p>
          <a:p>
            <a:pPr marL="342900" marR="0" lvl="0" indent="-342900" algn="just" rtl="0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457200" y="3352800"/>
            <a:ext cx="3886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SUM(cars_sold) as cars_sold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car_sales</a:t>
            </a:r>
            <a:endParaRPr/>
          </a:p>
        </p:txBody>
      </p:sp>
      <p:sp>
        <p:nvSpPr>
          <p:cNvPr id="561" name="Google Shape;561;p56"/>
          <p:cNvSpPr/>
          <p:nvPr/>
        </p:nvSpPr>
        <p:spPr>
          <a:xfrm>
            <a:off x="990600" y="5029200"/>
            <a:ext cx="22860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6"/>
          <p:cNvSpPr txBox="1"/>
          <p:nvPr/>
        </p:nvSpPr>
        <p:spPr>
          <a:xfrm>
            <a:off x="1524000" y="5111750"/>
            <a:ext cx="1431925" cy="396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Cars_sold</a:t>
            </a:r>
            <a:endParaRPr dirty="0"/>
          </a:p>
        </p:txBody>
      </p:sp>
      <p:sp>
        <p:nvSpPr>
          <p:cNvPr id="563" name="Google Shape;563;p56"/>
          <p:cNvSpPr/>
          <p:nvPr/>
        </p:nvSpPr>
        <p:spPr>
          <a:xfrm>
            <a:off x="990600" y="5562600"/>
            <a:ext cx="22860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876800" y="1905000"/>
            <a:ext cx="381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number of all the cars_sold in Dhahran from the car_sales table?</a:t>
            </a:r>
            <a:endParaRPr/>
          </a:p>
          <a:p>
            <a:pPr marL="342900" marR="0" lvl="0" indent="-342900" algn="just" rtl="0">
              <a:lnSpc>
                <a:spcPct val="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565" name="Google Shape;565;p56"/>
          <p:cNvSpPr txBox="1"/>
          <p:nvPr/>
        </p:nvSpPr>
        <p:spPr>
          <a:xfrm>
            <a:off x="4724400" y="3276600"/>
            <a:ext cx="40544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SUM(cars_sold) as Dah_cars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car_sales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city = ‘Dhahran’</a:t>
            </a:r>
            <a:endParaRPr/>
          </a:p>
        </p:txBody>
      </p:sp>
      <p:sp>
        <p:nvSpPr>
          <p:cNvPr id="566" name="Google Shape;566;p56"/>
          <p:cNvSpPr/>
          <p:nvPr/>
        </p:nvSpPr>
        <p:spPr>
          <a:xfrm>
            <a:off x="5638800" y="5029200"/>
            <a:ext cx="22860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6248400" y="5111750"/>
            <a:ext cx="1377950" cy="396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Dah_cars</a:t>
            </a:r>
            <a:endParaRPr/>
          </a:p>
        </p:txBody>
      </p:sp>
      <p:sp>
        <p:nvSpPr>
          <p:cNvPr id="568" name="Google Shape;568;p56"/>
          <p:cNvSpPr/>
          <p:nvPr/>
        </p:nvSpPr>
        <p:spPr>
          <a:xfrm>
            <a:off x="5638800" y="5562600"/>
            <a:ext cx="22860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6"/>
          <p:cNvSpPr txBox="1"/>
          <p:nvPr/>
        </p:nvSpPr>
        <p:spPr>
          <a:xfrm>
            <a:off x="1676399" y="5645150"/>
            <a:ext cx="10257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4008</a:t>
            </a:r>
            <a:endParaRPr/>
          </a:p>
        </p:txBody>
      </p:sp>
      <p:sp>
        <p:nvSpPr>
          <p:cNvPr id="570" name="Google Shape;570;p56"/>
          <p:cNvSpPr txBox="1"/>
          <p:nvPr/>
        </p:nvSpPr>
        <p:spPr>
          <a:xfrm>
            <a:off x="6488113" y="5638800"/>
            <a:ext cx="909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MIN,MAX and AVG function</a:t>
            </a:r>
            <a:endParaRPr/>
          </a:p>
        </p:txBody>
      </p:sp>
      <p:sp>
        <p:nvSpPr>
          <p:cNvPr id="576" name="Google Shape;576;p57"/>
          <p:cNvSpPr txBox="1"/>
          <p:nvPr/>
        </p:nvSpPr>
        <p:spPr>
          <a:xfrm>
            <a:off x="942975" y="2160589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lang="en-US" sz="2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minimum, maximum, and average </a:t>
            </a:r>
            <a:r>
              <a:rPr lang="en-US" sz="20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cars_sold</a:t>
            </a:r>
            <a:r>
              <a:rPr lang="en-US" sz="2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 year form </a:t>
            </a:r>
            <a:r>
              <a:rPr lang="en-US" sz="2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0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car_sales</a:t>
            </a:r>
            <a:r>
              <a:rPr lang="en-US" sz="20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table</a:t>
            </a:r>
            <a:endParaRPr sz="20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1993900" y="3151189"/>
            <a:ext cx="484663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MIN(cars_sold)  as Min_sold</a:t>
            </a:r>
            <a:endParaRPr sz="20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, MAX(cars_sold) as Max_sold</a:t>
            </a:r>
            <a:endParaRPr sz="20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, AVG(cars_sold)  as Avg_sold</a:t>
            </a:r>
            <a:endParaRPr sz="20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car_sales</a:t>
            </a:r>
            <a:endParaRPr sz="20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car_sales IS NOT NULL;</a:t>
            </a:r>
            <a:endParaRPr/>
          </a:p>
        </p:txBody>
      </p:sp>
      <p:sp>
        <p:nvSpPr>
          <p:cNvPr id="578" name="Google Shape;578;p57"/>
          <p:cNvSpPr/>
          <p:nvPr/>
        </p:nvSpPr>
        <p:spPr>
          <a:xfrm>
            <a:off x="1781175" y="5132389"/>
            <a:ext cx="5181600" cy="533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7"/>
          <p:cNvSpPr txBox="1"/>
          <p:nvPr/>
        </p:nvSpPr>
        <p:spPr>
          <a:xfrm>
            <a:off x="2009775" y="5192714"/>
            <a:ext cx="1335088" cy="36929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Min_sold</a:t>
            </a:r>
            <a:endParaRPr sz="1200"/>
          </a:p>
        </p:txBody>
      </p:sp>
      <p:sp>
        <p:nvSpPr>
          <p:cNvPr id="580" name="Google Shape;580;p57"/>
          <p:cNvSpPr txBox="1"/>
          <p:nvPr/>
        </p:nvSpPr>
        <p:spPr>
          <a:xfrm>
            <a:off x="3533775" y="5208589"/>
            <a:ext cx="1403350" cy="36929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Max_sold</a:t>
            </a:r>
            <a:endParaRPr sz="1200"/>
          </a:p>
        </p:txBody>
      </p:sp>
      <p:sp>
        <p:nvSpPr>
          <p:cNvPr id="581" name="Google Shape;581;p57"/>
          <p:cNvSpPr txBox="1"/>
          <p:nvPr/>
        </p:nvSpPr>
        <p:spPr>
          <a:xfrm>
            <a:off x="5438775" y="5208589"/>
            <a:ext cx="1352550" cy="36929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Avg_sold</a:t>
            </a:r>
            <a:endParaRPr sz="1200"/>
          </a:p>
        </p:txBody>
      </p:sp>
      <p:sp>
        <p:nvSpPr>
          <p:cNvPr id="582" name="Google Shape;582;p57"/>
          <p:cNvSpPr/>
          <p:nvPr/>
        </p:nvSpPr>
        <p:spPr>
          <a:xfrm>
            <a:off x="1781175" y="5665789"/>
            <a:ext cx="51816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2314575" y="5726114"/>
            <a:ext cx="5984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584" name="Google Shape;584;p57"/>
          <p:cNvSpPr txBox="1"/>
          <p:nvPr/>
        </p:nvSpPr>
        <p:spPr>
          <a:xfrm>
            <a:off x="3925888" y="5741989"/>
            <a:ext cx="5984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585" name="Google Shape;585;p57"/>
          <p:cNvSpPr txBox="1"/>
          <p:nvPr/>
        </p:nvSpPr>
        <p:spPr>
          <a:xfrm>
            <a:off x="5754688" y="5741989"/>
            <a:ext cx="5984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SELECT statement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A SELECT statement can consist up to six clauses.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endParaRPr sz="2000"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SELECT	   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[DISTINCT | ALL] 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	                    {* | [column_expression [AS new_name]] [,...] }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	      table_name [alias] [, ...]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WHERE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	      condition]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GROUP BY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    column_list]	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HAVING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        condition]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ORDER By   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column_list]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Only </a:t>
            </a:r>
            <a:r>
              <a:rPr lang="en-US" sz="2000" b="1"/>
              <a:t>SELECT</a:t>
            </a:r>
            <a:r>
              <a:rPr lang="en-US" sz="2000"/>
              <a:t> and </a:t>
            </a:r>
            <a:r>
              <a:rPr lang="en-US" sz="2000" b="1"/>
              <a:t>FROM</a:t>
            </a:r>
            <a:r>
              <a:rPr lang="en-US" sz="2000"/>
              <a:t> clauses are mandatory.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None/>
            </a:pPr>
            <a:endParaRPr sz="2000"/>
          </a:p>
          <a:p>
            <a:pPr marL="342900" lvl="0" indent="-3429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Order of the clauses cannot be changed.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Selecting computed columns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2946377" y="2914658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370" name="Google Shape;370;p42"/>
          <p:cNvSpPr txBox="1"/>
          <p:nvPr/>
        </p:nvSpPr>
        <p:spPr>
          <a:xfrm>
            <a:off x="2946377" y="3371858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371" name="Google Shape;371;p42"/>
          <p:cNvSpPr txBox="1"/>
          <p:nvPr/>
        </p:nvSpPr>
        <p:spPr>
          <a:xfrm>
            <a:off x="3022577" y="3824296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372" name="Google Shape;372;p42"/>
          <p:cNvSpPr txBox="1"/>
          <p:nvPr/>
        </p:nvSpPr>
        <p:spPr>
          <a:xfrm>
            <a:off x="3022577" y="4281496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373" name="Google Shape;373;p42"/>
          <p:cNvSpPr txBox="1"/>
          <p:nvPr/>
        </p:nvSpPr>
        <p:spPr>
          <a:xfrm>
            <a:off x="3022577" y="4738696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74" name="Google Shape;374;p42"/>
          <p:cNvSpPr txBox="1"/>
          <p:nvPr/>
        </p:nvSpPr>
        <p:spPr>
          <a:xfrm>
            <a:off x="3022577" y="5200658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75" name="Google Shape;375;p42"/>
          <p:cNvSpPr txBox="1"/>
          <p:nvPr/>
        </p:nvSpPr>
        <p:spPr>
          <a:xfrm>
            <a:off x="3963965" y="291465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76" name="Google Shape;376;p42"/>
          <p:cNvSpPr txBox="1"/>
          <p:nvPr/>
        </p:nvSpPr>
        <p:spPr>
          <a:xfrm>
            <a:off x="3963965" y="337185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 dirty="0"/>
          </a:p>
        </p:txBody>
      </p:sp>
      <p:sp>
        <p:nvSpPr>
          <p:cNvPr id="377" name="Google Shape;377;p42"/>
          <p:cNvSpPr txBox="1"/>
          <p:nvPr/>
        </p:nvSpPr>
        <p:spPr>
          <a:xfrm>
            <a:off x="3944915" y="3824296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78" name="Google Shape;378;p42"/>
          <p:cNvSpPr txBox="1"/>
          <p:nvPr/>
        </p:nvSpPr>
        <p:spPr>
          <a:xfrm>
            <a:off x="3944915" y="4281496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79" name="Google Shape;379;p42"/>
          <p:cNvSpPr txBox="1"/>
          <p:nvPr/>
        </p:nvSpPr>
        <p:spPr>
          <a:xfrm>
            <a:off x="3944915" y="4738696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80" name="Google Shape;380;p42"/>
          <p:cNvSpPr txBox="1"/>
          <p:nvPr/>
        </p:nvSpPr>
        <p:spPr>
          <a:xfrm>
            <a:off x="3944915" y="520065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81" name="Google Shape;381;p42"/>
          <p:cNvSpPr txBox="1"/>
          <p:nvPr/>
        </p:nvSpPr>
        <p:spPr>
          <a:xfrm>
            <a:off x="5056165" y="291465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</a:t>
            </a:r>
            <a:endParaRPr sz="1200"/>
          </a:p>
        </p:txBody>
      </p:sp>
      <p:sp>
        <p:nvSpPr>
          <p:cNvPr id="382" name="Google Shape;382;p42"/>
          <p:cNvSpPr txBox="1"/>
          <p:nvPr/>
        </p:nvSpPr>
        <p:spPr>
          <a:xfrm>
            <a:off x="5075215" y="337185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383" name="Google Shape;383;p42"/>
          <p:cNvSpPr txBox="1"/>
          <p:nvPr/>
        </p:nvSpPr>
        <p:spPr>
          <a:xfrm>
            <a:off x="5075215" y="3824296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200"/>
          </a:p>
        </p:txBody>
      </p:sp>
      <p:sp>
        <p:nvSpPr>
          <p:cNvPr id="384" name="Google Shape;384;p42"/>
          <p:cNvSpPr txBox="1"/>
          <p:nvPr/>
        </p:nvSpPr>
        <p:spPr>
          <a:xfrm>
            <a:off x="5075215" y="4281496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sz="1200"/>
          </a:p>
        </p:txBody>
      </p:sp>
      <p:sp>
        <p:nvSpPr>
          <p:cNvPr id="385" name="Google Shape;385;p42"/>
          <p:cNvSpPr txBox="1"/>
          <p:nvPr/>
        </p:nvSpPr>
        <p:spPr>
          <a:xfrm>
            <a:off x="5075215" y="4738696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386" name="Google Shape;386;p42"/>
          <p:cNvSpPr txBox="1"/>
          <p:nvPr/>
        </p:nvSpPr>
        <p:spPr>
          <a:xfrm>
            <a:off x="5075215" y="520065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</a:t>
            </a:r>
            <a:endParaRPr sz="1200"/>
          </a:p>
        </p:txBody>
      </p:sp>
      <p:sp>
        <p:nvSpPr>
          <p:cNvPr id="387" name="Google Shape;387;p42"/>
          <p:cNvSpPr/>
          <p:nvPr/>
        </p:nvSpPr>
        <p:spPr>
          <a:xfrm>
            <a:off x="3067027" y="2268447"/>
            <a:ext cx="3136900" cy="6096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3111477" y="2381258"/>
            <a:ext cx="533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200"/>
          </a:p>
        </p:txBody>
      </p:sp>
      <p:sp>
        <p:nvSpPr>
          <p:cNvPr id="389" name="Google Shape;389;p42"/>
          <p:cNvSpPr txBox="1"/>
          <p:nvPr/>
        </p:nvSpPr>
        <p:spPr>
          <a:xfrm>
            <a:off x="4041752" y="2381258"/>
            <a:ext cx="59372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200"/>
          </a:p>
        </p:txBody>
      </p:sp>
      <p:sp>
        <p:nvSpPr>
          <p:cNvPr id="390" name="Google Shape;390;p42"/>
          <p:cNvSpPr txBox="1"/>
          <p:nvPr/>
        </p:nvSpPr>
        <p:spPr>
          <a:xfrm>
            <a:off x="5054577" y="2381258"/>
            <a:ext cx="10198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cars_sold</a:t>
            </a:r>
            <a:endParaRPr sz="1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3032105" y="5657858"/>
            <a:ext cx="7397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Khobar</a:t>
            </a:r>
            <a:endParaRPr sz="1200"/>
          </a:p>
        </p:txBody>
      </p:sp>
      <p:sp>
        <p:nvSpPr>
          <p:cNvPr id="392" name="Google Shape;392;p42"/>
          <p:cNvSpPr txBox="1"/>
          <p:nvPr/>
        </p:nvSpPr>
        <p:spPr>
          <a:xfrm>
            <a:off x="3940155" y="565785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93" name="Google Shape;393;p42"/>
          <p:cNvSpPr txBox="1"/>
          <p:nvPr/>
        </p:nvSpPr>
        <p:spPr>
          <a:xfrm>
            <a:off x="5192690" y="5657858"/>
            <a:ext cx="2809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/>
          </a:p>
        </p:txBody>
      </p:sp>
      <p:sp>
        <p:nvSpPr>
          <p:cNvPr id="394" name="Google Shape;394;p42"/>
          <p:cNvSpPr txBox="1"/>
          <p:nvPr/>
        </p:nvSpPr>
        <p:spPr>
          <a:xfrm>
            <a:off x="1149792" y="2296480"/>
            <a:ext cx="17065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rebuchet MS"/>
                <a:sym typeface="Trebuchet MS"/>
              </a:rPr>
              <a:t>Car_sales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200"/>
              <a:t>Selecting computed columns</a:t>
            </a:r>
            <a:endParaRPr sz="3200"/>
          </a:p>
        </p:txBody>
      </p:sp>
      <p:sp>
        <p:nvSpPr>
          <p:cNvPr id="287" name="Google Shape;287;p41"/>
          <p:cNvSpPr txBox="1"/>
          <p:nvPr/>
        </p:nvSpPr>
        <p:spPr>
          <a:xfrm>
            <a:off x="385763" y="1981200"/>
            <a:ext cx="3240087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600" u="sng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600" u="sng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city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,year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,</a:t>
            </a:r>
            <a:r>
              <a:rPr lang="en-US" b="1" dirty="0" err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cars_sold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en-US" b="1" dirty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Sold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,</a:t>
            </a:r>
            <a:r>
              <a:rPr lang="en-US" b="1" dirty="0" err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cars_sold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* 100000</a:t>
            </a:r>
            <a:r>
              <a:rPr lang="en-US" b="1" dirty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sales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</a:t>
            </a:r>
            <a:r>
              <a:rPr lang="en-US" b="1" dirty="0" err="1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car_sales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sz="12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b="1" dirty="0">
              <a:solidFill>
                <a:srgbClr val="3F3F3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3352800" y="2819400"/>
            <a:ext cx="3403600" cy="312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41"/>
          <p:cNvCxnSpPr/>
          <p:nvPr/>
        </p:nvCxnSpPr>
        <p:spPr>
          <a:xfrm>
            <a:off x="4722813" y="2819400"/>
            <a:ext cx="1587" cy="312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0" name="Google Shape;290;p41"/>
          <p:cNvCxnSpPr/>
          <p:nvPr/>
        </p:nvCxnSpPr>
        <p:spPr>
          <a:xfrm>
            <a:off x="5562600" y="2819400"/>
            <a:ext cx="0" cy="312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1" name="Google Shape;291;p41"/>
          <p:cNvCxnSpPr/>
          <p:nvPr/>
        </p:nvCxnSpPr>
        <p:spPr>
          <a:xfrm>
            <a:off x="3733800" y="411480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2" name="Google Shape;292;p41"/>
          <p:cNvCxnSpPr/>
          <p:nvPr/>
        </p:nvCxnSpPr>
        <p:spPr>
          <a:xfrm>
            <a:off x="3733800" y="3249613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3" name="Google Shape;293;p41"/>
          <p:cNvCxnSpPr/>
          <p:nvPr/>
        </p:nvCxnSpPr>
        <p:spPr>
          <a:xfrm>
            <a:off x="3733800" y="365760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4" name="Google Shape;294;p41"/>
          <p:cNvCxnSpPr/>
          <p:nvPr/>
        </p:nvCxnSpPr>
        <p:spPr>
          <a:xfrm>
            <a:off x="3733800" y="502920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5" name="Google Shape;295;p41"/>
          <p:cNvCxnSpPr/>
          <p:nvPr/>
        </p:nvCxnSpPr>
        <p:spPr>
          <a:xfrm>
            <a:off x="3733800" y="457200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6" name="Google Shape;296;p41"/>
          <p:cNvSpPr txBox="1"/>
          <p:nvPr/>
        </p:nvSpPr>
        <p:spPr>
          <a:xfrm>
            <a:off x="3797300" y="2819400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297" name="Google Shape;297;p41"/>
          <p:cNvSpPr txBox="1"/>
          <p:nvPr/>
        </p:nvSpPr>
        <p:spPr>
          <a:xfrm>
            <a:off x="3797300" y="3276600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298" name="Google Shape;298;p41"/>
          <p:cNvSpPr txBox="1"/>
          <p:nvPr/>
        </p:nvSpPr>
        <p:spPr>
          <a:xfrm>
            <a:off x="3873500" y="3729038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299" name="Google Shape;299;p41"/>
          <p:cNvSpPr txBox="1"/>
          <p:nvPr/>
        </p:nvSpPr>
        <p:spPr>
          <a:xfrm>
            <a:off x="3873500" y="4186238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300" name="Google Shape;300;p41"/>
          <p:cNvSpPr txBox="1"/>
          <p:nvPr/>
        </p:nvSpPr>
        <p:spPr>
          <a:xfrm>
            <a:off x="3873500" y="4643438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01" name="Google Shape;301;p41"/>
          <p:cNvSpPr txBox="1"/>
          <p:nvPr/>
        </p:nvSpPr>
        <p:spPr>
          <a:xfrm>
            <a:off x="3873500" y="5105400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02" name="Google Shape;302;p41"/>
          <p:cNvSpPr txBox="1"/>
          <p:nvPr/>
        </p:nvSpPr>
        <p:spPr>
          <a:xfrm>
            <a:off x="4814888" y="28194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03" name="Google Shape;303;p41"/>
          <p:cNvSpPr txBox="1"/>
          <p:nvPr/>
        </p:nvSpPr>
        <p:spPr>
          <a:xfrm>
            <a:off x="4814888" y="32766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04" name="Google Shape;304;p41"/>
          <p:cNvSpPr txBox="1"/>
          <p:nvPr/>
        </p:nvSpPr>
        <p:spPr>
          <a:xfrm>
            <a:off x="4795838" y="37290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05" name="Google Shape;305;p41"/>
          <p:cNvSpPr txBox="1"/>
          <p:nvPr/>
        </p:nvSpPr>
        <p:spPr>
          <a:xfrm>
            <a:off x="4795838" y="41862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06" name="Google Shape;306;p41"/>
          <p:cNvSpPr txBox="1"/>
          <p:nvPr/>
        </p:nvSpPr>
        <p:spPr>
          <a:xfrm>
            <a:off x="4795838" y="46434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07" name="Google Shape;307;p41"/>
          <p:cNvSpPr txBox="1"/>
          <p:nvPr/>
        </p:nvSpPr>
        <p:spPr>
          <a:xfrm>
            <a:off x="4795838" y="51054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08" name="Google Shape;308;p41"/>
          <p:cNvSpPr txBox="1"/>
          <p:nvPr/>
        </p:nvSpPr>
        <p:spPr>
          <a:xfrm>
            <a:off x="5907087" y="2819400"/>
            <a:ext cx="68103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</a:t>
            </a:r>
            <a:endParaRPr sz="1200" dirty="0"/>
          </a:p>
        </p:txBody>
      </p:sp>
      <p:sp>
        <p:nvSpPr>
          <p:cNvPr id="309" name="Google Shape;309;p41"/>
          <p:cNvSpPr txBox="1"/>
          <p:nvPr/>
        </p:nvSpPr>
        <p:spPr>
          <a:xfrm>
            <a:off x="5926138" y="3276600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310" name="Google Shape;310;p41"/>
          <p:cNvSpPr txBox="1"/>
          <p:nvPr/>
        </p:nvSpPr>
        <p:spPr>
          <a:xfrm>
            <a:off x="5926138" y="37290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200" dirty="0"/>
          </a:p>
        </p:txBody>
      </p:sp>
      <p:sp>
        <p:nvSpPr>
          <p:cNvPr id="311" name="Google Shape;311;p41"/>
          <p:cNvSpPr txBox="1"/>
          <p:nvPr/>
        </p:nvSpPr>
        <p:spPr>
          <a:xfrm>
            <a:off x="5926138" y="41862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sz="1200"/>
          </a:p>
        </p:txBody>
      </p:sp>
      <p:sp>
        <p:nvSpPr>
          <p:cNvPr id="312" name="Google Shape;312;p41"/>
          <p:cNvSpPr txBox="1"/>
          <p:nvPr/>
        </p:nvSpPr>
        <p:spPr>
          <a:xfrm>
            <a:off x="5926138" y="46434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313" name="Google Shape;313;p41"/>
          <p:cNvSpPr txBox="1"/>
          <p:nvPr/>
        </p:nvSpPr>
        <p:spPr>
          <a:xfrm>
            <a:off x="5926138" y="5105400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</a:t>
            </a:r>
            <a:endParaRPr sz="1200"/>
          </a:p>
        </p:txBody>
      </p:sp>
      <p:sp>
        <p:nvSpPr>
          <p:cNvPr id="314" name="Google Shape;314;p41"/>
          <p:cNvSpPr/>
          <p:nvPr/>
        </p:nvSpPr>
        <p:spPr>
          <a:xfrm>
            <a:off x="3733800" y="2133600"/>
            <a:ext cx="4876800" cy="6096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41"/>
          <p:cNvCxnSpPr/>
          <p:nvPr/>
        </p:nvCxnSpPr>
        <p:spPr>
          <a:xfrm rot="10800000" flipH="1">
            <a:off x="4724400" y="2133600"/>
            <a:ext cx="1588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6" name="Google Shape;316;p41"/>
          <p:cNvCxnSpPr/>
          <p:nvPr/>
        </p:nvCxnSpPr>
        <p:spPr>
          <a:xfrm rot="10800000" flipH="1">
            <a:off x="5562600" y="2133600"/>
            <a:ext cx="1588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7" name="Google Shape;317;p41"/>
          <p:cNvSpPr txBox="1"/>
          <p:nvPr/>
        </p:nvSpPr>
        <p:spPr>
          <a:xfrm>
            <a:off x="3962400" y="2286000"/>
            <a:ext cx="533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200"/>
          </a:p>
        </p:txBody>
      </p:sp>
      <p:sp>
        <p:nvSpPr>
          <p:cNvPr id="318" name="Google Shape;318;p41"/>
          <p:cNvSpPr txBox="1"/>
          <p:nvPr/>
        </p:nvSpPr>
        <p:spPr>
          <a:xfrm>
            <a:off x="4892675" y="2286000"/>
            <a:ext cx="59372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200"/>
          </a:p>
        </p:txBody>
      </p:sp>
      <p:sp>
        <p:nvSpPr>
          <p:cNvPr id="319" name="Google Shape;319;p41"/>
          <p:cNvSpPr txBox="1"/>
          <p:nvPr/>
        </p:nvSpPr>
        <p:spPr>
          <a:xfrm>
            <a:off x="5905500" y="22860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Sold</a:t>
            </a:r>
            <a:endParaRPr sz="1200"/>
          </a:p>
        </p:txBody>
      </p:sp>
      <p:cxnSp>
        <p:nvCxnSpPr>
          <p:cNvPr id="320" name="Google Shape;320;p41"/>
          <p:cNvCxnSpPr/>
          <p:nvPr/>
        </p:nvCxnSpPr>
        <p:spPr>
          <a:xfrm>
            <a:off x="6769100" y="2819400"/>
            <a:ext cx="12700" cy="312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/>
          <p:nvPr/>
        </p:nvSpPr>
        <p:spPr>
          <a:xfrm>
            <a:off x="7113588" y="2819400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52500000</a:t>
            </a:r>
            <a:endParaRPr sz="1200"/>
          </a:p>
        </p:txBody>
      </p:sp>
      <p:sp>
        <p:nvSpPr>
          <p:cNvPr id="322" name="Google Shape;322;p41"/>
          <p:cNvSpPr txBox="1"/>
          <p:nvPr/>
        </p:nvSpPr>
        <p:spPr>
          <a:xfrm>
            <a:off x="7132638" y="3276600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45600000</a:t>
            </a:r>
            <a:endParaRPr sz="1200"/>
          </a:p>
        </p:txBody>
      </p:sp>
      <p:sp>
        <p:nvSpPr>
          <p:cNvPr id="323" name="Google Shape;323;p41"/>
          <p:cNvSpPr txBox="1"/>
          <p:nvPr/>
        </p:nvSpPr>
        <p:spPr>
          <a:xfrm>
            <a:off x="7132638" y="3729038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70000000</a:t>
            </a:r>
            <a:endParaRPr sz="1200"/>
          </a:p>
        </p:txBody>
      </p:sp>
      <p:sp>
        <p:nvSpPr>
          <p:cNvPr id="324" name="Google Shape;324;p41"/>
          <p:cNvSpPr txBox="1"/>
          <p:nvPr/>
        </p:nvSpPr>
        <p:spPr>
          <a:xfrm>
            <a:off x="7132638" y="4186238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65400000</a:t>
            </a:r>
            <a:endParaRPr sz="1200"/>
          </a:p>
        </p:txBody>
      </p:sp>
      <p:sp>
        <p:nvSpPr>
          <p:cNvPr id="325" name="Google Shape;325;p41"/>
          <p:cNvSpPr txBox="1"/>
          <p:nvPr/>
        </p:nvSpPr>
        <p:spPr>
          <a:xfrm>
            <a:off x="7132638" y="4643438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92100000</a:t>
            </a:r>
            <a:endParaRPr sz="1200"/>
          </a:p>
        </p:txBody>
      </p:sp>
      <p:sp>
        <p:nvSpPr>
          <p:cNvPr id="326" name="Google Shape;326;p41"/>
          <p:cNvSpPr txBox="1"/>
          <p:nvPr/>
        </p:nvSpPr>
        <p:spPr>
          <a:xfrm>
            <a:off x="7132638" y="5105400"/>
            <a:ext cx="10858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75200000</a:t>
            </a:r>
            <a:endParaRPr sz="1200"/>
          </a:p>
        </p:txBody>
      </p:sp>
      <p:cxnSp>
        <p:nvCxnSpPr>
          <p:cNvPr id="327" name="Google Shape;327;p41"/>
          <p:cNvCxnSpPr/>
          <p:nvPr/>
        </p:nvCxnSpPr>
        <p:spPr>
          <a:xfrm rot="10800000" flipH="1">
            <a:off x="6769100" y="2133600"/>
            <a:ext cx="1588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7366000" y="2286000"/>
            <a:ext cx="635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200"/>
          </a:p>
        </p:txBody>
      </p:sp>
      <p:sp>
        <p:nvSpPr>
          <p:cNvPr id="329" name="Google Shape;329;p41"/>
          <p:cNvSpPr/>
          <p:nvPr/>
        </p:nvSpPr>
        <p:spPr>
          <a:xfrm>
            <a:off x="6781800" y="2819400"/>
            <a:ext cx="1828800" cy="312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41"/>
          <p:cNvCxnSpPr/>
          <p:nvPr/>
        </p:nvCxnSpPr>
        <p:spPr>
          <a:xfrm>
            <a:off x="3657600" y="548640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1" name="Google Shape;331;p41"/>
          <p:cNvSpPr txBox="1"/>
          <p:nvPr/>
        </p:nvSpPr>
        <p:spPr>
          <a:xfrm>
            <a:off x="3797300" y="5562600"/>
            <a:ext cx="7397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Khobar</a:t>
            </a:r>
            <a:endParaRPr sz="1200"/>
          </a:p>
        </p:txBody>
      </p:sp>
      <p:sp>
        <p:nvSpPr>
          <p:cNvPr id="332" name="Google Shape;332;p41"/>
          <p:cNvSpPr txBox="1"/>
          <p:nvPr/>
        </p:nvSpPr>
        <p:spPr>
          <a:xfrm>
            <a:off x="4719638" y="55626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33" name="Google Shape;333;p41"/>
          <p:cNvSpPr txBox="1"/>
          <p:nvPr/>
        </p:nvSpPr>
        <p:spPr>
          <a:xfrm>
            <a:off x="7543800" y="5562600"/>
            <a:ext cx="50641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</a:t>
            </a:r>
            <a:endParaRPr sz="1200"/>
          </a:p>
        </p:txBody>
      </p:sp>
      <p:sp>
        <p:nvSpPr>
          <p:cNvPr id="334" name="Google Shape;334;p41"/>
          <p:cNvSpPr txBox="1"/>
          <p:nvPr/>
        </p:nvSpPr>
        <p:spPr>
          <a:xfrm>
            <a:off x="6043613" y="5562600"/>
            <a:ext cx="2809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/>
          </a:p>
        </p:txBody>
      </p:sp>
      <p:cxnSp>
        <p:nvCxnSpPr>
          <p:cNvPr id="335" name="Google Shape;335;p41"/>
          <p:cNvCxnSpPr>
            <a:cxnSpLocks/>
          </p:cNvCxnSpPr>
          <p:nvPr/>
        </p:nvCxnSpPr>
        <p:spPr>
          <a:xfrm flipV="1">
            <a:off x="2294112" y="2590801"/>
            <a:ext cx="3725687" cy="1676400"/>
          </a:xfrm>
          <a:prstGeom prst="straightConnector1">
            <a:avLst/>
          </a:prstGeom>
          <a:noFill/>
          <a:ln w="9525" cap="flat" cmpd="sng">
            <a:solidFill>
              <a:schemeClr val="folHlink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cxnSpLocks/>
          </p:cNvCxnSpPr>
          <p:nvPr/>
        </p:nvCxnSpPr>
        <p:spPr>
          <a:xfrm flipV="1">
            <a:off x="2976565" y="2590800"/>
            <a:ext cx="4491035" cy="2052638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337" name="Google Shape;337;p41"/>
          <p:cNvSpPr txBox="1"/>
          <p:nvPr/>
        </p:nvSpPr>
        <p:spPr>
          <a:xfrm>
            <a:off x="9118600" y="685800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338" name="Google Shape;338;p41"/>
          <p:cNvSpPr txBox="1"/>
          <p:nvPr/>
        </p:nvSpPr>
        <p:spPr>
          <a:xfrm>
            <a:off x="9118600" y="1143000"/>
            <a:ext cx="850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Dhahran</a:t>
            </a:r>
            <a:endParaRPr sz="1200"/>
          </a:p>
        </p:txBody>
      </p:sp>
      <p:sp>
        <p:nvSpPr>
          <p:cNvPr id="339" name="Google Shape;339;p41"/>
          <p:cNvSpPr txBox="1"/>
          <p:nvPr/>
        </p:nvSpPr>
        <p:spPr>
          <a:xfrm>
            <a:off x="9194800" y="1595438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340" name="Google Shape;340;p41"/>
          <p:cNvSpPr txBox="1"/>
          <p:nvPr/>
        </p:nvSpPr>
        <p:spPr>
          <a:xfrm>
            <a:off x="9194800" y="2052638"/>
            <a:ext cx="7159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Riyadh</a:t>
            </a:r>
            <a:endParaRPr sz="1200"/>
          </a:p>
        </p:txBody>
      </p:sp>
      <p:sp>
        <p:nvSpPr>
          <p:cNvPr id="341" name="Google Shape;341;p41"/>
          <p:cNvSpPr txBox="1"/>
          <p:nvPr/>
        </p:nvSpPr>
        <p:spPr>
          <a:xfrm>
            <a:off x="9194800" y="2509838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42" name="Google Shape;342;p41"/>
          <p:cNvSpPr txBox="1"/>
          <p:nvPr/>
        </p:nvSpPr>
        <p:spPr>
          <a:xfrm>
            <a:off x="9194800" y="2971800"/>
            <a:ext cx="7413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Jeddah</a:t>
            </a:r>
            <a:endParaRPr sz="1200"/>
          </a:p>
        </p:txBody>
      </p:sp>
      <p:sp>
        <p:nvSpPr>
          <p:cNvPr id="343" name="Google Shape;343;p41"/>
          <p:cNvSpPr txBox="1"/>
          <p:nvPr/>
        </p:nvSpPr>
        <p:spPr>
          <a:xfrm>
            <a:off x="10136188" y="6858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44" name="Google Shape;344;p41"/>
          <p:cNvSpPr txBox="1"/>
          <p:nvPr/>
        </p:nvSpPr>
        <p:spPr>
          <a:xfrm>
            <a:off x="10136188" y="11430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45" name="Google Shape;345;p41"/>
          <p:cNvSpPr txBox="1"/>
          <p:nvPr/>
        </p:nvSpPr>
        <p:spPr>
          <a:xfrm>
            <a:off x="10117138" y="15954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46" name="Google Shape;346;p41"/>
          <p:cNvSpPr txBox="1"/>
          <p:nvPr/>
        </p:nvSpPr>
        <p:spPr>
          <a:xfrm>
            <a:off x="10117138" y="20526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47" name="Google Shape;347;p41"/>
          <p:cNvSpPr txBox="1"/>
          <p:nvPr/>
        </p:nvSpPr>
        <p:spPr>
          <a:xfrm>
            <a:off x="10117138" y="2509838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sz="1200"/>
          </a:p>
        </p:txBody>
      </p:sp>
      <p:sp>
        <p:nvSpPr>
          <p:cNvPr id="348" name="Google Shape;348;p41"/>
          <p:cNvSpPr txBox="1"/>
          <p:nvPr/>
        </p:nvSpPr>
        <p:spPr>
          <a:xfrm>
            <a:off x="10117138" y="29718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49" name="Google Shape;349;p41"/>
          <p:cNvSpPr txBox="1"/>
          <p:nvPr/>
        </p:nvSpPr>
        <p:spPr>
          <a:xfrm>
            <a:off x="11228388" y="685800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525</a:t>
            </a:r>
            <a:endParaRPr sz="1200" dirty="0"/>
          </a:p>
        </p:txBody>
      </p:sp>
      <p:sp>
        <p:nvSpPr>
          <p:cNvPr id="350" name="Google Shape;350;p41"/>
          <p:cNvSpPr txBox="1"/>
          <p:nvPr/>
        </p:nvSpPr>
        <p:spPr>
          <a:xfrm>
            <a:off x="11247438" y="1143000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sz="1200"/>
          </a:p>
        </p:txBody>
      </p:sp>
      <p:sp>
        <p:nvSpPr>
          <p:cNvPr id="351" name="Google Shape;351;p41"/>
          <p:cNvSpPr txBox="1"/>
          <p:nvPr/>
        </p:nvSpPr>
        <p:spPr>
          <a:xfrm>
            <a:off x="11247438" y="15954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 sz="1200"/>
          </a:p>
        </p:txBody>
      </p:sp>
      <p:sp>
        <p:nvSpPr>
          <p:cNvPr id="352" name="Google Shape;352;p41"/>
          <p:cNvSpPr txBox="1"/>
          <p:nvPr/>
        </p:nvSpPr>
        <p:spPr>
          <a:xfrm>
            <a:off x="11247438" y="20526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sz="1200"/>
          </a:p>
        </p:txBody>
      </p:sp>
      <p:sp>
        <p:nvSpPr>
          <p:cNvPr id="353" name="Google Shape;353;p41"/>
          <p:cNvSpPr txBox="1"/>
          <p:nvPr/>
        </p:nvSpPr>
        <p:spPr>
          <a:xfrm>
            <a:off x="11247438" y="2509838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921</a:t>
            </a:r>
            <a:endParaRPr sz="1200"/>
          </a:p>
        </p:txBody>
      </p:sp>
      <p:sp>
        <p:nvSpPr>
          <p:cNvPr id="354" name="Google Shape;354;p41"/>
          <p:cNvSpPr txBox="1"/>
          <p:nvPr/>
        </p:nvSpPr>
        <p:spPr>
          <a:xfrm>
            <a:off x="11247438" y="2971800"/>
            <a:ext cx="4746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752</a:t>
            </a:r>
            <a:endParaRPr sz="1200"/>
          </a:p>
        </p:txBody>
      </p:sp>
      <p:sp>
        <p:nvSpPr>
          <p:cNvPr id="355" name="Google Shape;355;p41"/>
          <p:cNvSpPr/>
          <p:nvPr/>
        </p:nvSpPr>
        <p:spPr>
          <a:xfrm>
            <a:off x="9055100" y="0"/>
            <a:ext cx="3136900" cy="6096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9283700" y="152400"/>
            <a:ext cx="533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 sz="1200"/>
          </a:p>
        </p:txBody>
      </p:sp>
      <p:sp>
        <p:nvSpPr>
          <p:cNvPr id="357" name="Google Shape;357;p41"/>
          <p:cNvSpPr txBox="1"/>
          <p:nvPr/>
        </p:nvSpPr>
        <p:spPr>
          <a:xfrm>
            <a:off x="10213975" y="152400"/>
            <a:ext cx="59372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200"/>
          </a:p>
        </p:txBody>
      </p:sp>
      <p:sp>
        <p:nvSpPr>
          <p:cNvPr id="358" name="Google Shape;358;p41"/>
          <p:cNvSpPr txBox="1"/>
          <p:nvPr/>
        </p:nvSpPr>
        <p:spPr>
          <a:xfrm>
            <a:off x="11226800" y="152400"/>
            <a:ext cx="10198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cars_sold</a:t>
            </a:r>
            <a:endParaRPr sz="12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9204328" y="3429000"/>
            <a:ext cx="7397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Khobar</a:t>
            </a:r>
            <a:endParaRPr sz="1200"/>
          </a:p>
        </p:txBody>
      </p:sp>
      <p:sp>
        <p:nvSpPr>
          <p:cNvPr id="360" name="Google Shape;360;p41"/>
          <p:cNvSpPr txBox="1"/>
          <p:nvPr/>
        </p:nvSpPr>
        <p:spPr>
          <a:xfrm>
            <a:off x="10112378" y="3429000"/>
            <a:ext cx="571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2002</a:t>
            </a:r>
            <a:endParaRPr sz="1200"/>
          </a:p>
        </p:txBody>
      </p:sp>
      <p:sp>
        <p:nvSpPr>
          <p:cNvPr id="361" name="Google Shape;361;p41"/>
          <p:cNvSpPr txBox="1"/>
          <p:nvPr/>
        </p:nvSpPr>
        <p:spPr>
          <a:xfrm>
            <a:off x="11364913" y="3429000"/>
            <a:ext cx="2809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/>
          </a:p>
        </p:txBody>
      </p:sp>
      <p:sp>
        <p:nvSpPr>
          <p:cNvPr id="362" name="Google Shape;362;p41"/>
          <p:cNvSpPr txBox="1"/>
          <p:nvPr/>
        </p:nvSpPr>
        <p:spPr>
          <a:xfrm>
            <a:off x="7081664" y="71328"/>
            <a:ext cx="17065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 table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 Clause</a:t>
            </a:r>
            <a:endParaRPr/>
          </a:p>
        </p:txBody>
      </p:sp>
      <p:sp>
        <p:nvSpPr>
          <p:cNvPr id="400" name="Google Shape;400;p43"/>
          <p:cNvSpPr txBox="1">
            <a:spLocks noGrp="1"/>
          </p:cNvSpPr>
          <p:nvPr>
            <p:ph type="body" idx="1"/>
          </p:nvPr>
        </p:nvSpPr>
        <p:spPr>
          <a:xfrm>
            <a:off x="677334" y="1716836"/>
            <a:ext cx="9112125" cy="484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DISTINCT CLAUSE: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If a query includes the primary key of a table in its select list, then every row of query results will be unique.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 If the primary key is not included in the query results, duplicate rows can occur.</a:t>
            </a:r>
            <a:endParaRPr dirty="0"/>
          </a:p>
          <a:p>
            <a:pPr marL="739775" lvl="0" indent="-191134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 Clause</a:t>
            </a: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419604" y="1494060"/>
            <a:ext cx="911212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3977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DISTINCT keyword can be used to return only distinct (different) values.</a:t>
            </a:r>
            <a:endParaRPr dirty="0"/>
          </a:p>
          <a:p>
            <a:pPr marL="73977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highlight>
                  <a:srgbClr val="FFFF00"/>
                </a:highlight>
              </a:rPr>
              <a:t>Syntax      SELECT DISTINCT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        FROM </a:t>
            </a:r>
            <a:r>
              <a:rPr lang="en-US" i="1" dirty="0" err="1">
                <a:highlight>
                  <a:srgbClr val="FFFF00"/>
                </a:highlight>
              </a:rPr>
              <a:t>table_name</a:t>
            </a:r>
            <a:r>
              <a:rPr lang="en-US" dirty="0">
                <a:highlight>
                  <a:srgbClr val="FFFF00"/>
                </a:highlight>
              </a:rPr>
              <a:t>;  </a:t>
            </a:r>
            <a:endParaRPr dirty="0">
              <a:highlight>
                <a:srgbClr val="FFFF00"/>
              </a:highlight>
            </a:endParaRPr>
          </a:p>
          <a:p>
            <a:pPr marL="739775" lvl="0" indent="-28257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SELCET DISTINCT MGR FROM  OFFICE;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MGR</a:t>
            </a:r>
            <a:br>
              <a:rPr lang="en-US" dirty="0"/>
            </a:br>
            <a:r>
              <a:rPr lang="en-US" dirty="0"/>
              <a:t>-------------</a:t>
            </a:r>
            <a:br>
              <a:rPr lang="en-US" dirty="0"/>
            </a:br>
            <a:r>
              <a:rPr lang="en-US" dirty="0"/>
              <a:t>   104</a:t>
            </a:r>
            <a:br>
              <a:rPr lang="en-US" dirty="0"/>
            </a:br>
            <a:r>
              <a:rPr lang="en-US" dirty="0"/>
              <a:t>   105</a:t>
            </a:r>
            <a:br>
              <a:rPr lang="en-US" dirty="0"/>
            </a:br>
            <a:r>
              <a:rPr lang="en-US" dirty="0"/>
              <a:t>   106</a:t>
            </a:r>
            <a:br>
              <a:rPr lang="en-US" dirty="0"/>
            </a:br>
            <a:r>
              <a:rPr lang="en-US" dirty="0"/>
              <a:t>   108 </a:t>
            </a:r>
            <a:endParaRPr dirty="0"/>
          </a:p>
          <a:p>
            <a:pPr marL="739775" lvl="0" indent="-191134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39775" lvl="0" indent="-191134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413" name="Google Shape;41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2382" y="5262306"/>
            <a:ext cx="4063472" cy="135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SQL Predicates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Different types of predicates are used to retrieve data from tables these are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BETWEEN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IN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NOT IN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LIKE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EXIST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NOT EXIST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IS NULL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NOT NULL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Order by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Group by</a:t>
            </a:r>
            <a:endParaRPr dirty="0"/>
          </a:p>
          <a:p>
            <a:pPr marL="800100" lvl="1" indent="-342900">
              <a:buSzPct val="79999"/>
              <a:buFont typeface="+mj-lt"/>
              <a:buAutoNum type="arabicPeriod"/>
            </a:pPr>
            <a:r>
              <a:rPr lang="en-US" dirty="0"/>
              <a:t>Having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Special Operators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BETWEEN</a:t>
            </a:r>
            <a:endParaRPr b="1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Used to check whether attribute value is within a range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Syntax				</a:t>
            </a:r>
            <a:r>
              <a:rPr lang="en-US" dirty="0">
                <a:highlight>
                  <a:srgbClr val="FFFF00"/>
                </a:highlight>
              </a:rPr>
              <a:t>SELECT  </a:t>
            </a:r>
            <a:r>
              <a:rPr lang="en-US" dirty="0" err="1">
                <a:highlight>
                  <a:srgbClr val="FFFF00"/>
                </a:highlight>
              </a:rPr>
              <a:t>Columnlist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					FROM     TABLE-Name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					WHERE    Column name   							BETWEEN(VALUE1 AND VALUE2);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EXAMPLE			SELECT *  FROM EMPLOYEE </a:t>
            </a:r>
            <a:br>
              <a:rPr lang="en-US" dirty="0"/>
            </a:br>
            <a:r>
              <a:rPr lang="en-US" dirty="0"/>
              <a:t>				WHERE    salary&gt;25000 AND salary&lt;55000;	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OR	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SELECT *  FROM EMPLOYEE </a:t>
            </a:r>
            <a:br>
              <a:rPr lang="en-US" dirty="0"/>
            </a:br>
            <a:r>
              <a:rPr lang="en-US" dirty="0"/>
              <a:t>WHERE    salary  BETWEEN 25000 AND 55000;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Special Operators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	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IS NULL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Used to check whether attribute value is null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Example          SELECT </a:t>
            </a:r>
            <a:r>
              <a:rPr lang="en-US" dirty="0" err="1"/>
              <a:t>Fname,LName,Address</a:t>
            </a:r>
            <a:r>
              <a:rPr lang="en-US" dirty="0"/>
              <a:t>, salary  </a:t>
            </a:r>
            <a:br>
              <a:rPr lang="en-US" dirty="0"/>
            </a:br>
            <a:r>
              <a:rPr lang="en-US" dirty="0"/>
              <a:t>			     FROM EMPLOYEE</a:t>
            </a:r>
            <a:br>
              <a:rPr lang="en-US" dirty="0"/>
            </a:br>
            <a:r>
              <a:rPr lang="en-US" dirty="0"/>
              <a:t>			     WHERE Address IS NULL;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1420</Words>
  <Application>Microsoft Office PowerPoint</Application>
  <PresentationFormat>Widescreen</PresentationFormat>
  <Paragraphs>296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Arimo</vt:lpstr>
      <vt:lpstr>Calibri</vt:lpstr>
      <vt:lpstr>Trebuchet MS</vt:lpstr>
      <vt:lpstr>Comic Sans MS</vt:lpstr>
      <vt:lpstr>Arial</vt:lpstr>
      <vt:lpstr>Noto Sans Symbols</vt:lpstr>
      <vt:lpstr>Facet</vt:lpstr>
      <vt:lpstr>Database system</vt:lpstr>
      <vt:lpstr>SELECT statement</vt:lpstr>
      <vt:lpstr>Selecting computed columns</vt:lpstr>
      <vt:lpstr>Selecting computed columns</vt:lpstr>
      <vt:lpstr>SQL Clause</vt:lpstr>
      <vt:lpstr>SQL Clause</vt:lpstr>
      <vt:lpstr>SQL Predicates</vt:lpstr>
      <vt:lpstr>Special Operators</vt:lpstr>
      <vt:lpstr>Special Operators</vt:lpstr>
      <vt:lpstr>Special Operators</vt:lpstr>
      <vt:lpstr>Special Operators</vt:lpstr>
      <vt:lpstr>ORDER BY CLAUSE</vt:lpstr>
      <vt:lpstr>GROUP BY CLAUSE</vt:lpstr>
      <vt:lpstr>HAVING CLAUSE</vt:lpstr>
      <vt:lpstr>Aggregation Function</vt:lpstr>
      <vt:lpstr>Aggregation Function rules</vt:lpstr>
      <vt:lpstr>Aggregation Function</vt:lpstr>
      <vt:lpstr>SUM Function</vt:lpstr>
      <vt:lpstr>MIN,MAX and AVG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Admin</dc:creator>
  <cp:lastModifiedBy>Saba Haris</cp:lastModifiedBy>
  <cp:revision>38</cp:revision>
  <dcterms:modified xsi:type="dcterms:W3CDTF">2024-03-08T06:05:02Z</dcterms:modified>
</cp:coreProperties>
</file>