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97" r:id="rId3"/>
    <p:sldId id="298" r:id="rId4"/>
    <p:sldId id="320" r:id="rId5"/>
    <p:sldId id="299" r:id="rId6"/>
    <p:sldId id="301" r:id="rId7"/>
    <p:sldId id="303" r:id="rId8"/>
    <p:sldId id="305" r:id="rId9"/>
    <p:sldId id="306" r:id="rId10"/>
    <p:sldId id="321" r:id="rId11"/>
    <p:sldId id="308" r:id="rId12"/>
    <p:sldId id="322" r:id="rId13"/>
    <p:sldId id="309" r:id="rId14"/>
    <p:sldId id="310" r:id="rId15"/>
    <p:sldId id="311" r:id="rId16"/>
    <p:sldId id="296" r:id="rId17"/>
  </p:sldIdLst>
  <p:sldSz cx="12192000" cy="6858000"/>
  <p:notesSz cx="6858000" cy="9144000"/>
  <p:embeddedFontLst>
    <p:embeddedFont>
      <p:font typeface="Arimo" panose="020B0604020202020204" charset="0"/>
      <p:regular r:id="rId19"/>
      <p:bold r:id="rId20"/>
      <p:italic r:id="rId21"/>
      <p:boldItalic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Database system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Saba Ghani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FAST-NU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Chiniot Faisalabad Campus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8D40-C513-FB96-CAEF-ADE5D0DD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6FE6-7DDC-69E6-0656-2BEB61A1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11888" cy="3880773"/>
          </a:xfrm>
        </p:spPr>
        <p:txBody>
          <a:bodyPr>
            <a:normAutofit/>
          </a:bodyPr>
          <a:lstStyle/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dirty="0"/>
              <a:t>Find all ICS lecturer   </a:t>
            </a:r>
            <a:br>
              <a:rPr lang="en-US" dirty="0"/>
            </a:br>
            <a:endParaRPr lang="en-US" dirty="0"/>
          </a:p>
          <a:p>
            <a:pPr marL="742950" lvl="1" indent="-285775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dirty="0"/>
              <a:t>SELCT * FROM LECTURER</a:t>
            </a:r>
            <a:br>
              <a:rPr lang="en-US" dirty="0"/>
            </a:br>
            <a:r>
              <a:rPr lang="en-US" dirty="0"/>
              <a:t>WHERE EXISTS( </a:t>
            </a:r>
          </a:p>
          <a:p>
            <a:pPr marL="457175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		     SELECT * FROM DEPARTMENT</a:t>
            </a:r>
          </a:p>
          <a:p>
            <a:pPr marL="457175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 dirty="0"/>
              <a:t>		</a:t>
            </a:r>
            <a:r>
              <a:rPr lang="en-US" dirty="0"/>
              <a:t>     </a:t>
            </a:r>
            <a:r>
              <a:rPr lang="en-US" sz="1600" dirty="0"/>
              <a:t>WHERE </a:t>
            </a:r>
            <a:r>
              <a:rPr lang="en-US" sz="1600" dirty="0" err="1"/>
              <a:t>LECTUREER.Dno</a:t>
            </a:r>
            <a:r>
              <a:rPr lang="en-US" sz="1600" dirty="0"/>
              <a:t>=</a:t>
            </a:r>
            <a:r>
              <a:rPr lang="en-US" sz="1600" dirty="0" err="1"/>
              <a:t>DEPARTMENT.Dnumber</a:t>
            </a:r>
            <a:r>
              <a:rPr lang="en-US" sz="1600" dirty="0"/>
              <a:t> AND DNAME=‘ICS’);</a:t>
            </a:r>
            <a:br>
              <a:rPr lang="en-US" sz="1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0"/>
          <p:cNvSpPr txBox="1">
            <a:spLocks noGrp="1"/>
          </p:cNvSpPr>
          <p:nvPr>
            <p:ph type="body" idx="1"/>
          </p:nvPr>
        </p:nvSpPr>
        <p:spPr>
          <a:xfrm>
            <a:off x="677334" y="371475"/>
            <a:ext cx="8596668" cy="56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find all of the records from the </a:t>
            </a:r>
            <a:r>
              <a:rPr lang="en-US" i="1" dirty="0"/>
              <a:t>customers</a:t>
            </a:r>
            <a:r>
              <a:rPr lang="en-US" dirty="0"/>
              <a:t> table where there is at least one record in the </a:t>
            </a:r>
            <a:r>
              <a:rPr lang="en-US" i="1" dirty="0"/>
              <a:t>orders</a:t>
            </a:r>
            <a:r>
              <a:rPr lang="en-US" dirty="0"/>
              <a:t> table with the same </a:t>
            </a:r>
            <a:r>
              <a:rPr lang="en-US" i="1" dirty="0" err="1"/>
              <a:t>customer_id</a:t>
            </a:r>
            <a:r>
              <a:rPr lang="en-US" dirty="0"/>
              <a:t>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SOLUTION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SELECT * FROM customers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 EXISTS (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SELECT * FROM orders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	WHERE </a:t>
            </a:r>
            <a:r>
              <a:rPr lang="en-US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customers.customer_id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orders.customer_id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dirty="0"/>
          </a:p>
        </p:txBody>
      </p:sp>
      <p:pic>
        <p:nvPicPr>
          <p:cNvPr id="681" name="Google Shape;68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389" y="888633"/>
            <a:ext cx="44386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1179" y="3147662"/>
            <a:ext cx="28194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3669" y="4359346"/>
            <a:ext cx="44481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626B-DA26-CCA9-13A1-30E8162A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42C2-D376-F5BC-813E-5910050C6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en-US" sz="3200" dirty="0"/>
              <a:t>NOT EXISTS Operator</a:t>
            </a:r>
          </a:p>
        </p:txBody>
      </p:sp>
    </p:spTree>
    <p:extLst>
      <p:ext uri="{BB962C8B-B14F-4D97-AF65-F5344CB8AC3E}">
        <p14:creationId xmlns:p14="http://schemas.microsoft.com/office/powerpoint/2010/main" val="3528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NOT EXISTS Operators</a:t>
            </a:r>
            <a:endParaRPr/>
          </a:p>
        </p:txBody>
      </p:sp>
      <p:sp>
        <p:nvSpPr>
          <p:cNvPr id="689" name="Google Shape;689;p71"/>
          <p:cNvSpPr txBox="1">
            <a:spLocks noGrp="1"/>
          </p:cNvSpPr>
          <p:nvPr>
            <p:ph type="body" idx="1"/>
          </p:nvPr>
        </p:nvSpPr>
        <p:spPr>
          <a:xfrm>
            <a:off x="677334" y="1680882"/>
            <a:ext cx="8596668" cy="484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Query: List first and last name of employees who work on ALL projects NOT controlled by Dno=5.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SELECT	 Fname, Lname </a:t>
            </a:r>
            <a:br>
              <a:rPr lang="en-US" sz="1700">
                <a:solidFill>
                  <a:srgbClr val="595959"/>
                </a:solidFill>
              </a:rPr>
            </a:br>
            <a:r>
              <a:rPr lang="en-US" sz="1700">
                <a:solidFill>
                  <a:srgbClr val="595959"/>
                </a:solidFill>
              </a:rPr>
              <a:t>FROM 	 Employee</a:t>
            </a:r>
            <a:br>
              <a:rPr lang="en-US" sz="1700">
                <a:solidFill>
                  <a:srgbClr val="595959"/>
                </a:solidFill>
              </a:rPr>
            </a:br>
            <a:r>
              <a:rPr lang="en-US" sz="1700">
                <a:solidFill>
                  <a:srgbClr val="595959"/>
                </a:solidFill>
              </a:rPr>
              <a:t>WHERE 	 </a:t>
            </a:r>
            <a:r>
              <a:rPr lang="en-US" sz="1700" b="1">
                <a:solidFill>
                  <a:srgbClr val="595959"/>
                </a:solidFill>
              </a:rPr>
              <a:t>NOT EXISTS </a:t>
            </a:r>
            <a:r>
              <a:rPr lang="en-US" sz="1700">
                <a:solidFill>
                  <a:srgbClr val="595959"/>
                </a:solidFill>
              </a:rPr>
              <a:t>( (SELECT 	Pnumber </a:t>
            </a:r>
            <a:br>
              <a:rPr lang="en-US" sz="1700">
                <a:solidFill>
                  <a:srgbClr val="595959"/>
                </a:solidFill>
              </a:rPr>
            </a:br>
            <a:r>
              <a:rPr lang="en-US" sz="1700">
                <a:solidFill>
                  <a:srgbClr val="595959"/>
                </a:solidFill>
              </a:rPr>
              <a:t>				      FROM 		PROJECT</a:t>
            </a:r>
            <a:br>
              <a:rPr lang="en-US" sz="1700">
                <a:solidFill>
                  <a:srgbClr val="595959"/>
                </a:solidFill>
              </a:rPr>
            </a:br>
            <a:r>
              <a:rPr lang="en-US" sz="1700">
                <a:solidFill>
                  <a:srgbClr val="595959"/>
                </a:solidFill>
              </a:rPr>
              <a:t>				      WHERE         Dno=5)) ;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Find all non ICS lecturers.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700">
              <a:solidFill>
                <a:srgbClr val="595959"/>
              </a:solidFill>
            </a:endParaRPr>
          </a:p>
          <a:p>
            <a:pPr marL="514350" lvl="0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SELECT *</a:t>
            </a:r>
            <a:endParaRPr/>
          </a:p>
          <a:p>
            <a:pPr marL="514350" lvl="0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FROM lecturers a</a:t>
            </a:r>
            <a:endParaRPr/>
          </a:p>
          <a:p>
            <a:pPr marL="514350" lvl="0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WHERE NOT EXISTS</a:t>
            </a:r>
            <a:endParaRPr/>
          </a:p>
          <a:p>
            <a:pPr marL="514350" lvl="1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		 (</a:t>
            </a:r>
            <a:endParaRPr/>
          </a:p>
          <a:p>
            <a:pPr marL="514350" lvl="1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                     SELECT  *</a:t>
            </a:r>
            <a:endParaRPr/>
          </a:p>
          <a:p>
            <a:pPr marL="514350" lvl="1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		     FROM   department  b</a:t>
            </a:r>
            <a:endParaRPr/>
          </a:p>
          <a:p>
            <a:pPr marL="514350" lvl="1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		     WHERE a.dno = b.dno </a:t>
            </a:r>
            <a:endParaRPr/>
          </a:p>
          <a:p>
            <a:pPr marL="514350" lvl="1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                      AND    b.dname = ‘ICS‘</a:t>
            </a:r>
            <a:endParaRPr/>
          </a:p>
          <a:p>
            <a:pPr marL="514350" lvl="1" indent="-5715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700">
                <a:solidFill>
                  <a:srgbClr val="595959"/>
                </a:solidFill>
              </a:rPr>
              <a:t>                 );</a:t>
            </a:r>
            <a:endParaRPr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Not Exists</a:t>
            </a:r>
            <a:endParaRPr/>
          </a:p>
        </p:txBody>
      </p:sp>
      <p:sp>
        <p:nvSpPr>
          <p:cNvPr id="695" name="Google Shape;695;p7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SELECT * FROM customers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WHERE NOT EXISTS (SELECT * FROM orders WHERE 											customers.customer_id = orders.customer_id);</a:t>
            </a:r>
            <a:r>
              <a:rPr lang="en-US" sz="2400"/>
              <a:t> 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endParaRPr/>
          </a:p>
        </p:txBody>
      </p:sp>
      <p:pic>
        <p:nvPicPr>
          <p:cNvPr id="696" name="Google Shape;69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650" y="4229100"/>
            <a:ext cx="6053140" cy="13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4519" y="506080"/>
            <a:ext cx="44386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4144" y="2805111"/>
            <a:ext cx="28194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Not Exists</a:t>
            </a:r>
            <a:endParaRPr/>
          </a:p>
        </p:txBody>
      </p:sp>
      <p:sp>
        <p:nvSpPr>
          <p:cNvPr id="704" name="Google Shape;704;p7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Find the record of all those customer who doesn’t place any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 order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705" name="Google Shape;70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650" y="4229100"/>
            <a:ext cx="6053140" cy="13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4519" y="506080"/>
            <a:ext cx="44386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4144" y="2805111"/>
            <a:ext cx="28194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Aliasing Table Names</a:t>
            </a:r>
            <a:endParaRPr/>
          </a:p>
        </p:txBody>
      </p:sp>
      <p:sp>
        <p:nvSpPr>
          <p:cNvPr id="591" name="Google Shape;591;p5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table alias is created by directly placing an alias after the table name in the FROM clause.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For example, in the following example we will refer to departments table as </a:t>
            </a:r>
            <a:r>
              <a:rPr lang="en-US" b="1" dirty="0"/>
              <a:t>d or dept</a:t>
            </a:r>
            <a:r>
              <a:rPr lang="en-US" dirty="0"/>
              <a:t>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592" name="Google Shape;592;p58"/>
          <p:cNvSpPr txBox="1"/>
          <p:nvPr/>
        </p:nvSpPr>
        <p:spPr>
          <a:xfrm>
            <a:off x="1071563" y="4777712"/>
            <a:ext cx="3424238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US" sz="2400" dirty="0" err="1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.dname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  departments </a:t>
            </a:r>
            <a:r>
              <a:rPr lang="en-US" sz="2400" dirty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2400" dirty="0" err="1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US" sz="2400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.dno</a:t>
            </a:r>
            <a:r>
              <a:rPr lang="en-US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1;</a:t>
            </a:r>
            <a:endParaRPr dirty="0"/>
          </a:p>
        </p:txBody>
      </p:sp>
      <p:sp>
        <p:nvSpPr>
          <p:cNvPr id="593" name="Google Shape;593;p58"/>
          <p:cNvSpPr txBox="1"/>
          <p:nvPr/>
        </p:nvSpPr>
        <p:spPr>
          <a:xfrm>
            <a:off x="5262563" y="4853912"/>
            <a:ext cx="3897313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  departments </a:t>
            </a: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</a:t>
            </a: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dept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.dno = 1;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/>
      <p:bldP spid="5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Nested Queries</a:t>
            </a:r>
            <a:endParaRPr/>
          </a:p>
        </p:txBody>
      </p:sp>
      <p:sp>
        <p:nvSpPr>
          <p:cNvPr id="599" name="Google Shape;599;p59"/>
          <p:cNvSpPr txBox="1">
            <a:spLocks noGrp="1"/>
          </p:cNvSpPr>
          <p:nvPr>
            <p:ph type="body" idx="1"/>
          </p:nvPr>
        </p:nvSpPr>
        <p:spPr>
          <a:xfrm>
            <a:off x="677334" y="182831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Some SQL statements can have a SELECT embedded within them.</a:t>
            </a:r>
            <a:endParaRPr dirty="0"/>
          </a:p>
          <a:p>
            <a:pPr marL="342900" lvl="0" indent="-342900" algn="just" rtl="0">
              <a:spcBef>
                <a:spcPts val="9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sub select can be used in WHERE and HAVING clauses of an outer SELECT, where it is called a </a:t>
            </a:r>
            <a:r>
              <a:rPr lang="en-US" b="1" i="1" dirty="0"/>
              <a:t>nested query</a:t>
            </a:r>
            <a:r>
              <a:rPr lang="en-US" dirty="0"/>
              <a:t> or a </a:t>
            </a:r>
            <a:r>
              <a:rPr lang="en-US" b="1" i="1" dirty="0"/>
              <a:t>subquery</a:t>
            </a:r>
            <a:r>
              <a:rPr lang="en-US" dirty="0"/>
              <a:t>. </a:t>
            </a:r>
            <a:endParaRPr dirty="0"/>
          </a:p>
          <a:p>
            <a:pPr marL="342900" lvl="0" indent="-342900" algn="just" rtl="0">
              <a:spcBef>
                <a:spcPts val="90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>
                <a:solidFill>
                  <a:srgbClr val="FF0000"/>
                </a:solidFill>
              </a:rPr>
              <a:t>Who has a salary greater than Abel’s?</a:t>
            </a:r>
            <a:endParaRPr b="1" dirty="0">
              <a:solidFill>
                <a:srgbClr val="FF0000"/>
              </a:solidFill>
            </a:endParaRPr>
          </a:p>
          <a:p>
            <a:pPr marL="342900" lvl="0" indent="-251459" algn="just" rtl="0">
              <a:spcBef>
                <a:spcPts val="9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251459" algn="just" rtl="0">
              <a:spcBef>
                <a:spcPts val="9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600" name="Google Shape;600;p59"/>
          <p:cNvSpPr/>
          <p:nvPr/>
        </p:nvSpPr>
        <p:spPr>
          <a:xfrm>
            <a:off x="1514475" y="4002087"/>
            <a:ext cx="6369050" cy="2855913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9"/>
          <p:cNvSpPr/>
          <p:nvPr/>
        </p:nvSpPr>
        <p:spPr>
          <a:xfrm>
            <a:off x="2689069" y="4232369"/>
            <a:ext cx="5150006" cy="770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employees have salaries greater than Abel’s salary?</a:t>
            </a:r>
            <a:endParaRPr/>
          </a:p>
        </p:txBody>
      </p:sp>
      <p:sp>
        <p:nvSpPr>
          <p:cNvPr id="602" name="Google Shape;602;p59"/>
          <p:cNvSpPr/>
          <p:nvPr/>
        </p:nvSpPr>
        <p:spPr>
          <a:xfrm>
            <a:off x="1638896" y="4808918"/>
            <a:ext cx="714374" cy="528042"/>
          </a:xfrm>
          <a:prstGeom prst="ellipse">
            <a:avLst/>
          </a:prstGeom>
          <a:solidFill>
            <a:srgbClr val="FFFF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9"/>
          <p:cNvSpPr/>
          <p:nvPr/>
        </p:nvSpPr>
        <p:spPr>
          <a:xfrm>
            <a:off x="1628312" y="4080460"/>
            <a:ext cx="1284374" cy="64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query:</a:t>
            </a:r>
            <a:endParaRPr/>
          </a:p>
        </p:txBody>
      </p:sp>
      <p:sp>
        <p:nvSpPr>
          <p:cNvPr id="604" name="Google Shape;604;p59"/>
          <p:cNvSpPr/>
          <p:nvPr/>
        </p:nvSpPr>
        <p:spPr>
          <a:xfrm>
            <a:off x="2605873" y="5349726"/>
            <a:ext cx="5223677" cy="1452711"/>
          </a:xfrm>
          <a:prstGeom prst="rect">
            <a:avLst/>
          </a:prstGeom>
          <a:solidFill>
            <a:srgbClr val="FFCC99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9"/>
          <p:cNvSpPr/>
          <p:nvPr/>
        </p:nvSpPr>
        <p:spPr>
          <a:xfrm>
            <a:off x="3769697" y="5967775"/>
            <a:ext cx="3504228" cy="431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Abel’s salary?</a:t>
            </a:r>
            <a:endParaRPr/>
          </a:p>
        </p:txBody>
      </p:sp>
      <p:sp>
        <p:nvSpPr>
          <p:cNvPr id="606" name="Google Shape;606;p59"/>
          <p:cNvSpPr/>
          <p:nvPr/>
        </p:nvSpPr>
        <p:spPr>
          <a:xfrm>
            <a:off x="2791126" y="5790219"/>
            <a:ext cx="978571" cy="908107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59" descr="C:\temp\peop038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9187" y="4805806"/>
            <a:ext cx="314611" cy="42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9" descr="C:\temp\symbo067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2897" y="5086793"/>
            <a:ext cx="163002" cy="298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59"/>
          <p:cNvGrpSpPr/>
          <p:nvPr/>
        </p:nvGrpSpPr>
        <p:grpSpPr>
          <a:xfrm>
            <a:off x="2939046" y="5967775"/>
            <a:ext cx="550052" cy="514080"/>
            <a:chOff x="1582" y="2976"/>
            <a:chExt cx="606" cy="341"/>
          </a:xfrm>
        </p:grpSpPr>
        <p:pic>
          <p:nvPicPr>
            <p:cNvPr id="610" name="Google Shape;610;p59" descr="C:\temp\finan032.gif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59" descr="C:\temp\symbo067.gif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animBg="1"/>
      <p:bldP spid="601" grpId="0"/>
      <p:bldP spid="602" grpId="0" animBg="1"/>
      <p:bldP spid="603" grpId="0"/>
      <p:bldP spid="604" grpId="0" animBg="1"/>
      <p:bldP spid="605" grpId="0"/>
      <p:bldP spid="6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0"/>
          <p:cNvSpPr txBox="1">
            <a:spLocks noGrp="1"/>
          </p:cNvSpPr>
          <p:nvPr>
            <p:ph type="body" idx="1"/>
          </p:nvPr>
        </p:nvSpPr>
        <p:spPr>
          <a:xfrm>
            <a:off x="685798" y="297722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subquery (inner query) executes once before the main query (outer query).</a:t>
            </a:r>
            <a:endParaRPr dirty="0"/>
          </a:p>
          <a:p>
            <a:pPr marL="2857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 dirty="0"/>
              <a:t>The result of the subquery is used by the main query.</a:t>
            </a:r>
            <a:endParaRPr dirty="0"/>
          </a:p>
          <a:p>
            <a:pPr marL="342900" lvl="0" indent="-342900" algn="just" rtl="0">
              <a:spcBef>
                <a:spcPts val="45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Example.</a:t>
            </a:r>
            <a:endParaRPr dirty="0"/>
          </a:p>
          <a:p>
            <a:pPr marL="342900" lvl="0" indent="-251459" algn="just" rtl="0">
              <a:spcBef>
                <a:spcPts val="9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617" name="Google Shape;617;p60"/>
          <p:cNvSpPr/>
          <p:nvPr/>
        </p:nvSpPr>
        <p:spPr>
          <a:xfrm>
            <a:off x="1047749" y="972224"/>
            <a:ext cx="7286625" cy="14478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	</a:t>
            </a:r>
            <a:r>
              <a:rPr lang="en-US" sz="18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select_list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	</a:t>
            </a:r>
            <a:r>
              <a:rPr lang="en-US" sz="18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	</a:t>
            </a:r>
            <a:r>
              <a:rPr lang="en-US" sz="18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 operator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	(SELECT	</a:t>
            </a:r>
            <a:r>
              <a:rPr lang="en-US" sz="18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select_list</a:t>
            </a:r>
            <a:endParaRPr sz="1800" b="1" i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FROM		</a:t>
            </a:r>
            <a:r>
              <a:rPr lang="en-US" sz="18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1047749" y="4487200"/>
            <a:ext cx="7286625" cy="179705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  employees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 salary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(SELECT salary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FROM   employees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WHERE 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'Abel');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D62-4923-E053-F38D-A86AE0F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E545-4006-77D1-59A6-A13F2997E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28B6E-D6CF-0FBB-05FC-443A3FB4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847"/>
            <a:ext cx="9525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1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1"/>
          <p:cNvSpPr txBox="1">
            <a:spLocks noGrp="1"/>
          </p:cNvSpPr>
          <p:nvPr>
            <p:ph type="body" idx="1"/>
          </p:nvPr>
        </p:nvSpPr>
        <p:spPr>
          <a:xfrm>
            <a:off x="642936" y="1620553"/>
            <a:ext cx="8596668" cy="479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From the Lecturer table, select lecturers whose salary is above average</a:t>
            </a:r>
            <a:endParaRPr dirty="0"/>
          </a:p>
          <a:p>
            <a:pPr marL="342900" lvl="0" indent="-342900" algn="just" rtl="0">
              <a:spcBef>
                <a:spcPts val="833"/>
              </a:spcBef>
              <a:spcAft>
                <a:spcPts val="0"/>
              </a:spcAft>
              <a:buSzPct val="79999"/>
              <a:buChar char="►"/>
            </a:pPr>
            <a:r>
              <a:rPr lang="en-US" dirty="0">
                <a:solidFill>
                  <a:srgbClr val="FF0000"/>
                </a:solidFill>
              </a:rPr>
              <a:t>Cannot write 'WHERE salary &gt; avg(salary); 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just" rtl="0">
              <a:spcBef>
                <a:spcPts val="833"/>
              </a:spcBef>
              <a:spcAft>
                <a:spcPts val="0"/>
              </a:spcAft>
              <a:buSzPct val="79999"/>
              <a:buChar char="►"/>
            </a:pPr>
            <a:r>
              <a:rPr lang="en-US" b="1" dirty="0"/>
              <a:t>Solution</a:t>
            </a:r>
            <a:endParaRPr b="1" dirty="0"/>
          </a:p>
          <a:p>
            <a:pPr marL="342900" lvl="0" indent="-342900" algn="l" rtl="0">
              <a:spcBef>
                <a:spcPts val="833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Select * from lecturer where salary&gt;(</a:t>
            </a:r>
            <a:br>
              <a:rPr lang="en-US" dirty="0"/>
            </a:br>
            <a:r>
              <a:rPr lang="en-US" dirty="0"/>
              <a:t>                                                            select AVG(salary)</a:t>
            </a:r>
            <a:br>
              <a:rPr lang="en-US" dirty="0"/>
            </a:br>
            <a:r>
              <a:rPr lang="en-US" dirty="0"/>
              <a:t>                                                             from lecturer);</a:t>
            </a:r>
            <a:endParaRPr dirty="0"/>
          </a:p>
          <a:p>
            <a:pPr marL="342900" lvl="0" indent="-342900" algn="l" rtl="0">
              <a:spcBef>
                <a:spcPts val="1416"/>
              </a:spcBef>
              <a:spcAft>
                <a:spcPts val="0"/>
              </a:spcAft>
              <a:buSzPct val="79999"/>
              <a:buChar char="►"/>
            </a:pPr>
            <a:r>
              <a:rPr lang="en-US" dirty="0"/>
              <a:t>List the names of all Lecturers who are in the ICS department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	select name from lecturer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       	where </a:t>
            </a:r>
            <a:r>
              <a:rPr lang="en-US" dirty="0" err="1"/>
              <a:t>dno</a:t>
            </a:r>
            <a:r>
              <a:rPr lang="en-US" dirty="0"/>
              <a:t> =(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                           select </a:t>
            </a:r>
            <a:r>
              <a:rPr lang="en-US" dirty="0" err="1"/>
              <a:t>dno</a:t>
            </a:r>
            <a:r>
              <a:rPr lang="en-US" dirty="0"/>
              <a:t> from department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		where </a:t>
            </a:r>
            <a:r>
              <a:rPr lang="en-US" dirty="0" err="1"/>
              <a:t>dname</a:t>
            </a:r>
            <a:r>
              <a:rPr lang="en-US" dirty="0"/>
              <a:t>=‘ICS’);</a:t>
            </a:r>
            <a:endParaRPr dirty="0"/>
          </a:p>
          <a:p>
            <a:pPr marL="342900" lvl="0" indent="-258318" algn="l" rtl="0">
              <a:spcBef>
                <a:spcPts val="416"/>
              </a:spcBef>
              <a:spcAft>
                <a:spcPts val="0"/>
              </a:spcAft>
              <a:buSzPct val="79999"/>
              <a:buNone/>
            </a:pPr>
            <a:endParaRPr dirty="0"/>
          </a:p>
          <a:p>
            <a:pPr marL="342900" lvl="0" indent="-258318" algn="just" rtl="0">
              <a:spcBef>
                <a:spcPts val="833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  <p:sp>
        <p:nvSpPr>
          <p:cNvPr id="624" name="Google Shape;624;p61"/>
          <p:cNvSpPr txBox="1">
            <a:spLocks noGrp="1"/>
          </p:cNvSpPr>
          <p:nvPr>
            <p:ph type="title"/>
          </p:nvPr>
        </p:nvSpPr>
        <p:spPr>
          <a:xfrm>
            <a:off x="642936" y="55245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Nested queries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Nested queries</a:t>
            </a:r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List products with order quantities greater than 100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	select ProductName from PRODUCT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	where id=( select id from ORDERITEM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				where quantity&gt;100);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638" name="Google Shape;63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0593" y="965993"/>
            <a:ext cx="3266818" cy="192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Nested queries</a:t>
            </a:r>
            <a:endParaRPr/>
          </a:p>
        </p:txBody>
      </p:sp>
      <p:sp>
        <p:nvSpPr>
          <p:cNvPr id="650" name="Google Shape;650;p65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Find lecturers whose salary higher than the salary of at least 1 COE lecturer.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Select * from lecturer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Where salary&gt;(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		select min(salary)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	from lecturer where </a:t>
            </a:r>
            <a:r>
              <a:rPr lang="en-US" dirty="0" err="1"/>
              <a:t>dno</a:t>
            </a:r>
            <a:r>
              <a:rPr lang="en-US" dirty="0"/>
              <a:t> = (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					select DNO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                                         	from department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                                         	where </a:t>
            </a:r>
            <a:r>
              <a:rPr lang="en-US" dirty="0" err="1"/>
              <a:t>dname</a:t>
            </a:r>
            <a:r>
              <a:rPr lang="en-US" dirty="0"/>
              <a:t>=‘COE’)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Nested queries</a:t>
            </a:r>
            <a:endParaRPr/>
          </a:p>
        </p:txBody>
      </p:sp>
      <p:sp>
        <p:nvSpPr>
          <p:cNvPr id="662" name="Google Shape;662;p6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Find lecturers whose salary higher than the salary of every COE 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Select * from lecturer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Where salary&gt;( select max(salary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from lecturer where </a:t>
            </a:r>
            <a:r>
              <a:rPr lang="en-US" dirty="0" err="1"/>
              <a:t>dno</a:t>
            </a:r>
            <a:r>
              <a:rPr lang="en-US" dirty="0"/>
              <a:t> =(select DNO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                                         from department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                                             where </a:t>
            </a:r>
            <a:r>
              <a:rPr lang="en-US" dirty="0" err="1"/>
              <a:t>dname</a:t>
            </a:r>
            <a:r>
              <a:rPr lang="en-US" dirty="0"/>
              <a:t>=‘COE’);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                    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Special Operators - EXISTS</a:t>
            </a:r>
            <a:endParaRPr dirty="0"/>
          </a:p>
        </p:txBody>
      </p:sp>
      <p:sp>
        <p:nvSpPr>
          <p:cNvPr id="668" name="Google Shape;668;p68"/>
          <p:cNvSpPr txBox="1">
            <a:spLocks noGrp="1"/>
          </p:cNvSpPr>
          <p:nvPr>
            <p:ph type="body" idx="1"/>
          </p:nvPr>
        </p:nvSpPr>
        <p:spPr>
          <a:xfrm>
            <a:off x="677334" y="1680883"/>
            <a:ext cx="8596668" cy="488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>
              <a:buSzPct val="80000"/>
            </a:pPr>
            <a:r>
              <a:rPr lang="en-US" dirty="0"/>
              <a:t>Boolean functions that return TRUE or FALSE; hence, they can be used in a WHERE clause condition. </a:t>
            </a:r>
          </a:p>
          <a:p>
            <a:pPr marL="742950" lvl="1" indent="-285750">
              <a:buSzPct val="80000"/>
            </a:pPr>
            <a:r>
              <a:rPr lang="en-US" dirty="0"/>
              <a:t>The EXISTS function in SQL is used to check whether the result of a nested query is empty (contains no tuples) or not. The result of EXISTS is a Boolean value TRUE if the nested query result contains at least one tuple, or FALSE if the nested query result contains no tuples.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dirty="0"/>
              <a:t>Used to check if subquery returns any rows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35555"/>
              <a:buChar char="►"/>
            </a:pPr>
            <a:r>
              <a:rPr lang="en-US" dirty="0"/>
              <a:t>Syntax				</a:t>
            </a: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35555"/>
              <a:buChar char="►"/>
            </a:pPr>
            <a:r>
              <a:rPr lang="en-US" dirty="0">
                <a:highlight>
                  <a:srgbClr val="FFFF00"/>
                </a:highlight>
              </a:rPr>
              <a:t>SELECT COLUMN(S) FROM Table-name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WHERE  </a:t>
            </a:r>
            <a:r>
              <a:rPr lang="en-US" dirty="0">
                <a:solidFill>
                  <a:srgbClr val="595959"/>
                </a:solidFill>
                <a:highlight>
                  <a:srgbClr val="FFFF00"/>
                </a:highlight>
                <a:latin typeface="Arimo"/>
                <a:ea typeface="Arimo"/>
                <a:cs typeface="Arimo"/>
                <a:sym typeface="Arimo"/>
              </a:rPr>
              <a:t>EXISTS ( subquery );</a:t>
            </a:r>
            <a:r>
              <a:rPr lang="en-US" dirty="0">
                <a:solidFill>
                  <a:srgbClr val="595959"/>
                </a:solidFill>
                <a:highlight>
                  <a:srgbClr val="FFFF00"/>
                </a:highlight>
              </a:rPr>
              <a:t> </a:t>
            </a:r>
            <a:endParaRPr sz="1000" dirty="0"/>
          </a:p>
          <a:p>
            <a:pPr marL="742950" lvl="1" indent="-210566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819</Words>
  <Application>Microsoft Office PowerPoint</Application>
  <PresentationFormat>Widescreen</PresentationFormat>
  <Paragraphs>116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Noto Sans Symbols</vt:lpstr>
      <vt:lpstr>Calibri</vt:lpstr>
      <vt:lpstr>Trebuchet MS</vt:lpstr>
      <vt:lpstr>Comic Sans MS</vt:lpstr>
      <vt:lpstr>Courier New</vt:lpstr>
      <vt:lpstr>Arial</vt:lpstr>
      <vt:lpstr>Arimo</vt:lpstr>
      <vt:lpstr>Facet</vt:lpstr>
      <vt:lpstr>Database system</vt:lpstr>
      <vt:lpstr>Nested Queries</vt:lpstr>
      <vt:lpstr>PowerPoint Presentation</vt:lpstr>
      <vt:lpstr>Example tables</vt:lpstr>
      <vt:lpstr>Nested queries</vt:lpstr>
      <vt:lpstr>Nested queries</vt:lpstr>
      <vt:lpstr>Nested queries</vt:lpstr>
      <vt:lpstr>Nested queries</vt:lpstr>
      <vt:lpstr>Special Operators - EXISTS</vt:lpstr>
      <vt:lpstr>Exists example</vt:lpstr>
      <vt:lpstr>PowerPoint Presentation</vt:lpstr>
      <vt:lpstr>Home task</vt:lpstr>
      <vt:lpstr>NOT EXISTS Operators</vt:lpstr>
      <vt:lpstr>Not Exists</vt:lpstr>
      <vt:lpstr>Not Exists</vt:lpstr>
      <vt:lpstr>Aliasing Table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Admin</dc:creator>
  <cp:lastModifiedBy>Saba Haris</cp:lastModifiedBy>
  <cp:revision>13</cp:revision>
  <dcterms:modified xsi:type="dcterms:W3CDTF">2024-03-15T08:08:40Z</dcterms:modified>
</cp:coreProperties>
</file>