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6" r:id="rId3"/>
    <p:sldId id="339" r:id="rId4"/>
    <p:sldId id="372" r:id="rId5"/>
    <p:sldId id="373" r:id="rId6"/>
    <p:sldId id="340" r:id="rId7"/>
    <p:sldId id="341" r:id="rId8"/>
    <p:sldId id="399" r:id="rId9"/>
    <p:sldId id="342" r:id="rId10"/>
    <p:sldId id="400" r:id="rId11"/>
    <p:sldId id="378" r:id="rId12"/>
    <p:sldId id="401" r:id="rId13"/>
    <p:sldId id="402" r:id="rId14"/>
    <p:sldId id="346" r:id="rId15"/>
    <p:sldId id="348" r:id="rId16"/>
    <p:sldId id="320" r:id="rId17"/>
    <p:sldId id="349" r:id="rId18"/>
    <p:sldId id="350" r:id="rId19"/>
    <p:sldId id="351" r:id="rId20"/>
    <p:sldId id="403" r:id="rId21"/>
    <p:sldId id="352" r:id="rId22"/>
    <p:sldId id="353" r:id="rId23"/>
    <p:sldId id="354" r:id="rId24"/>
    <p:sldId id="355" r:id="rId25"/>
    <p:sldId id="356" r:id="rId26"/>
    <p:sldId id="357" r:id="rId27"/>
    <p:sldId id="385" r:id="rId28"/>
    <p:sldId id="386" r:id="rId29"/>
    <p:sldId id="387" r:id="rId30"/>
    <p:sldId id="358" r:id="rId31"/>
    <p:sldId id="3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AEE-C742-4330-B8C6-40B4A4481D1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8D02-16B4-459C-84F2-7E5CE7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4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13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311-DA2F-459C-9AE1-90A92D02EB8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Saba Ghani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23198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B6C-551F-B40A-855A-E85498E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EQUI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9CEE0-FD8B-4C62-B046-9DF25F070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687" y="1813273"/>
            <a:ext cx="2914650" cy="1123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A223A-E975-C858-0121-8CF5DFA2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87" y="3260378"/>
            <a:ext cx="2914650" cy="132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E5A97-162C-B1A9-82F1-35192972A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410" y="609600"/>
            <a:ext cx="4576052" cy="5986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370EE-1566-BD3E-660C-18F752C66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87" y="4989174"/>
            <a:ext cx="4523250" cy="10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multi table queries involve a relationship that a table has with itself</a:t>
            </a:r>
          </a:p>
          <a:p>
            <a:r>
              <a:rPr lang="en-US" dirty="0"/>
              <a:t>A self join is a join in which a table is joined with itself (which is also called Unary relationships)</a:t>
            </a:r>
          </a:p>
          <a:p>
            <a:r>
              <a:rPr lang="en-US" dirty="0"/>
              <a:t>The self join can be viewed as a join of two copies of the same table. </a:t>
            </a:r>
          </a:p>
          <a:p>
            <a:r>
              <a:rPr lang="en-US" dirty="0"/>
              <a:t>To distinguish the column names from one another, aliases for the actual table name are used, since both the tables have the same name.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34CB8-EB23-E81E-B394-57675837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00" y="4830405"/>
            <a:ext cx="4400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ABE1-E5C5-A52B-6895-F24126EE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E2805-AD66-87F8-F73A-853099C4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10" y="1574961"/>
            <a:ext cx="6469061" cy="3881437"/>
          </a:xfrm>
        </p:spPr>
      </p:pic>
    </p:spTree>
    <p:extLst>
      <p:ext uri="{BB962C8B-B14F-4D97-AF65-F5344CB8AC3E}">
        <p14:creationId xmlns:p14="http://schemas.microsoft.com/office/powerpoint/2010/main" val="37052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D929-E621-78D2-C059-E47D582D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5A47-29EB-DAD1-20C2-2F9A291A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a list of employees and the names of their supervisors, we’ll have to JOIN the EMPLOYEE table to itself to get this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490E0-0F1F-01AD-8089-D4E1471F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66" y="3068494"/>
            <a:ext cx="5781675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9F248-F9F6-E28F-CC4E-5FB2E8C8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66" y="4447854"/>
            <a:ext cx="6191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400" dirty="0"/>
              <a:t>Outer Join is based on both matched and unmatched data.</a:t>
            </a:r>
            <a:endParaRPr lang="en-US" altLang="en-US" sz="2400" dirty="0"/>
          </a:p>
          <a:p>
            <a:pPr algn="just"/>
            <a:r>
              <a:rPr lang="en-US" altLang="en-US" sz="2400" dirty="0"/>
              <a:t>With an inner join, if one row of a table is unmatched, row is omitted from result table. </a:t>
            </a:r>
          </a:p>
          <a:p>
            <a:pPr algn="just"/>
            <a:r>
              <a:rPr lang="en-US" altLang="en-US" sz="2400" dirty="0"/>
              <a:t>The outer join operations retain rows that do not satisfy the join condition. </a:t>
            </a:r>
          </a:p>
          <a:p>
            <a:pPr algn="just"/>
            <a:r>
              <a:rPr lang="en-US" altLang="en-US" sz="2400" dirty="0"/>
              <a:t>The SQL OUTER JOIN operator (+) is used only on one side of the join condition only.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There are three types of OUTER JOIN</a:t>
            </a:r>
          </a:p>
          <a:p>
            <a:pPr lvl="1" algn="just"/>
            <a:r>
              <a:rPr lang="en-US" altLang="en-US" sz="2400" dirty="0"/>
              <a:t>Left Outer Join</a:t>
            </a:r>
          </a:p>
          <a:p>
            <a:pPr lvl="1" algn="just"/>
            <a:r>
              <a:rPr lang="en-US" altLang="en-US" sz="2400" dirty="0"/>
              <a:t>Right Outer Join</a:t>
            </a:r>
          </a:p>
          <a:p>
            <a:pPr lvl="1" algn="just"/>
            <a:r>
              <a:rPr lang="en-US" altLang="en-US" sz="2400" dirty="0"/>
              <a:t>Full Outer Join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7631"/>
            <a:ext cx="8596668" cy="3880773"/>
          </a:xfrm>
        </p:spPr>
        <p:txBody>
          <a:bodyPr/>
          <a:lstStyle/>
          <a:p>
            <a:r>
              <a:rPr lang="en-US" dirty="0"/>
              <a:t>Return only matched value</a:t>
            </a:r>
          </a:p>
          <a:p>
            <a:r>
              <a:rPr lang="en-US" dirty="0"/>
              <a:t>Remaining row of left table and NULL value to the right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Select * from class </a:t>
            </a:r>
            <a:r>
              <a:rPr lang="en-US" b="1" dirty="0">
                <a:solidFill>
                  <a:srgbClr val="FF0000"/>
                </a:solidFill>
              </a:rPr>
              <a:t>left outer join </a:t>
            </a:r>
            <a:r>
              <a:rPr lang="en-US" dirty="0" err="1">
                <a:solidFill>
                  <a:srgbClr val="FF0000"/>
                </a:solidFill>
              </a:rPr>
              <a:t>class_info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ON(class.ID=class_info.ID);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1" y="2063743"/>
            <a:ext cx="3537479" cy="200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35" y="1988356"/>
            <a:ext cx="3111972" cy="2059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38" y="21556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6973" y="206374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Class_info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30" y="4525634"/>
            <a:ext cx="6772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D62-4923-E053-F38D-A86AE0F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E545-4006-77D1-59A6-A13F2997E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28B6E-D6CF-0FBB-05FC-443A3FB4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847"/>
            <a:ext cx="9525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1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92774" y="1962756"/>
            <a:ext cx="3292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WHERE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a.dno</a:t>
            </a:r>
            <a:r>
              <a:rPr lang="en-US" altLang="en-US" sz="2000" b="1" dirty="0">
                <a:latin typeface="Comic Sans MS" panose="030F0702030302020204" pitchFamily="66" charset="0"/>
              </a:rPr>
              <a:t> =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b.dno</a:t>
            </a:r>
            <a:r>
              <a:rPr lang="en-US" altLang="en-US" sz="2000" b="1" dirty="0">
                <a:latin typeface="Comic Sans MS" panose="030F0702030302020204" pitchFamily="66" charset="0"/>
              </a:rPr>
              <a:t>(+)</a:t>
            </a:r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4168247" y="3800475"/>
            <a:ext cx="3519487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Rectangle 89"/>
          <p:cNvSpPr>
            <a:spLocks noChangeArrowheads="1"/>
          </p:cNvSpPr>
          <p:nvPr/>
        </p:nvSpPr>
        <p:spPr bwMode="auto">
          <a:xfrm>
            <a:off x="4168247" y="3267075"/>
            <a:ext cx="5410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4190472" y="3327400"/>
            <a:ext cx="566737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9" name="Text Box 91"/>
          <p:cNvSpPr txBox="1">
            <a:spLocks noChangeArrowheads="1"/>
          </p:cNvSpPr>
          <p:nvPr/>
        </p:nvSpPr>
        <p:spPr bwMode="auto">
          <a:xfrm>
            <a:off x="4876272" y="3343275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Lname</a:t>
            </a:r>
          </a:p>
        </p:txBody>
      </p:sp>
      <p:sp>
        <p:nvSpPr>
          <p:cNvPr id="10" name="Text Box 92"/>
          <p:cNvSpPr txBox="1">
            <a:spLocks noChangeArrowheads="1"/>
          </p:cNvSpPr>
          <p:nvPr/>
        </p:nvSpPr>
        <p:spPr bwMode="auto">
          <a:xfrm>
            <a:off x="5997047" y="3343275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6682847" y="3343275"/>
            <a:ext cx="9509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12" name="Line 94"/>
          <p:cNvSpPr>
            <a:spLocks noChangeShapeType="1"/>
          </p:cNvSpPr>
          <p:nvPr/>
        </p:nvSpPr>
        <p:spPr bwMode="auto">
          <a:xfrm>
            <a:off x="4168247" y="4181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95"/>
          <p:cNvSpPr>
            <a:spLocks noChangeShapeType="1"/>
          </p:cNvSpPr>
          <p:nvPr/>
        </p:nvSpPr>
        <p:spPr bwMode="auto">
          <a:xfrm>
            <a:off x="4168247" y="4562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96"/>
          <p:cNvSpPr>
            <a:spLocks noChangeShapeType="1"/>
          </p:cNvSpPr>
          <p:nvPr/>
        </p:nvSpPr>
        <p:spPr bwMode="auto">
          <a:xfrm>
            <a:off x="4168247" y="4943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97"/>
          <p:cNvSpPr>
            <a:spLocks noChangeShapeType="1"/>
          </p:cNvSpPr>
          <p:nvPr/>
        </p:nvSpPr>
        <p:spPr bwMode="auto">
          <a:xfrm>
            <a:off x="4168247" y="5324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98"/>
          <p:cNvSpPr>
            <a:spLocks noChangeShapeType="1"/>
          </p:cNvSpPr>
          <p:nvPr/>
        </p:nvSpPr>
        <p:spPr bwMode="auto">
          <a:xfrm>
            <a:off x="4168247" y="5705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03"/>
          <p:cNvSpPr>
            <a:spLocks noChangeShapeType="1"/>
          </p:cNvSpPr>
          <p:nvPr/>
        </p:nvSpPr>
        <p:spPr bwMode="auto">
          <a:xfrm>
            <a:off x="4854047" y="3267075"/>
            <a:ext cx="14287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>
            <a:off x="5997047" y="3267075"/>
            <a:ext cx="14287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05"/>
          <p:cNvSpPr>
            <a:spLocks noChangeShapeType="1"/>
          </p:cNvSpPr>
          <p:nvPr/>
        </p:nvSpPr>
        <p:spPr bwMode="auto">
          <a:xfrm>
            <a:off x="6660622" y="3267075"/>
            <a:ext cx="36512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4320647" y="3844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1" name="Text Box 107"/>
          <p:cNvSpPr txBox="1">
            <a:spLocks noChangeArrowheads="1"/>
          </p:cNvSpPr>
          <p:nvPr/>
        </p:nvSpPr>
        <p:spPr bwMode="auto">
          <a:xfrm>
            <a:off x="4320647" y="4225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4320647" y="4606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3" name="Text Box 109"/>
          <p:cNvSpPr txBox="1">
            <a:spLocks noChangeArrowheads="1"/>
          </p:cNvSpPr>
          <p:nvPr/>
        </p:nvSpPr>
        <p:spPr bwMode="auto">
          <a:xfrm>
            <a:off x="4320647" y="4987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24" name="Text Box 110"/>
          <p:cNvSpPr txBox="1">
            <a:spLocks noChangeArrowheads="1"/>
          </p:cNvSpPr>
          <p:nvPr/>
        </p:nvSpPr>
        <p:spPr bwMode="auto">
          <a:xfrm>
            <a:off x="4320647" y="5368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25" name="Text Box 111"/>
          <p:cNvSpPr txBox="1">
            <a:spLocks noChangeArrowheads="1"/>
          </p:cNvSpPr>
          <p:nvPr/>
        </p:nvSpPr>
        <p:spPr bwMode="auto">
          <a:xfrm>
            <a:off x="4320647" y="5749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</a:t>
            </a:r>
          </a:p>
        </p:txBody>
      </p:sp>
      <p:sp>
        <p:nvSpPr>
          <p:cNvPr id="26" name="Text Box 116"/>
          <p:cNvSpPr txBox="1">
            <a:spLocks noChangeArrowheads="1"/>
          </p:cNvSpPr>
          <p:nvPr/>
        </p:nvSpPr>
        <p:spPr bwMode="auto">
          <a:xfrm>
            <a:off x="4863572" y="3876675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27" name="Text Box 117"/>
          <p:cNvSpPr txBox="1">
            <a:spLocks noChangeArrowheads="1"/>
          </p:cNvSpPr>
          <p:nvPr/>
        </p:nvSpPr>
        <p:spPr bwMode="auto">
          <a:xfrm>
            <a:off x="4854047" y="422592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28" name="Text Box 118"/>
          <p:cNvSpPr txBox="1">
            <a:spLocks noChangeArrowheads="1"/>
          </p:cNvSpPr>
          <p:nvPr/>
        </p:nvSpPr>
        <p:spPr bwMode="auto">
          <a:xfrm>
            <a:off x="4854047" y="4606925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29" name="Text Box 119"/>
          <p:cNvSpPr txBox="1">
            <a:spLocks noChangeArrowheads="1"/>
          </p:cNvSpPr>
          <p:nvPr/>
        </p:nvSpPr>
        <p:spPr bwMode="auto">
          <a:xfrm>
            <a:off x="4854047" y="4987925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30" name="Text Box 120"/>
          <p:cNvSpPr txBox="1">
            <a:spLocks noChangeArrowheads="1"/>
          </p:cNvSpPr>
          <p:nvPr/>
        </p:nvSpPr>
        <p:spPr bwMode="auto">
          <a:xfrm>
            <a:off x="4854047" y="5368925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31" name="Text Box 121"/>
          <p:cNvSpPr txBox="1">
            <a:spLocks noChangeArrowheads="1"/>
          </p:cNvSpPr>
          <p:nvPr/>
        </p:nvSpPr>
        <p:spPr bwMode="auto">
          <a:xfrm>
            <a:off x="4854047" y="5749925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32" name="Text Box 126"/>
          <p:cNvSpPr txBox="1">
            <a:spLocks noChangeArrowheads="1"/>
          </p:cNvSpPr>
          <p:nvPr/>
        </p:nvSpPr>
        <p:spPr bwMode="auto">
          <a:xfrm>
            <a:off x="6212947" y="3876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3" name="Text Box 127"/>
          <p:cNvSpPr txBox="1">
            <a:spLocks noChangeArrowheads="1"/>
          </p:cNvSpPr>
          <p:nvPr/>
        </p:nvSpPr>
        <p:spPr bwMode="auto">
          <a:xfrm>
            <a:off x="6203422" y="4225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4" name="Text Box 128"/>
          <p:cNvSpPr txBox="1">
            <a:spLocks noChangeArrowheads="1"/>
          </p:cNvSpPr>
          <p:nvPr/>
        </p:nvSpPr>
        <p:spPr bwMode="auto">
          <a:xfrm>
            <a:off x="6203422" y="4606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5" name="Text Box 129"/>
          <p:cNvSpPr txBox="1">
            <a:spLocks noChangeArrowheads="1"/>
          </p:cNvSpPr>
          <p:nvPr/>
        </p:nvSpPr>
        <p:spPr bwMode="auto">
          <a:xfrm>
            <a:off x="6203422" y="4987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6" name="Text Box 130"/>
          <p:cNvSpPr txBox="1">
            <a:spLocks noChangeArrowheads="1"/>
          </p:cNvSpPr>
          <p:nvPr/>
        </p:nvSpPr>
        <p:spPr bwMode="auto">
          <a:xfrm>
            <a:off x="6203422" y="5368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7" name="Text Box 131"/>
          <p:cNvSpPr txBox="1">
            <a:spLocks noChangeArrowheads="1"/>
          </p:cNvSpPr>
          <p:nvPr/>
        </p:nvSpPr>
        <p:spPr bwMode="auto">
          <a:xfrm>
            <a:off x="6203422" y="5749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8" name="Text Box 136"/>
          <p:cNvSpPr txBox="1">
            <a:spLocks noChangeArrowheads="1"/>
          </p:cNvSpPr>
          <p:nvPr/>
        </p:nvSpPr>
        <p:spPr bwMode="auto">
          <a:xfrm>
            <a:off x="6870172" y="3876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39" name="Text Box 137"/>
          <p:cNvSpPr txBox="1">
            <a:spLocks noChangeArrowheads="1"/>
          </p:cNvSpPr>
          <p:nvPr/>
        </p:nvSpPr>
        <p:spPr bwMode="auto">
          <a:xfrm>
            <a:off x="6860647" y="4225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40" name="Text Box 138"/>
          <p:cNvSpPr txBox="1">
            <a:spLocks noChangeArrowheads="1"/>
          </p:cNvSpPr>
          <p:nvPr/>
        </p:nvSpPr>
        <p:spPr bwMode="auto">
          <a:xfrm>
            <a:off x="6860647" y="4606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41" name="Text Box 139"/>
          <p:cNvSpPr txBox="1">
            <a:spLocks noChangeArrowheads="1"/>
          </p:cNvSpPr>
          <p:nvPr/>
        </p:nvSpPr>
        <p:spPr bwMode="auto">
          <a:xfrm>
            <a:off x="6860647" y="4987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2" name="Text Box 140"/>
          <p:cNvSpPr txBox="1">
            <a:spLocks noChangeArrowheads="1"/>
          </p:cNvSpPr>
          <p:nvPr/>
        </p:nvSpPr>
        <p:spPr bwMode="auto">
          <a:xfrm>
            <a:off x="6860647" y="5368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43" name="Text Box 141"/>
          <p:cNvSpPr txBox="1">
            <a:spLocks noChangeArrowheads="1"/>
          </p:cNvSpPr>
          <p:nvPr/>
        </p:nvSpPr>
        <p:spPr bwMode="auto">
          <a:xfrm>
            <a:off x="6860647" y="5749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44" name="Rectangle 146"/>
          <p:cNvSpPr>
            <a:spLocks noChangeArrowheads="1"/>
          </p:cNvSpPr>
          <p:nvPr/>
        </p:nvSpPr>
        <p:spPr bwMode="auto">
          <a:xfrm>
            <a:off x="7673447" y="3267075"/>
            <a:ext cx="1905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" name="Line 147"/>
          <p:cNvSpPr>
            <a:spLocks noChangeShapeType="1"/>
          </p:cNvSpPr>
          <p:nvPr/>
        </p:nvSpPr>
        <p:spPr bwMode="auto">
          <a:xfrm>
            <a:off x="8435447" y="3267075"/>
            <a:ext cx="14287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148"/>
          <p:cNvSpPr txBox="1">
            <a:spLocks noChangeArrowheads="1"/>
          </p:cNvSpPr>
          <p:nvPr/>
        </p:nvSpPr>
        <p:spPr bwMode="auto">
          <a:xfrm>
            <a:off x="7835372" y="3876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47" name="Text Box 149"/>
          <p:cNvSpPr txBox="1">
            <a:spLocks noChangeArrowheads="1"/>
          </p:cNvSpPr>
          <p:nvPr/>
        </p:nvSpPr>
        <p:spPr bwMode="auto">
          <a:xfrm>
            <a:off x="7825847" y="4225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48" name="Text Box 150"/>
          <p:cNvSpPr txBox="1">
            <a:spLocks noChangeArrowheads="1"/>
          </p:cNvSpPr>
          <p:nvPr/>
        </p:nvSpPr>
        <p:spPr bwMode="auto">
          <a:xfrm>
            <a:off x="7825847" y="4606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49" name="Text Box 151"/>
          <p:cNvSpPr txBox="1">
            <a:spLocks noChangeArrowheads="1"/>
          </p:cNvSpPr>
          <p:nvPr/>
        </p:nvSpPr>
        <p:spPr bwMode="auto">
          <a:xfrm>
            <a:off x="7825847" y="4987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0" name="Text Box 152"/>
          <p:cNvSpPr txBox="1">
            <a:spLocks noChangeArrowheads="1"/>
          </p:cNvSpPr>
          <p:nvPr/>
        </p:nvSpPr>
        <p:spPr bwMode="auto">
          <a:xfrm>
            <a:off x="7825847" y="5368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1" name="Text Box 153"/>
          <p:cNvSpPr txBox="1">
            <a:spLocks noChangeArrowheads="1"/>
          </p:cNvSpPr>
          <p:nvPr/>
        </p:nvSpPr>
        <p:spPr bwMode="auto">
          <a:xfrm>
            <a:off x="7825847" y="5749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2" name="Text Box 158"/>
          <p:cNvSpPr txBox="1">
            <a:spLocks noChangeArrowheads="1"/>
          </p:cNvSpPr>
          <p:nvPr/>
        </p:nvSpPr>
        <p:spPr bwMode="auto">
          <a:xfrm>
            <a:off x="7695672" y="3343275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3" name="Text Box 159"/>
          <p:cNvSpPr txBox="1">
            <a:spLocks noChangeArrowheads="1"/>
          </p:cNvSpPr>
          <p:nvPr/>
        </p:nvSpPr>
        <p:spPr bwMode="auto">
          <a:xfrm>
            <a:off x="8540222" y="3876675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</a:t>
            </a:r>
          </a:p>
        </p:txBody>
      </p:sp>
      <p:sp>
        <p:nvSpPr>
          <p:cNvPr id="54" name="Text Box 161"/>
          <p:cNvSpPr txBox="1">
            <a:spLocks noChangeArrowheads="1"/>
          </p:cNvSpPr>
          <p:nvPr/>
        </p:nvSpPr>
        <p:spPr bwMode="auto">
          <a:xfrm>
            <a:off x="8556097" y="578167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5" name="Text Box 162"/>
          <p:cNvSpPr txBox="1">
            <a:spLocks noChangeArrowheads="1"/>
          </p:cNvSpPr>
          <p:nvPr/>
        </p:nvSpPr>
        <p:spPr bwMode="auto">
          <a:xfrm>
            <a:off x="8511647" y="540067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6" name="Text Box 164"/>
          <p:cNvSpPr txBox="1">
            <a:spLocks noChangeArrowheads="1"/>
          </p:cNvSpPr>
          <p:nvPr/>
        </p:nvSpPr>
        <p:spPr bwMode="auto">
          <a:xfrm>
            <a:off x="8587847" y="4606925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57" name="Text Box 167"/>
          <p:cNvSpPr txBox="1">
            <a:spLocks noChangeArrowheads="1"/>
          </p:cNvSpPr>
          <p:nvPr/>
        </p:nvSpPr>
        <p:spPr bwMode="auto">
          <a:xfrm>
            <a:off x="8511647" y="5019675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8" name="Text Box 168"/>
          <p:cNvSpPr txBox="1">
            <a:spLocks noChangeArrowheads="1"/>
          </p:cNvSpPr>
          <p:nvPr/>
        </p:nvSpPr>
        <p:spPr bwMode="auto">
          <a:xfrm>
            <a:off x="8587847" y="4257675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9" name="Text Box 169"/>
          <p:cNvSpPr txBox="1">
            <a:spLocks noChangeArrowheads="1"/>
          </p:cNvSpPr>
          <p:nvPr/>
        </p:nvSpPr>
        <p:spPr bwMode="auto">
          <a:xfrm>
            <a:off x="8540222" y="3343275"/>
            <a:ext cx="10525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  <p:sp>
        <p:nvSpPr>
          <p:cNvPr id="60" name="Text Box 171"/>
          <p:cNvSpPr txBox="1">
            <a:spLocks noChangeArrowheads="1"/>
          </p:cNvSpPr>
          <p:nvPr/>
        </p:nvSpPr>
        <p:spPr bwMode="auto">
          <a:xfrm>
            <a:off x="4334934" y="6086475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1" name="Text Box 172"/>
          <p:cNvSpPr txBox="1">
            <a:spLocks noChangeArrowheads="1"/>
          </p:cNvSpPr>
          <p:nvPr/>
        </p:nvSpPr>
        <p:spPr bwMode="auto">
          <a:xfrm>
            <a:off x="4868334" y="6086475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Addella</a:t>
            </a:r>
          </a:p>
        </p:txBody>
      </p:sp>
      <p:sp>
        <p:nvSpPr>
          <p:cNvPr id="62" name="Text Box 174"/>
          <p:cNvSpPr txBox="1">
            <a:spLocks noChangeArrowheads="1"/>
          </p:cNvSpPr>
          <p:nvPr/>
        </p:nvSpPr>
        <p:spPr bwMode="auto">
          <a:xfrm>
            <a:off x="6874934" y="6086475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4300</a:t>
            </a:r>
          </a:p>
        </p:txBody>
      </p:sp>
      <p:sp>
        <p:nvSpPr>
          <p:cNvPr id="63" name="Line 178"/>
          <p:cNvSpPr>
            <a:spLocks noChangeShapeType="1"/>
          </p:cNvSpPr>
          <p:nvPr/>
        </p:nvSpPr>
        <p:spPr bwMode="auto">
          <a:xfrm>
            <a:off x="4182534" y="6086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4" name="Picture 63" descr="A blue circles with black text&#10;&#10;Description automatically generated">
            <a:extLst>
              <a:ext uri="{FF2B5EF4-FFF2-40B4-BE49-F238E27FC236}">
                <a16:creationId xmlns:a16="http://schemas.microsoft.com/office/drawing/2014/main" id="{659FA1DA-788E-4637-F2DD-718F4FEF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79" y="1280827"/>
            <a:ext cx="2400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/>
      <p:bldP spid="62" grpId="0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right outer join returns a result table with the </a:t>
            </a:r>
            <a:r>
              <a:rPr lang="en-US" b="1" dirty="0"/>
              <a:t>matched data</a:t>
            </a:r>
            <a:r>
              <a:rPr lang="en-US" dirty="0"/>
              <a:t> of two tables </a:t>
            </a:r>
          </a:p>
          <a:p>
            <a:pPr algn="just"/>
            <a:r>
              <a:rPr lang="en-US" dirty="0"/>
              <a:t>remaining rows of the </a:t>
            </a:r>
            <a:r>
              <a:rPr lang="en-US" b="1" dirty="0"/>
              <a:t>right table</a:t>
            </a:r>
            <a:r>
              <a:rPr lang="en-US" dirty="0"/>
              <a:t> and null for the </a:t>
            </a:r>
            <a:r>
              <a:rPr lang="en-US" b="1" dirty="0"/>
              <a:t>left</a:t>
            </a:r>
            <a:r>
              <a:rPr lang="en-US" dirty="0"/>
              <a:t> table's columns. </a:t>
            </a:r>
          </a:p>
          <a:p>
            <a:pPr algn="just"/>
            <a:r>
              <a:rPr lang="en-US" dirty="0"/>
              <a:t>Select * from class </a:t>
            </a:r>
            <a:r>
              <a:rPr lang="en-US" b="1" dirty="0"/>
              <a:t>right outer join </a:t>
            </a:r>
            <a:r>
              <a:rPr lang="en-US" dirty="0" err="1"/>
              <a:t>class_info</a:t>
            </a:r>
            <a:r>
              <a:rPr lang="en-US" dirty="0"/>
              <a:t> ON</a:t>
            </a:r>
            <a:r>
              <a:rPr lang="en-US" b="1" dirty="0"/>
              <a:t>(class.ID=class_info.ID)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802987"/>
            <a:ext cx="6772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0063" y="1930400"/>
            <a:ext cx="3048000" cy="19050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000"/>
              <a:t>If We want to Include in the output table the departments with no lecturers we rewrite our previous query as follows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endParaRPr lang="en-US" alt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6263" y="4521200"/>
            <a:ext cx="34020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WHERE a.dno (+) = b.dno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0976" y="1854200"/>
            <a:ext cx="5410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13201" y="1914525"/>
            <a:ext cx="566737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99001" y="1930400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Lname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19776" y="19304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05576" y="1930400"/>
            <a:ext cx="9509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990976" y="2768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990976" y="3149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90976" y="353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990976" y="3911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90976" y="4292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990976" y="4673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90976" y="505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676776" y="1854200"/>
            <a:ext cx="14287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819776" y="1854200"/>
            <a:ext cx="14287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483351" y="1854200"/>
            <a:ext cx="36512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43376" y="2432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143376" y="2813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143376" y="3194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143376" y="3575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143376" y="3956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4143376" y="4337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686301" y="2463800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676776" y="281305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676776" y="3194050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676776" y="3575050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676776" y="39560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676776" y="43370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35676" y="24638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6026151" y="2813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026151" y="3194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6026151" y="3575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6026151" y="3956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6026151" y="4337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6692901" y="24638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6683376" y="2813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6683376" y="3194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6683376" y="3575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683376" y="3956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683376" y="4337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47" name="Rectangle 64"/>
          <p:cNvSpPr>
            <a:spLocks noChangeArrowheads="1"/>
          </p:cNvSpPr>
          <p:nvPr/>
        </p:nvSpPr>
        <p:spPr bwMode="auto">
          <a:xfrm>
            <a:off x="7496176" y="1854200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" name="Line 65"/>
          <p:cNvSpPr>
            <a:spLocks noChangeShapeType="1"/>
          </p:cNvSpPr>
          <p:nvPr/>
        </p:nvSpPr>
        <p:spPr bwMode="auto">
          <a:xfrm>
            <a:off x="8258176" y="1854200"/>
            <a:ext cx="14287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7658101" y="24638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648576" y="2813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1" name="Text Box 68"/>
          <p:cNvSpPr txBox="1">
            <a:spLocks noChangeArrowheads="1"/>
          </p:cNvSpPr>
          <p:nvPr/>
        </p:nvSpPr>
        <p:spPr bwMode="auto">
          <a:xfrm>
            <a:off x="7648576" y="3194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2" name="Text Box 69"/>
          <p:cNvSpPr txBox="1">
            <a:spLocks noChangeArrowheads="1"/>
          </p:cNvSpPr>
          <p:nvPr/>
        </p:nvSpPr>
        <p:spPr bwMode="auto">
          <a:xfrm>
            <a:off x="7648576" y="3575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3" name="Text Box 70"/>
          <p:cNvSpPr txBox="1">
            <a:spLocks noChangeArrowheads="1"/>
          </p:cNvSpPr>
          <p:nvPr/>
        </p:nvSpPr>
        <p:spPr bwMode="auto">
          <a:xfrm>
            <a:off x="7648576" y="3956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4" name="Text Box 71"/>
          <p:cNvSpPr txBox="1">
            <a:spLocks noChangeArrowheads="1"/>
          </p:cNvSpPr>
          <p:nvPr/>
        </p:nvSpPr>
        <p:spPr bwMode="auto">
          <a:xfrm>
            <a:off x="7648576" y="4337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5" name="Text Box 76"/>
          <p:cNvSpPr txBox="1">
            <a:spLocks noChangeArrowheads="1"/>
          </p:cNvSpPr>
          <p:nvPr/>
        </p:nvSpPr>
        <p:spPr bwMode="auto">
          <a:xfrm>
            <a:off x="7518401" y="19304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362951" y="2463800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</a:t>
            </a:r>
          </a:p>
        </p:txBody>
      </p: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8378826" y="43688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8334376" y="39878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8410576" y="319405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60" name="Text Box 85"/>
          <p:cNvSpPr txBox="1">
            <a:spLocks noChangeArrowheads="1"/>
          </p:cNvSpPr>
          <p:nvPr/>
        </p:nvSpPr>
        <p:spPr bwMode="auto">
          <a:xfrm>
            <a:off x="8334376" y="36068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61" name="Text Box 86"/>
          <p:cNvSpPr txBox="1">
            <a:spLocks noChangeArrowheads="1"/>
          </p:cNvSpPr>
          <p:nvPr/>
        </p:nvSpPr>
        <p:spPr bwMode="auto">
          <a:xfrm>
            <a:off x="8410576" y="28448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62" name="Text Box 87"/>
          <p:cNvSpPr txBox="1">
            <a:spLocks noChangeArrowheads="1"/>
          </p:cNvSpPr>
          <p:nvPr/>
        </p:nvSpPr>
        <p:spPr bwMode="auto">
          <a:xfrm>
            <a:off x="8362951" y="1930400"/>
            <a:ext cx="10525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  <p:sp>
        <p:nvSpPr>
          <p:cNvPr id="63" name="Text Box 92"/>
          <p:cNvSpPr txBox="1">
            <a:spLocks noChangeArrowheads="1"/>
          </p:cNvSpPr>
          <p:nvPr/>
        </p:nvSpPr>
        <p:spPr bwMode="auto">
          <a:xfrm>
            <a:off x="7672388" y="4673600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4" name="Text Box 93"/>
          <p:cNvSpPr txBox="1">
            <a:spLocks noChangeArrowheads="1"/>
          </p:cNvSpPr>
          <p:nvPr/>
        </p:nvSpPr>
        <p:spPr bwMode="auto">
          <a:xfrm>
            <a:off x="8348663" y="4673600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NW</a:t>
            </a:r>
          </a:p>
        </p:txBody>
      </p:sp>
      <p:pic>
        <p:nvPicPr>
          <p:cNvPr id="4" name="Picture 3" descr="A blue circles with black text&#10;&#10;Description automatically generated">
            <a:extLst>
              <a:ext uri="{FF2B5EF4-FFF2-40B4-BE49-F238E27FC236}">
                <a16:creationId xmlns:a16="http://schemas.microsoft.com/office/drawing/2014/main" id="{E55D5C6A-CF00-7A67-EE2F-5E10D2228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269875"/>
            <a:ext cx="2438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Aliasing Table Names</a:t>
            </a:r>
            <a:endParaRPr/>
          </a:p>
        </p:txBody>
      </p:sp>
      <p:sp>
        <p:nvSpPr>
          <p:cNvPr id="591" name="Google Shape;591;p5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table alias is created by directly placing an alias after the table name in the FROM clause.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For example, in the following example we will refer to departments table as </a:t>
            </a:r>
            <a:r>
              <a:rPr lang="en-US" b="1" dirty="0"/>
              <a:t>d or dept</a:t>
            </a:r>
            <a:r>
              <a:rPr lang="en-US" dirty="0"/>
              <a:t>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592" name="Google Shape;592;p58"/>
          <p:cNvSpPr txBox="1"/>
          <p:nvPr/>
        </p:nvSpPr>
        <p:spPr>
          <a:xfrm>
            <a:off x="1071563" y="4777712"/>
            <a:ext cx="3424238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US" sz="2400" dirty="0" err="1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.dname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  departments </a:t>
            </a:r>
            <a:r>
              <a:rPr lang="en-US" sz="2400" dirty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2400" dirty="0" err="1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.dno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1;</a:t>
            </a:r>
            <a:endParaRPr dirty="0"/>
          </a:p>
        </p:txBody>
      </p:sp>
      <p:sp>
        <p:nvSpPr>
          <p:cNvPr id="593" name="Google Shape;593;p58"/>
          <p:cNvSpPr txBox="1"/>
          <p:nvPr/>
        </p:nvSpPr>
        <p:spPr>
          <a:xfrm>
            <a:off x="5262563" y="4853912"/>
            <a:ext cx="3897313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  departments </a:t>
            </a: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.dno = 1;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  <p:bldP spid="5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0D70-E3C8-4EC0-3B2B-DE6449EF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69CB-CD8D-9885-61D3-46A8D813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the results of both left and right outer joins and returns all (matched or unmatched) rows from the tables on both sides of the join clause.</a:t>
            </a:r>
          </a:p>
        </p:txBody>
      </p:sp>
      <p:pic>
        <p:nvPicPr>
          <p:cNvPr id="7" name="Picture 6" descr="A diagram of a table&#10;&#10;Description automatically generated">
            <a:extLst>
              <a:ext uri="{FF2B5EF4-FFF2-40B4-BE49-F238E27FC236}">
                <a16:creationId xmlns:a16="http://schemas.microsoft.com/office/drawing/2014/main" id="{5B9402A2-B196-5F69-5E0A-CE503030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06" y="340519"/>
            <a:ext cx="23812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982B6-7F6F-463E-997B-C3FEC10C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039" y="2861513"/>
            <a:ext cx="3757749" cy="1361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07C40-368D-F145-090A-9C2C5F877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39" y="3210387"/>
            <a:ext cx="2524125" cy="178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D9A2E0-F475-A292-EB08-28AC4253E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682" y="3210387"/>
            <a:ext cx="479107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3C02F1-AD69-4933-0CB4-FD00649EA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725" y="4100974"/>
            <a:ext cx="2116032" cy="26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4475" y="1584325"/>
            <a:ext cx="3200400" cy="19812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000" dirty="0"/>
              <a:t>If We want to Include in the output table the departments with no lecturers and the lecturers with unknown departments we rewrite our previous query as follows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9150" y="3962400"/>
            <a:ext cx="30638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a.dno (+) = b.dno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a.dno= b.dno (+);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5263" y="2057400"/>
            <a:ext cx="3505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05263" y="1524000"/>
            <a:ext cx="5410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27488" y="1584325"/>
            <a:ext cx="566737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3288" y="1600200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Lname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34063" y="16002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19863" y="1600200"/>
            <a:ext cx="9509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005263" y="2438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005263" y="2819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05263" y="3200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005263" y="3581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05263" y="3962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691063" y="1524000"/>
            <a:ext cx="14287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34063" y="1524000"/>
            <a:ext cx="14287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6457950" y="1524000"/>
            <a:ext cx="39688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157663" y="2101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157663" y="2482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157663" y="2863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157663" y="3244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157663" y="3625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4157663" y="4006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700588" y="2133600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4691063" y="248285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4691063" y="2863850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4691063" y="3244850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4691063" y="36258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4691063" y="40068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49963" y="21336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040438" y="2482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6040438" y="2863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040438" y="3244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6040438" y="3625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6040438" y="4006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6707188" y="21336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6697663" y="2482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6697663" y="2863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6697663" y="3244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6697663" y="3625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6697663" y="4006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7524750" y="1524000"/>
            <a:ext cx="1890713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8272463" y="1524000"/>
            <a:ext cx="14287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7672388" y="21336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7662863" y="2482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7662863" y="2863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7662863" y="3244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0" name="Text Box 69"/>
          <p:cNvSpPr txBox="1">
            <a:spLocks noChangeArrowheads="1"/>
          </p:cNvSpPr>
          <p:nvPr/>
        </p:nvSpPr>
        <p:spPr bwMode="auto">
          <a:xfrm>
            <a:off x="7662863" y="3625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7662863" y="4006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2" name="Text Box 75"/>
          <p:cNvSpPr txBox="1">
            <a:spLocks noChangeArrowheads="1"/>
          </p:cNvSpPr>
          <p:nvPr/>
        </p:nvSpPr>
        <p:spPr bwMode="auto">
          <a:xfrm>
            <a:off x="7532688" y="16002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3" name="Text Box 76"/>
          <p:cNvSpPr txBox="1">
            <a:spLocks noChangeArrowheads="1"/>
          </p:cNvSpPr>
          <p:nvPr/>
        </p:nvSpPr>
        <p:spPr bwMode="auto">
          <a:xfrm>
            <a:off x="8377238" y="2133600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</a:t>
            </a: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8393113" y="40386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8348663" y="36576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8424863" y="286385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8348663" y="32766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8424863" y="25146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9" name="Text Box 86"/>
          <p:cNvSpPr txBox="1">
            <a:spLocks noChangeArrowheads="1"/>
          </p:cNvSpPr>
          <p:nvPr/>
        </p:nvSpPr>
        <p:spPr bwMode="auto">
          <a:xfrm>
            <a:off x="8377238" y="1600200"/>
            <a:ext cx="10525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  <p:sp>
        <p:nvSpPr>
          <p:cNvPr id="60" name="Text Box 88"/>
          <p:cNvSpPr txBox="1">
            <a:spLocks noChangeArrowheads="1"/>
          </p:cNvSpPr>
          <p:nvPr/>
        </p:nvSpPr>
        <p:spPr bwMode="auto">
          <a:xfrm>
            <a:off x="7686675" y="4375150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8362950" y="4343400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NW</a:t>
            </a:r>
          </a:p>
        </p:txBody>
      </p:sp>
      <p:sp>
        <p:nvSpPr>
          <p:cNvPr id="62" name="Rectangle 90"/>
          <p:cNvSpPr>
            <a:spLocks noChangeArrowheads="1"/>
          </p:cNvSpPr>
          <p:nvPr/>
        </p:nvSpPr>
        <p:spPr bwMode="auto">
          <a:xfrm>
            <a:off x="4019550" y="4648200"/>
            <a:ext cx="541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4146550" y="4648200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4705350" y="4648200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Abdella</a:t>
            </a:r>
          </a:p>
        </p:txBody>
      </p:sp>
      <p:sp>
        <p:nvSpPr>
          <p:cNvPr id="65" name="Text Box 93"/>
          <p:cNvSpPr txBox="1">
            <a:spLocks noChangeArrowheads="1"/>
          </p:cNvSpPr>
          <p:nvPr/>
        </p:nvSpPr>
        <p:spPr bwMode="auto">
          <a:xfrm>
            <a:off x="6686550" y="4648200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4300</a:t>
            </a:r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V="1">
            <a:off x="3409950" y="4495800"/>
            <a:ext cx="990600" cy="381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3333750" y="4876800"/>
            <a:ext cx="838200" cy="1219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96"/>
          <p:cNvSpPr>
            <a:spLocks noChangeShapeType="1"/>
          </p:cNvSpPr>
          <p:nvPr/>
        </p:nvSpPr>
        <p:spPr bwMode="auto">
          <a:xfrm>
            <a:off x="401955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Left Outer Join: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Includes those rows of first (left) table unmatched with rows from second (right) table.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Columns from second table are filled with NULLs.</a:t>
            </a:r>
          </a:p>
          <a:p>
            <a:pPr algn="just">
              <a:lnSpc>
                <a:spcPct val="90000"/>
              </a:lnSpc>
            </a:pPr>
            <a:endParaRPr lang="en-US" altLang="en-US" sz="2000" dirty="0"/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Right outer Join 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includes those rows of second (right) table that are unmatched with rows from first (left) table.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Columns from first table are filled with NULLs.</a:t>
            </a:r>
          </a:p>
          <a:p>
            <a:pPr lvl="1"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Full Outer Join: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Is the UNION of both left and right outer joins.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571465"/>
              </p:ext>
            </p:extLst>
          </p:nvPr>
        </p:nvGraphicFramePr>
        <p:xfrm>
          <a:off x="2771776" y="96628"/>
          <a:ext cx="5092700" cy="676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90476" imgH="3704762" progId="Paint.Picture">
                  <p:embed/>
                </p:oleObj>
              </mc:Choice>
              <mc:Fallback>
                <p:oleObj name="Bitmap Image" r:id="rId2" imgW="2790476" imgH="37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6" y="96628"/>
                        <a:ext cx="5092700" cy="6761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5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Intersection and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 OPERATOR</a:t>
            </a:r>
          </a:p>
          <a:p>
            <a:pPr marL="628650" indent="-228600"/>
            <a:r>
              <a:rPr lang="en-US" dirty="0"/>
              <a:t>The SQL UNION operator is used to combine the result sets of 2 or more SELECT statements. It removes duplicate rows between the various SELECT statements.</a:t>
            </a:r>
          </a:p>
          <a:p>
            <a:pPr marL="628650" indent="-228600"/>
            <a:r>
              <a:rPr lang="en-US" dirty="0"/>
              <a:t>Each SELECT statement within the UNION must have the same number of fields in the result sets with similar data types</a:t>
            </a:r>
          </a:p>
          <a:p>
            <a:pPr marL="628650" indent="-228600"/>
            <a:r>
              <a:rPr lang="en-US" dirty="0"/>
              <a:t>UNION ALL does </a:t>
            </a:r>
            <a:r>
              <a:rPr lang="en-US" b="1" dirty="0"/>
              <a:t>not</a:t>
            </a:r>
            <a:r>
              <a:rPr lang="en-US" dirty="0"/>
              <a:t> remove duplicate rows.</a:t>
            </a:r>
          </a:p>
          <a:p>
            <a:pPr marL="628650" indent="-228600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SELECT		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supplier_id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FROM		 suppliers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UNION 		SELECT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supplier_id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FROM 		orders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ORDER BY  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supplier_id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8179"/>
            <a:ext cx="4607361" cy="1868861"/>
          </a:xfrm>
        </p:spPr>
        <p:txBody>
          <a:bodyPr/>
          <a:lstStyle/>
          <a:p>
            <a:r>
              <a:rPr lang="en-US" dirty="0"/>
              <a:t>SELECT City, Country FROM Customers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UNION ALL</a:t>
            </a:r>
            <a:br>
              <a:rPr lang="en-US" dirty="0"/>
            </a:br>
            <a:r>
              <a:rPr lang="en-US" dirty="0"/>
              <a:t>SELECT City, Country FROM Suppliers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ORDER BY City;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2094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03" y="2362060"/>
            <a:ext cx="7391656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2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0063" y="1281113"/>
            <a:ext cx="8115300" cy="914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1600" b="1" dirty="0"/>
              <a:t>List all the ICS and COE faculty salaries. Remove duplicates</a:t>
            </a:r>
          </a:p>
        </p:txBody>
      </p:sp>
    </p:spTree>
    <p:extLst>
      <p:ext uri="{BB962C8B-B14F-4D97-AF65-F5344CB8AC3E}">
        <p14:creationId xmlns:p14="http://schemas.microsoft.com/office/powerpoint/2010/main" val="5606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0063" y="1281113"/>
            <a:ext cx="3429000" cy="914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1600" b="1"/>
              <a:t>List all the ICS and COE faculty salaries. Remove duplicates</a:t>
            </a:r>
            <a:endParaRPr lang="en-US" altLang="en-US" sz="16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5863" y="2195513"/>
            <a:ext cx="2819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dno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( 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SELECT 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WHERE dname= ‘ICS</a:t>
            </a:r>
            <a:r>
              <a:rPr lang="en-US" altLang="en-US" sz="1600" b="1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UNION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dno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( 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SELECT 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WHERE dname= ‘COE</a:t>
            </a:r>
            <a:r>
              <a:rPr lang="en-US" altLang="en-US" sz="1600" b="1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1488" y="1281113"/>
            <a:ext cx="8410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b="1" dirty="0"/>
              <a:t>List all the ICS and COE faculty salaries. Include duplicates</a:t>
            </a:r>
          </a:p>
        </p:txBody>
      </p:sp>
    </p:spTree>
    <p:extLst>
      <p:ext uri="{BB962C8B-B14F-4D97-AF65-F5344CB8AC3E}">
        <p14:creationId xmlns:p14="http://schemas.microsoft.com/office/powerpoint/2010/main" val="37378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00150" y="2214563"/>
            <a:ext cx="81391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(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‘ICS’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UNION ALL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(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‘COE’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SQL Join is used to fetch data from two or more tables, which is joined to appear as single set of data.</a:t>
            </a:r>
          </a:p>
          <a:p>
            <a:pPr algn="just"/>
            <a:r>
              <a:rPr lang="en-US" dirty="0"/>
              <a:t>Using values common to both tables</a:t>
            </a:r>
            <a:endParaRPr lang="en-US" altLang="en-US" dirty="0"/>
          </a:p>
          <a:p>
            <a:pPr algn="just">
              <a:lnSpc>
                <a:spcPct val="2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To perform join, include more than one table in FROM clause.</a:t>
            </a:r>
          </a:p>
          <a:p>
            <a:pPr algn="just">
              <a:lnSpc>
                <a:spcPct val="2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Use comma as separator and typically include WHERE clause to specify join column(s). </a:t>
            </a:r>
          </a:p>
          <a:p>
            <a:pPr algn="just"/>
            <a:r>
              <a:rPr lang="en-US" altLang="en-US" dirty="0"/>
              <a:t>Also possible to use an alias for a table named in FROM clause. </a:t>
            </a:r>
          </a:p>
          <a:p>
            <a:pPr algn="just">
              <a:lnSpc>
                <a:spcPct val="4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Alias is separated from table name with a space. </a:t>
            </a:r>
          </a:p>
          <a:p>
            <a:pPr algn="just">
              <a:lnSpc>
                <a:spcPct val="4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Alias can be used to qualify column names when there is ambiguity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0225"/>
            <a:ext cx="8596668" cy="42411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b="1" dirty="0"/>
              <a:t>List salaries that are taken by ICS and not COE lecturers.</a:t>
            </a:r>
          </a:p>
          <a:p>
            <a:pPr>
              <a:spcBef>
                <a:spcPct val="0"/>
              </a:spcBef>
              <a:buNone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SELECT salary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FROM lecturers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WHERE </a:t>
            </a:r>
            <a:r>
              <a:rPr lang="en-US" altLang="en-US" b="1" dirty="0" err="1">
                <a:latin typeface="Comic Sans MS" panose="030F0702030302020204" pitchFamily="66" charset="0"/>
              </a:rPr>
              <a:t>dno</a:t>
            </a:r>
            <a:r>
              <a:rPr lang="en-US" altLang="en-US" b="1" dirty="0">
                <a:latin typeface="Comic Sans MS" panose="030F0702030302020204" pitchFamily="66" charset="0"/>
              </a:rPr>
              <a:t> = (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‘ICS</a:t>
            </a:r>
            <a:r>
              <a:rPr lang="en-US" altLang="en-US" b="1" dirty="0">
                <a:latin typeface="Comic Sans MS" panose="030F0702030302020204" pitchFamily="66" charset="0"/>
              </a:rPr>
              <a:t>’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hlink"/>
                </a:solidFill>
                <a:latin typeface="Comic Sans MS" panose="030F0702030302020204" pitchFamily="66" charset="0"/>
              </a:rPr>
              <a:t>MINUS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SELECT salary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FROM lecturers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WHERE </a:t>
            </a:r>
            <a:r>
              <a:rPr lang="en-US" altLang="en-US" b="1" dirty="0" err="1">
                <a:latin typeface="Comic Sans MS" panose="030F0702030302020204" pitchFamily="66" charset="0"/>
              </a:rPr>
              <a:t>dno</a:t>
            </a:r>
            <a:r>
              <a:rPr lang="en-US" altLang="en-US" b="1" dirty="0">
                <a:latin typeface="Comic Sans MS" panose="030F0702030302020204" pitchFamily="66" charset="0"/>
              </a:rPr>
              <a:t> = (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‘COE</a:t>
            </a:r>
            <a:r>
              <a:rPr lang="en-US" altLang="en-US" b="1" dirty="0">
                <a:latin typeface="Comic Sans MS" panose="030F0702030302020204" pitchFamily="66" charset="0"/>
              </a:rPr>
              <a:t>’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276580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List salaries that are taken by both COE and ICS lecturers.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7750" y="2747962"/>
            <a:ext cx="4267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‘ICS</a:t>
            </a:r>
            <a:r>
              <a:rPr lang="en-US" altLang="en-US" sz="1600" b="1" dirty="0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INTERSECTION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‘COE</a:t>
            </a:r>
            <a:r>
              <a:rPr lang="en-US" altLang="en-US" sz="1600" b="1" dirty="0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72150" y="4710112"/>
            <a:ext cx="3657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/>
              <a:t>Produces result tables from both queries and  creates single result table consisting of those rows that are common to both result tables.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791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i="1" dirty="0"/>
              <a:t>“List all orders, showing the order number and amount, and the name and credit limit of the customer who placed it.”</a:t>
            </a:r>
          </a:p>
          <a:p>
            <a:r>
              <a:rPr lang="en-US" dirty="0"/>
              <a:t>The four specific data items requested are clearly stored in two different tables</a:t>
            </a:r>
          </a:p>
          <a:p>
            <a:r>
              <a:rPr lang="en-US" dirty="0"/>
              <a:t>The ORDERS table contains the order number and amount of each order but doesn’t have customer names or credit limits.</a:t>
            </a:r>
          </a:p>
          <a:p>
            <a:r>
              <a:rPr lang="en-US" dirty="0"/>
              <a:t> The CUSTOMERS table contains the customer names and balances, but it lacks any information about orders.</a:t>
            </a:r>
          </a:p>
        </p:txBody>
      </p:sp>
    </p:spTree>
    <p:extLst>
      <p:ext uri="{BB962C8B-B14F-4D97-AF65-F5344CB8AC3E}">
        <p14:creationId xmlns:p14="http://schemas.microsoft.com/office/powerpoint/2010/main" val="2645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819274"/>
            <a:ext cx="8543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dirty="0"/>
              <a:t>Cross/cartesian join</a:t>
            </a:r>
          </a:p>
          <a:p>
            <a:pPr lvl="1"/>
            <a:r>
              <a:rPr lang="en-US" altLang="en-US" dirty="0"/>
              <a:t>Inner or </a:t>
            </a:r>
            <a:r>
              <a:rPr lang="en-US" altLang="en-US" dirty="0" err="1"/>
              <a:t>equi</a:t>
            </a:r>
            <a:r>
              <a:rPr lang="en-US" altLang="en-US" dirty="0"/>
              <a:t> join</a:t>
            </a:r>
          </a:p>
          <a:p>
            <a:pPr lvl="1"/>
            <a:r>
              <a:rPr lang="en-US" altLang="en-US" dirty="0"/>
              <a:t>Self join</a:t>
            </a:r>
          </a:p>
          <a:p>
            <a:pPr lvl="1"/>
            <a:r>
              <a:rPr lang="en-US" altLang="en-US" dirty="0"/>
              <a:t>outer joins</a:t>
            </a:r>
          </a:p>
          <a:p>
            <a:pPr marL="1085850" lvl="1" indent="342900" algn="just"/>
            <a:r>
              <a:rPr lang="en-US" altLang="en-US" dirty="0"/>
              <a:t>Left Outer Join</a:t>
            </a:r>
          </a:p>
          <a:p>
            <a:pPr marL="1085850" lvl="1" indent="342900" algn="just"/>
            <a:r>
              <a:rPr lang="en-US" altLang="en-US" dirty="0"/>
              <a:t>Right Outer Join</a:t>
            </a:r>
          </a:p>
          <a:p>
            <a:pPr marL="1085850" lvl="1" indent="342900" algn="just"/>
            <a:r>
              <a:rPr lang="en-US" altLang="en-US" dirty="0"/>
              <a:t>Full Outer Join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Cartesian/cross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700" b="0" i="0" dirty="0">
                <a:effectLst/>
                <a:latin typeface="Verdana" panose="020B0604030504040204" pitchFamily="34" charset="0"/>
              </a:rPr>
              <a:t>The </a:t>
            </a:r>
            <a:r>
              <a:rPr lang="en-US" sz="1700" dirty="0"/>
              <a:t>CROSS JOIN</a:t>
            </a:r>
            <a:r>
              <a:rPr lang="en-US" sz="1700" b="0" i="0" dirty="0">
                <a:effectLst/>
                <a:latin typeface="Verdana" panose="020B0604030504040204" pitchFamily="34" charset="0"/>
              </a:rPr>
              <a:t> returns all records from both tables (table1 and table2).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This join is formed when: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A join condition is omitted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All rows in the first table are joined to all rows in the second table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Syntax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9" name="Picture 18" descr="A green circles with black text&#10;&#10;Description automatically generated">
            <a:extLst>
              <a:ext uri="{FF2B5EF4-FFF2-40B4-BE49-F238E27FC236}">
                <a16:creationId xmlns:a16="http://schemas.microsoft.com/office/drawing/2014/main" id="{6AB921F1-9037-E215-855E-D1FD2BEA5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2151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4C3F5D-1CB5-C608-6C43-893A3E5F2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43" y="4645203"/>
            <a:ext cx="2790825" cy="1143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A03710-C11E-E353-3A14-960F067A9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55" y="4645203"/>
            <a:ext cx="3179457" cy="11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3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6DB-7A60-019E-D889-6CDF31BF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Cartesian/cross join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694481-43D1-4566-5D44-DC72A465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08" y="1597632"/>
            <a:ext cx="4581525" cy="1143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3723F-BA9B-C79C-2C92-74BB40A5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95" y="245082"/>
            <a:ext cx="4533900" cy="499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44849-CF4E-1CE7-CC37-2AECBA51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952" y="2859641"/>
            <a:ext cx="3639725" cy="38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EQUI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77482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This is a simple JOIN in which the result is based on matched data as per the equality condition specified in the query.</a:t>
            </a:r>
          </a:p>
          <a:p>
            <a:r>
              <a:rPr lang="en-US" dirty="0"/>
              <a:t>A join based on an exact match between two columns is more precisely called an </a:t>
            </a:r>
            <a:r>
              <a:rPr lang="en-US" dirty="0" err="1"/>
              <a:t>equi</a:t>
            </a:r>
            <a:r>
              <a:rPr lang="en-US" dirty="0"/>
              <a:t>-join</a:t>
            </a:r>
            <a:endParaRPr lang="en-US" altLang="en-US" dirty="0"/>
          </a:p>
          <a:p>
            <a:r>
              <a:rPr lang="en-US" altLang="en-US" dirty="0"/>
              <a:t>Example</a:t>
            </a:r>
          </a:p>
          <a:p>
            <a:pPr marL="0" indent="0">
              <a:buNone/>
            </a:pPr>
            <a:r>
              <a:rPr lang="en-US" altLang="en-US" dirty="0"/>
              <a:t>		Select  * From  employees ,departments</a:t>
            </a:r>
          </a:p>
          <a:p>
            <a:pPr marL="0" indent="0">
              <a:buNone/>
            </a:pPr>
            <a:r>
              <a:rPr lang="en-US" altLang="en-US" dirty="0"/>
              <a:t>		Where </a:t>
            </a:r>
            <a:r>
              <a:rPr lang="en-US" altLang="en-US" dirty="0" err="1"/>
              <a:t>employees.department_id</a:t>
            </a:r>
            <a:r>
              <a:rPr lang="en-US" altLang="en-US" dirty="0"/>
              <a:t>=</a:t>
            </a:r>
            <a:r>
              <a:rPr lang="en-US" altLang="en-US" dirty="0" err="1"/>
              <a:t>departments.department_id</a:t>
            </a:r>
            <a:r>
              <a:rPr lang="en-US" alt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04" y="4428162"/>
            <a:ext cx="3999679" cy="239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6326</TotalTime>
  <Words>1494</Words>
  <Application>Microsoft Office PowerPoint</Application>
  <PresentationFormat>Widescreen</PresentationFormat>
  <Paragraphs>342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 Unicode MS</vt:lpstr>
      <vt:lpstr>Arial</vt:lpstr>
      <vt:lpstr>Calibri</vt:lpstr>
      <vt:lpstr>Comic Sans MS</vt:lpstr>
      <vt:lpstr>Trebuchet MS</vt:lpstr>
      <vt:lpstr>Verdana</vt:lpstr>
      <vt:lpstr>Wingdings</vt:lpstr>
      <vt:lpstr>Wingdings 3</vt:lpstr>
      <vt:lpstr>Facet</vt:lpstr>
      <vt:lpstr>Bitmap Image</vt:lpstr>
      <vt:lpstr>Database system</vt:lpstr>
      <vt:lpstr>Aliasing Table Names</vt:lpstr>
      <vt:lpstr>Join</vt:lpstr>
      <vt:lpstr>Join</vt:lpstr>
      <vt:lpstr>Join</vt:lpstr>
      <vt:lpstr>Types of Join</vt:lpstr>
      <vt:lpstr>Cartesian/cross join</vt:lpstr>
      <vt:lpstr>Cartesian/cross join Example</vt:lpstr>
      <vt:lpstr>INNER OR EQUI JOIN</vt:lpstr>
      <vt:lpstr>INNER OR EQUI JOIN</vt:lpstr>
      <vt:lpstr>Self Join</vt:lpstr>
      <vt:lpstr>Self join example</vt:lpstr>
      <vt:lpstr>Self join example</vt:lpstr>
      <vt:lpstr>Outer Join</vt:lpstr>
      <vt:lpstr>Left outer join</vt:lpstr>
      <vt:lpstr>Example tables</vt:lpstr>
      <vt:lpstr>Left Outer Join</vt:lpstr>
      <vt:lpstr>Right outer Join</vt:lpstr>
      <vt:lpstr>Right outer Join</vt:lpstr>
      <vt:lpstr>Full Outer join</vt:lpstr>
      <vt:lpstr>Full Outer Join</vt:lpstr>
      <vt:lpstr>Characteristics of OUTER join</vt:lpstr>
      <vt:lpstr>PowerPoint Presentation</vt:lpstr>
      <vt:lpstr>Union, Intersection and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</vt:lpstr>
      <vt:lpstr>Intersection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innocent akhtar</dc:creator>
  <cp:lastModifiedBy>Saba Haris</cp:lastModifiedBy>
  <cp:revision>157</cp:revision>
  <dcterms:created xsi:type="dcterms:W3CDTF">2017-02-17T09:43:00Z</dcterms:created>
  <dcterms:modified xsi:type="dcterms:W3CDTF">2024-03-22T06:58:17Z</dcterms:modified>
</cp:coreProperties>
</file>