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officeDocument/2006/relationships/officeDocument" Target="ppt/presentation.xml" /><Relationship Id="rId1" Type="http://schemas.microsoft.com/office/2011/relationships/webextensiontaskpanes" Target="ppt/webextensions/taskpanes.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14"/>
  </p:handoutMasterIdLst>
  <p:sldIdLst>
    <p:sldId id="289" r:id="rId5"/>
    <p:sldId id="290" r:id="rId6"/>
    <p:sldId id="301" r:id="rId7"/>
    <p:sldId id="302" r:id="rId8"/>
    <p:sldId id="303" r:id="rId9"/>
    <p:sldId id="293" r:id="rId10"/>
    <p:sldId id="294" r:id="rId11"/>
    <p:sldId id="297"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showGuides="1">
      <p:cViewPr varScale="1">
        <p:scale>
          <a:sx n="59" d="100"/>
          <a:sy n="59" d="100"/>
        </p:scale>
        <p:origin x="964" y="20"/>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presProps" Target="pres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6/8/2023</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 /><Relationship Id="rId3" Type="http://schemas.openxmlformats.org/officeDocument/2006/relationships/image" Target="../media/image10.svg" /><Relationship Id="rId7" Type="http://schemas.openxmlformats.org/officeDocument/2006/relationships/image" Target="../media/image14.svg" /><Relationship Id="rId2" Type="http://schemas.openxmlformats.org/officeDocument/2006/relationships/image" Target="../media/image9.png" /><Relationship Id="rId1" Type="http://schemas.openxmlformats.org/officeDocument/2006/relationships/slideLayout" Target="../slideLayouts/slideLayout1.xml" /><Relationship Id="rId6" Type="http://schemas.openxmlformats.org/officeDocument/2006/relationships/image" Target="../media/image13.png" /><Relationship Id="rId5" Type="http://schemas.openxmlformats.org/officeDocument/2006/relationships/image" Target="../media/image12.svg" /><Relationship Id="rId4" Type="http://schemas.openxmlformats.org/officeDocument/2006/relationships/image" Target="../media/image11.png" /><Relationship Id="rId9" Type="http://schemas.openxmlformats.org/officeDocument/2006/relationships/image" Target="../media/image16.svg" /></Relationships>
</file>

<file path=ppt/slides/_rels/slide2.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4.sv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6.sv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8.svg" /><Relationship Id="rId2" Type="http://schemas.openxmlformats.org/officeDocument/2006/relationships/image" Target="../media/image17.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20.svg" /><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E3D5-B129-455A-8D61-5DE355CFB91F}"/>
              </a:ext>
            </a:extLst>
          </p:cNvPr>
          <p:cNvSpPr>
            <a:spLocks noGrp="1"/>
          </p:cNvSpPr>
          <p:nvPr>
            <p:ph type="title"/>
          </p:nvPr>
        </p:nvSpPr>
        <p:spPr>
          <a:xfrm>
            <a:off x="2706018" y="6382183"/>
            <a:ext cx="6400800" cy="419753"/>
          </a:xfrm>
        </p:spPr>
        <p:txBody>
          <a:bodyPr>
            <a:noAutofit/>
          </a:bodyPr>
          <a:lstStyle/>
          <a:p>
            <a:r>
              <a:rPr lang="en-US" dirty="0"/>
              <a:t>For government students</a:t>
            </a:r>
            <a:br>
              <a:rPr lang="en-US" dirty="0">
                <a:latin typeface="+mj-lt"/>
              </a:rPr>
            </a:br>
            <a:endParaRPr lang="en-US" dirty="0"/>
          </a:p>
        </p:txBody>
      </p:sp>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p:txBody>
          <a:bodyPr>
            <a:normAutofit fontScale="92500"/>
          </a:bodyPr>
          <a:lstStyle/>
          <a:p>
            <a:r>
              <a:rPr lang="en-US" dirty="0">
                <a:latin typeface="Bahnschrift Condensed" panose="020B0502040204020203" pitchFamily="34" charset="0"/>
              </a:rPr>
              <a:t>Let’s develop mindset</a:t>
            </a:r>
          </a:p>
        </p:txBody>
      </p:sp>
      <p:sp>
        <p:nvSpPr>
          <p:cNvPr id="4" name="Text Placeholder 3">
            <a:extLst>
              <a:ext uri="{FF2B5EF4-FFF2-40B4-BE49-F238E27FC236}">
                <a16:creationId xmlns:a16="http://schemas.microsoft.com/office/drawing/2014/main" id="{88B348B4-1179-40C0-B903-717D79F0A399}"/>
              </a:ext>
            </a:extLst>
          </p:cNvPr>
          <p:cNvSpPr>
            <a:spLocks noGrp="1"/>
          </p:cNvSpPr>
          <p:nvPr>
            <p:ph type="body" sz="quarter" idx="11"/>
          </p:nvPr>
        </p:nvSpPr>
        <p:spPr/>
        <p:txBody>
          <a:bodyPr>
            <a:normAutofit/>
          </a:bodyPr>
          <a:lstStyle/>
          <a:p>
            <a:endParaRPr lang="en-US" dirty="0">
              <a:latin typeface="+mj-lt"/>
            </a:endParaRPr>
          </a:p>
          <a:p>
            <a:endParaRPr lang="en-US" dirty="0"/>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407753" y="3672021"/>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73031" y="3803227"/>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487334" y="3833623"/>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52459" y="3970898"/>
            <a:ext cx="2213723" cy="1748841"/>
          </a:xfrm>
          <a:prstGeom prst="rect">
            <a:avLst/>
          </a:prstGeom>
        </p:spPr>
      </p:pic>
    </p:spTree>
    <p:extLst>
      <p:ext uri="{BB962C8B-B14F-4D97-AF65-F5344CB8AC3E}">
        <p14:creationId xmlns:p14="http://schemas.microsoft.com/office/powerpoint/2010/main" val="243755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en-US" dirty="0">
                <a:latin typeface="Bahnschrift Condensed" panose="020B0502040204020203" pitchFamily="34" charset="0"/>
              </a:rPr>
              <a:t>Problems faced by Government school students:</a:t>
            </a:r>
            <a:br>
              <a:rPr lang="en-US" dirty="0">
                <a:latin typeface="Bahnschrift Condensed" panose="020B0502040204020203" pitchFamily="34" charset="0"/>
              </a:rPr>
            </a:br>
            <a:r>
              <a:rPr lang="en-US" dirty="0">
                <a:latin typeface="Bahnschrift Condensed" panose="020B0502040204020203" pitchFamily="34" charset="0"/>
              </a:rPr>
              <a:t> </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lstStyle/>
          <a:p>
            <a:pPr algn="l">
              <a:lnSpc>
                <a:spcPts val="2800"/>
              </a:lnSpc>
            </a:pPr>
            <a:endParaRPr lang="en-US" sz="1800" dirty="0"/>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Poverty</a:t>
            </a:r>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Lack of knowledge</a:t>
            </a:r>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Poor quality of education</a:t>
            </a:r>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Competition with higher boards</a:t>
            </a:r>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Lethargic faculties </a:t>
            </a:r>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Down categorized </a:t>
            </a:r>
          </a:p>
          <a:p>
            <a:endParaRPr lang="en-US"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30019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p:txBody>
          <a:bodyPr>
            <a:normAutofit/>
          </a:bodyPr>
          <a:lstStyle/>
          <a:p>
            <a:r>
              <a:rPr lang="en-US" dirty="0">
                <a:latin typeface="Bahnschrift Condensed" panose="020B0502040204020203" pitchFamily="34" charset="0"/>
              </a:rPr>
              <a:t>Impact of the problems</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endParaRPr lang="en-US" dirty="0"/>
          </a:p>
          <a:p>
            <a:pPr marL="285750" indent="-285750">
              <a:lnSpc>
                <a:spcPts val="2800"/>
              </a:lnSpc>
              <a:buFont typeface="Arial" panose="020B0604020202020204" pitchFamily="34" charset="0"/>
              <a:buChar char="•"/>
            </a:pPr>
            <a:r>
              <a:rPr lang="en-US" dirty="0"/>
              <a:t> Making students believe that they are not to ready compete</a:t>
            </a:r>
            <a:r>
              <a:rPr lang="en-US" dirty="0">
                <a:solidFill>
                  <a:schemeClr val="tx1">
                    <a:lumMod val="75000"/>
                    <a:lumOff val="25000"/>
                  </a:schemeClr>
                </a:solidFill>
              </a:rPr>
              <a:t>.</a:t>
            </a:r>
          </a:p>
          <a:p>
            <a:pPr marL="285750" indent="-285750">
              <a:lnSpc>
                <a:spcPts val="2800"/>
              </a:lnSpc>
              <a:buFont typeface="Arial" panose="020B0604020202020204" pitchFamily="34" charset="0"/>
              <a:buChar char="•"/>
            </a:pPr>
            <a:r>
              <a:rPr lang="en-US" dirty="0">
                <a:solidFill>
                  <a:schemeClr val="tx1">
                    <a:lumMod val="75000"/>
                    <a:lumOff val="25000"/>
                  </a:schemeClr>
                </a:solidFill>
              </a:rPr>
              <a:t>Students will accept failure before even trying for anything. </a:t>
            </a:r>
            <a:endParaRPr lang="en-US" dirty="0"/>
          </a:p>
          <a:p>
            <a:pPr marL="285750" indent="-285750">
              <a:lnSpc>
                <a:spcPts val="2800"/>
              </a:lnSpc>
              <a:buFont typeface="Arial" panose="020B0604020202020204" pitchFamily="34" charset="0"/>
              <a:buChar char="•"/>
            </a:pPr>
            <a:r>
              <a:rPr lang="en-US" dirty="0"/>
              <a:t>Focus is only made on academics</a:t>
            </a:r>
            <a:r>
              <a:rPr lang="en-US" dirty="0">
                <a:solidFill>
                  <a:schemeClr val="tx1">
                    <a:lumMod val="75000"/>
                    <a:lumOff val="25000"/>
                  </a:schemeClr>
                </a:solidFill>
              </a:rPr>
              <a:t>. </a:t>
            </a:r>
          </a:p>
          <a:p>
            <a:pPr marL="285750" indent="-285750">
              <a:lnSpc>
                <a:spcPts val="2800"/>
              </a:lnSpc>
              <a:buFont typeface="Arial" panose="020B0604020202020204" pitchFamily="34" charset="0"/>
              <a:buChar char="•"/>
            </a:pPr>
            <a:r>
              <a:rPr lang="en-US" dirty="0"/>
              <a:t>Students are g</a:t>
            </a:r>
            <a:r>
              <a:rPr lang="en-US" dirty="0">
                <a:solidFill>
                  <a:schemeClr val="tx1">
                    <a:lumMod val="75000"/>
                    <a:lumOff val="25000"/>
                  </a:schemeClr>
                </a:solidFill>
              </a:rPr>
              <a:t>etting addicted to harmful stuff like alcohol, drugs and etc.</a:t>
            </a:r>
          </a:p>
          <a:p>
            <a:pPr marL="285750" indent="-285750">
              <a:lnSpc>
                <a:spcPts val="2800"/>
              </a:lnSpc>
              <a:buFont typeface="Arial" panose="020B0604020202020204" pitchFamily="34" charset="0"/>
              <a:buChar char="•"/>
            </a:pPr>
            <a:r>
              <a:rPr lang="en-US" dirty="0"/>
              <a:t>Less awareness about general topics like puberty, good touch &amp; bad touch, career opportunities and etc. </a:t>
            </a:r>
            <a:endParaRPr lang="en-US" dirty="0">
              <a:solidFill>
                <a:schemeClr val="tx1">
                  <a:lumMod val="75000"/>
                  <a:lumOff val="25000"/>
                </a:schemeClr>
              </a:solidFill>
            </a:endParaRPr>
          </a:p>
          <a:p>
            <a:endParaRPr lang="en-US" dirty="0"/>
          </a:p>
          <a:p>
            <a:endParaRPr lang="en-US" dirty="0"/>
          </a:p>
        </p:txBody>
      </p:sp>
    </p:spTree>
    <p:extLst>
      <p:ext uri="{BB962C8B-B14F-4D97-AF65-F5344CB8AC3E}">
        <p14:creationId xmlns:p14="http://schemas.microsoft.com/office/powerpoint/2010/main" val="52493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a:xfrm>
            <a:off x="4389120" y="467682"/>
            <a:ext cx="6857999" cy="653547"/>
          </a:xfrm>
        </p:spPr>
        <p:txBody>
          <a:bodyPr/>
          <a:lstStyle/>
          <a:p>
            <a:r>
              <a:rPr lang="en-US" b="1" dirty="0">
                <a:latin typeface="Bahnschrift Condensed" panose="020B0502040204020203" pitchFamily="34" charset="0"/>
              </a:rPr>
              <a:t>Goals</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441371" y="2481943"/>
            <a:ext cx="6805748" cy="4209876"/>
          </a:xfrm>
        </p:spPr>
        <p:txBody>
          <a:bodyPr/>
          <a:lstStyle/>
          <a:p>
            <a:pPr marL="342900" indent="-342900">
              <a:lnSpc>
                <a:spcPts val="2800"/>
              </a:lnSpc>
              <a:buFont typeface="Wingdings" panose="05000000000000000000" pitchFamily="2" charset="2"/>
              <a:buChar char="v"/>
            </a:pPr>
            <a:r>
              <a:rPr lang="en-US" sz="3600" dirty="0">
                <a:latin typeface="Britannic Bold" panose="020B0903060703020204" pitchFamily="34" charset="0"/>
              </a:rPr>
              <a:t>Create mindset</a:t>
            </a:r>
          </a:p>
          <a:p>
            <a:pPr marL="342900" indent="-342900">
              <a:lnSpc>
                <a:spcPts val="2800"/>
              </a:lnSpc>
              <a:buFont typeface="Wingdings" panose="05000000000000000000" pitchFamily="2" charset="2"/>
              <a:buChar char="v"/>
            </a:pPr>
            <a:endParaRPr lang="en-US" sz="3600" dirty="0">
              <a:latin typeface="Britannic Bold" panose="020B0903060703020204" pitchFamily="34" charset="0"/>
            </a:endParaRPr>
          </a:p>
          <a:p>
            <a:pPr marL="342900" indent="-342900">
              <a:lnSpc>
                <a:spcPts val="2800"/>
              </a:lnSpc>
              <a:buFont typeface="Wingdings" panose="05000000000000000000" pitchFamily="2" charset="2"/>
              <a:buChar char="v"/>
            </a:pPr>
            <a:endParaRPr lang="en-US" sz="3600" dirty="0">
              <a:latin typeface="Britannic Bold" panose="020B0903060703020204" pitchFamily="34" charset="0"/>
            </a:endParaRPr>
          </a:p>
          <a:p>
            <a:pPr marL="342900" indent="-342900">
              <a:lnSpc>
                <a:spcPts val="2800"/>
              </a:lnSpc>
              <a:buFont typeface="Wingdings" panose="05000000000000000000" pitchFamily="2" charset="2"/>
              <a:buChar char="v"/>
            </a:pPr>
            <a:r>
              <a:rPr lang="en-US" sz="3600" dirty="0">
                <a:latin typeface="Britannic Bold" panose="020B0903060703020204" pitchFamily="34" charset="0"/>
              </a:rPr>
              <a:t>General awareness about teenager life</a:t>
            </a:r>
          </a:p>
          <a:p>
            <a:endParaRPr lang="en-US" dirty="0"/>
          </a:p>
          <a:p>
            <a:endParaRPr lang="en-US" dirty="0"/>
          </a:p>
        </p:txBody>
      </p:sp>
    </p:spTree>
    <p:extLst>
      <p:ext uri="{BB962C8B-B14F-4D97-AF65-F5344CB8AC3E}">
        <p14:creationId xmlns:p14="http://schemas.microsoft.com/office/powerpoint/2010/main" val="217473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17F77-243B-4BBF-93F5-981B781895FB}"/>
              </a:ext>
            </a:extLst>
          </p:cNvPr>
          <p:cNvSpPr>
            <a:spLocks noGrp="1"/>
          </p:cNvSpPr>
          <p:nvPr>
            <p:ph type="title"/>
          </p:nvPr>
        </p:nvSpPr>
        <p:spPr/>
        <p:txBody>
          <a:bodyPr/>
          <a:lstStyle/>
          <a:p>
            <a:r>
              <a:rPr lang="en-US" dirty="0">
                <a:latin typeface="Bahnschrift Condensed" panose="020B0502040204020203" pitchFamily="34" charset="0"/>
              </a:rPr>
              <a:t>Why is building mindset important?</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a:spLocks noChangeAspect="1"/>
          </p:cNvSpPr>
          <p:nvPr/>
        </p:nvSpPr>
        <p:spPr>
          <a:xfrm flipH="1">
            <a:off x="-81024" y="0"/>
            <a:ext cx="4023360" cy="6929752"/>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Illustration of a pencil character ">
            <a:extLst>
              <a:ext uri="{FF2B5EF4-FFF2-40B4-BE49-F238E27FC236}">
                <a16:creationId xmlns:a16="http://schemas.microsoft.com/office/drawing/2014/main" id="{222ABB80-F4BD-D04A-9014-C1E1AC2799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492209">
            <a:off x="715004" y="1795108"/>
            <a:ext cx="1915595" cy="3267784"/>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70358"/>
            <a:ext cx="6858000" cy="4233672"/>
          </a:xfrm>
        </p:spPr>
        <p:txBody>
          <a:bodyPr/>
          <a:lstStyle/>
          <a:p>
            <a:pPr>
              <a:lnSpc>
                <a:spcPts val="2800"/>
              </a:lnSpc>
            </a:pPr>
            <a:endParaRPr lang="en-US" sz="1800" dirty="0">
              <a:solidFill>
                <a:schemeClr val="bg1"/>
              </a:solidFill>
            </a:endParaRPr>
          </a:p>
          <a:p>
            <a:r>
              <a:rPr lang="en-US" dirty="0"/>
              <a:t>Good mindset helps us to grow more. Positivity and proper information give us right direction. Sometimes, just due to demotivation we give up. Sometimes, some wrong thoughts get embedded in our mind that can lead us to problems. We might have heard the life challenges of successful people. And only thing we notice is that they had a attitude of never give up even after all troubles in their life. But everyone is not similar. Some people need more time or proper direction. And we can show them direction of light. Motivation is not enough. Physical aids are also important. But in this era, mental health impacts more. So, why not create awareness and mindset even though these are small efforts?</a:t>
            </a:r>
          </a:p>
        </p:txBody>
      </p:sp>
    </p:spTree>
    <p:extLst>
      <p:ext uri="{BB962C8B-B14F-4D97-AF65-F5344CB8AC3E}">
        <p14:creationId xmlns:p14="http://schemas.microsoft.com/office/powerpoint/2010/main" val="11233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latin typeface="Bahnschrift Condensed" panose="020B0502040204020203" pitchFamily="34" charset="0"/>
              </a:rPr>
              <a:t>Idea 1 : </a:t>
            </a:r>
            <a:r>
              <a:rPr lang="en-US" sz="1800" dirty="0">
                <a:latin typeface="Bahnschrift Condensed" panose="020B0502040204020203" pitchFamily="34" charset="0"/>
              </a:rPr>
              <a:t>(all age group till 12</a:t>
            </a:r>
            <a:r>
              <a:rPr lang="en-US" sz="1800" baseline="30000" dirty="0">
                <a:latin typeface="Bahnschrift Condensed" panose="020B0502040204020203" pitchFamily="34" charset="0"/>
              </a:rPr>
              <a:t>th</a:t>
            </a:r>
            <a:r>
              <a:rPr lang="en-US" sz="1800" dirty="0">
                <a:latin typeface="Bahnschrift Condensed" panose="020B0502040204020203" pitchFamily="34" charset="0"/>
              </a:rPr>
              <a:t> standard)</a:t>
            </a:r>
            <a:endParaRPr lang="en-US" dirty="0">
              <a:latin typeface="Bahnschrift Condensed" panose="020B0502040204020203" pitchFamily="34" charset="0"/>
            </a:endParaRPr>
          </a:p>
        </p:txBody>
      </p:sp>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914399" y="1913293"/>
            <a:ext cx="6672943" cy="4661678"/>
          </a:xfrm>
        </p:spPr>
        <p:txBody>
          <a:bodyPr>
            <a:normAutofit fontScale="85000" lnSpcReduction="10000"/>
          </a:bodyPr>
          <a:lstStyle/>
          <a:p>
            <a:pPr algn="l">
              <a:lnSpc>
                <a:spcPts val="2800"/>
              </a:lnSpc>
            </a:pPr>
            <a:r>
              <a:rPr lang="en-US" dirty="0"/>
              <a:t>We are going to give motivation to students in a unique way. Yes! </a:t>
            </a:r>
          </a:p>
          <a:p>
            <a:pPr algn="l">
              <a:lnSpc>
                <a:spcPts val="2800"/>
              </a:lnSpc>
            </a:pPr>
            <a:r>
              <a:rPr lang="en-US" sz="1800" dirty="0"/>
              <a:t>Who doesn't like stories ?</a:t>
            </a:r>
          </a:p>
          <a:p>
            <a:pPr algn="l">
              <a:lnSpc>
                <a:spcPts val="2800"/>
              </a:lnSpc>
            </a:pPr>
            <a:r>
              <a:rPr lang="en-US" dirty="0"/>
              <a:t>But if these stories are real and based on  similar problems like us, we can relate more. We get inspired or either demotivated. But what if we get inspired ?</a:t>
            </a:r>
          </a:p>
          <a:p>
            <a:pPr algn="l">
              <a:lnSpc>
                <a:spcPts val="2800"/>
              </a:lnSpc>
            </a:pPr>
            <a:r>
              <a:rPr lang="en-US" dirty="0"/>
              <a:t>We think that things are possible. Right ?</a:t>
            </a:r>
          </a:p>
          <a:p>
            <a:pPr algn="l">
              <a:lnSpc>
                <a:spcPts val="2800"/>
              </a:lnSpc>
            </a:pPr>
            <a:endParaRPr lang="en-US" sz="1800" dirty="0"/>
          </a:p>
          <a:p>
            <a:pPr algn="l">
              <a:lnSpc>
                <a:spcPts val="2800"/>
              </a:lnSpc>
            </a:pPr>
            <a:r>
              <a:rPr lang="en-US" sz="1800" b="1" dirty="0"/>
              <a:t>So, we are going to record stories of successful people from different career background. But the twist is that rather telling it in the form of general knowledge, we will tell </a:t>
            </a:r>
            <a:r>
              <a:rPr lang="en-US" b="1" dirty="0"/>
              <a:t>those stories as considering a story of a person. Afterwards, we will reveal the name of a person. We will play voice records these stories in government schools.</a:t>
            </a:r>
            <a:endParaRPr lang="en-US" sz="1800" b="1" dirty="0"/>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72" y="2491609"/>
            <a:ext cx="2645040" cy="2089582"/>
          </a:xfrm>
          <a:prstGeom prst="rect">
            <a:avLst/>
          </a:prstGeom>
        </p:spPr>
      </p:pic>
    </p:spTree>
    <p:extLst>
      <p:ext uri="{BB962C8B-B14F-4D97-AF65-F5344CB8AC3E}">
        <p14:creationId xmlns:p14="http://schemas.microsoft.com/office/powerpoint/2010/main" val="260224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7C4AF-BB0C-400D-A8AA-F137B0266E2D}"/>
              </a:ext>
            </a:extLst>
          </p:cNvPr>
          <p:cNvSpPr>
            <a:spLocks noGrp="1"/>
          </p:cNvSpPr>
          <p:nvPr>
            <p:ph type="title"/>
          </p:nvPr>
        </p:nvSpPr>
        <p:spPr/>
        <p:txBody>
          <a:bodyPr/>
          <a:lstStyle/>
          <a:p>
            <a:r>
              <a:rPr lang="en-US" dirty="0">
                <a:latin typeface="Bahnschrift Condensed" panose="020B0502040204020203" pitchFamily="34" charset="0"/>
              </a:rPr>
              <a:t>Idea 2 : </a:t>
            </a:r>
            <a:r>
              <a:rPr lang="en-US" sz="1800" dirty="0">
                <a:latin typeface="Bahnschrift Condensed" panose="020B0502040204020203" pitchFamily="34" charset="0"/>
              </a:rPr>
              <a:t>(for 7</a:t>
            </a:r>
            <a:r>
              <a:rPr lang="en-US" sz="1800" baseline="30000" dirty="0">
                <a:latin typeface="Bahnschrift Condensed" panose="020B0502040204020203" pitchFamily="34" charset="0"/>
              </a:rPr>
              <a:t>th</a:t>
            </a:r>
            <a:r>
              <a:rPr lang="en-US" sz="1800" dirty="0">
                <a:latin typeface="Bahnschrift Condensed" panose="020B0502040204020203" pitchFamily="34" charset="0"/>
              </a:rPr>
              <a:t> to 12</a:t>
            </a:r>
            <a:r>
              <a:rPr lang="en-US" sz="1800" baseline="30000" dirty="0">
                <a:latin typeface="Bahnschrift Condensed" panose="020B0502040204020203" pitchFamily="34" charset="0"/>
              </a:rPr>
              <a:t>th</a:t>
            </a:r>
            <a:r>
              <a:rPr lang="en-US" sz="1800" dirty="0">
                <a:latin typeface="Bahnschrift Condensed" panose="020B0502040204020203" pitchFamily="34" charset="0"/>
              </a:rPr>
              <a:t> std)</a:t>
            </a:r>
            <a:endParaRPr lang="en-US" dirty="0">
              <a:latin typeface="Bahnschrift Condensed" panose="020B0502040204020203" pitchFamily="34" charset="0"/>
            </a:endParaRPr>
          </a:p>
        </p:txBody>
      </p:sp>
      <p:sp>
        <p:nvSpPr>
          <p:cNvPr id="7" name="Oval 6">
            <a:extLst>
              <a:ext uri="{FF2B5EF4-FFF2-40B4-BE49-F238E27FC236}">
                <a16:creationId xmlns:a16="http://schemas.microsoft.com/office/drawing/2014/main" id="{AA4F2D27-80D1-43A4-B893-7086233F71D1}"/>
              </a:ext>
              <a:ext uri="{C183D7F6-B498-43B3-948B-1728B52AA6E4}">
                <adec:decorative xmlns:adec="http://schemas.microsoft.com/office/drawing/2017/decorative" val="1"/>
              </a:ext>
            </a:extLst>
          </p:cNvPr>
          <p:cNvSpPr/>
          <p:nvPr/>
        </p:nvSpPr>
        <p:spPr>
          <a:xfrm>
            <a:off x="646716" y="1714500"/>
            <a:ext cx="3429000" cy="342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ruler character ">
            <a:extLst>
              <a:ext uri="{FF2B5EF4-FFF2-40B4-BE49-F238E27FC236}">
                <a16:creationId xmlns:a16="http://schemas.microsoft.com/office/drawing/2014/main" id="{4B6C31E8-1BAB-42D1-B428-60F38E95BF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423556" flipH="1">
            <a:off x="900791" y="3052708"/>
            <a:ext cx="3041146" cy="964260"/>
          </a:xfrm>
          <a:prstGeom prst="rect">
            <a:avLst/>
          </a:prstGeom>
        </p:spPr>
      </p:pic>
      <p:sp>
        <p:nvSpPr>
          <p:cNvPr id="5" name="Text Placeholder 4">
            <a:extLst>
              <a:ext uri="{FF2B5EF4-FFF2-40B4-BE49-F238E27FC236}">
                <a16:creationId xmlns:a16="http://schemas.microsoft.com/office/drawing/2014/main" id="{3562FEA6-8248-4738-93E1-2DBD6D4DB684}"/>
              </a:ext>
            </a:extLst>
          </p:cNvPr>
          <p:cNvSpPr>
            <a:spLocks noGrp="1"/>
          </p:cNvSpPr>
          <p:nvPr>
            <p:ph type="body" sz="quarter" idx="11"/>
          </p:nvPr>
        </p:nvSpPr>
        <p:spPr>
          <a:xfrm>
            <a:off x="4389120" y="1947209"/>
            <a:ext cx="6858000" cy="4233672"/>
          </a:xfrm>
        </p:spPr>
        <p:txBody>
          <a:bodyPr>
            <a:normAutofit/>
          </a:bodyPr>
          <a:lstStyle/>
          <a:p>
            <a:pPr algn="l">
              <a:lnSpc>
                <a:spcPts val="2800"/>
              </a:lnSpc>
            </a:pPr>
            <a:r>
              <a:rPr lang="en-US" sz="1800" dirty="0">
                <a:solidFill>
                  <a:schemeClr val="tx1">
                    <a:lumMod val="75000"/>
                    <a:lumOff val="25000"/>
                  </a:schemeClr>
                </a:solidFill>
              </a:rPr>
              <a:t>More knowledge </a:t>
            </a:r>
            <a:r>
              <a:rPr lang="en-US" dirty="0"/>
              <a:t>= More awareness</a:t>
            </a:r>
          </a:p>
          <a:p>
            <a:pPr algn="l">
              <a:lnSpc>
                <a:spcPts val="2800"/>
              </a:lnSpc>
            </a:pPr>
            <a:r>
              <a:rPr lang="en-US" sz="1800" dirty="0">
                <a:solidFill>
                  <a:schemeClr val="tx1">
                    <a:lumMod val="75000"/>
                    <a:lumOff val="25000"/>
                  </a:schemeClr>
                </a:solidFill>
              </a:rPr>
              <a:t>let</a:t>
            </a:r>
            <a:r>
              <a:rPr lang="en-US" dirty="0"/>
              <a:t>’s make students aware about puberty, bad addictions, mental health, career opportunities, physical health, life, love and etc. </a:t>
            </a:r>
          </a:p>
          <a:p>
            <a:pPr algn="l">
              <a:lnSpc>
                <a:spcPts val="2800"/>
              </a:lnSpc>
            </a:pPr>
            <a:r>
              <a:rPr lang="en-US" sz="1800" dirty="0">
                <a:solidFill>
                  <a:schemeClr val="tx1">
                    <a:lumMod val="75000"/>
                    <a:lumOff val="25000"/>
                  </a:schemeClr>
                </a:solidFill>
              </a:rPr>
              <a:t>Yes! </a:t>
            </a:r>
            <a:r>
              <a:rPr lang="en-US" dirty="0"/>
              <a:t>This is not bold discussion or awful topics but necessity.</a:t>
            </a:r>
          </a:p>
          <a:p>
            <a:pPr algn="l">
              <a:lnSpc>
                <a:spcPts val="2800"/>
              </a:lnSpc>
            </a:pPr>
            <a:endParaRPr lang="en-US" sz="1800" dirty="0">
              <a:solidFill>
                <a:schemeClr val="tx1">
                  <a:lumMod val="75000"/>
                  <a:lumOff val="25000"/>
                </a:schemeClr>
              </a:solidFill>
            </a:endParaRPr>
          </a:p>
          <a:p>
            <a:pPr algn="l">
              <a:lnSpc>
                <a:spcPts val="2800"/>
              </a:lnSpc>
            </a:pPr>
            <a:r>
              <a:rPr lang="en-US" b="1" dirty="0"/>
              <a:t>We are going to record these almost topics and play voice note in a government school to make so called awful things casual. </a:t>
            </a:r>
            <a:endParaRPr lang="en-US" sz="1800" b="1"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45869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16C4-8E88-4788-939C-687DC13FBBAF}"/>
              </a:ext>
            </a:extLst>
          </p:cNvPr>
          <p:cNvSpPr>
            <a:spLocks noGrp="1"/>
          </p:cNvSpPr>
          <p:nvPr>
            <p:ph type="title"/>
          </p:nvPr>
        </p:nvSpPr>
        <p:spPr/>
        <p:txBody>
          <a:bodyPr/>
          <a:lstStyle/>
          <a:p>
            <a:r>
              <a:rPr lang="en-US" dirty="0">
                <a:latin typeface="Bahnschrift Condensed" panose="020B0502040204020203" pitchFamily="34" charset="0"/>
              </a:rPr>
              <a:t>Let’s become a community:</a:t>
            </a:r>
          </a:p>
        </p:txBody>
      </p:sp>
      <p:sp>
        <p:nvSpPr>
          <p:cNvPr id="6" name="Oval 5">
            <a:extLst>
              <a:ext uri="{FF2B5EF4-FFF2-40B4-BE49-F238E27FC236}">
                <a16:creationId xmlns:a16="http://schemas.microsoft.com/office/drawing/2014/main" id="{1B916BCB-384D-4A08-BEE7-8E8B4C216B7D}"/>
              </a:ext>
              <a:ext uri="{C183D7F6-B498-43B3-948B-1728B52AA6E4}">
                <adec:decorative xmlns:adec="http://schemas.microsoft.com/office/drawing/2017/decorative" val="1"/>
              </a:ext>
            </a:extLst>
          </p:cNvPr>
          <p:cNvSpPr/>
          <p:nvPr/>
        </p:nvSpPr>
        <p:spPr>
          <a:xfrm>
            <a:off x="652070" y="1714500"/>
            <a:ext cx="3429000" cy="3429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Illustration of a green pencil sharpener character ">
            <a:extLst>
              <a:ext uri="{FF2B5EF4-FFF2-40B4-BE49-F238E27FC236}">
                <a16:creationId xmlns:a16="http://schemas.microsoft.com/office/drawing/2014/main" id="{A5A4FC33-D142-4E28-8346-35D781135E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580273" y="2306952"/>
            <a:ext cx="1572593" cy="2244095"/>
          </a:xfrm>
          <a:prstGeom prst="rect">
            <a:avLst/>
          </a:prstGeom>
        </p:spPr>
      </p:pic>
      <p:sp>
        <p:nvSpPr>
          <p:cNvPr id="4" name="Text Placeholder 3">
            <a:extLst>
              <a:ext uri="{FF2B5EF4-FFF2-40B4-BE49-F238E27FC236}">
                <a16:creationId xmlns:a16="http://schemas.microsoft.com/office/drawing/2014/main" id="{C6CC9A77-60CE-4D42-8E97-990157A99D3E}"/>
              </a:ext>
            </a:extLst>
          </p:cNvPr>
          <p:cNvSpPr>
            <a:spLocks noGrp="1"/>
          </p:cNvSpPr>
          <p:nvPr>
            <p:ph type="body" sz="quarter" idx="11"/>
          </p:nvPr>
        </p:nvSpPr>
        <p:spPr>
          <a:xfrm>
            <a:off x="4389120" y="1958784"/>
            <a:ext cx="6858000" cy="4233672"/>
          </a:xfrm>
        </p:spPr>
        <p:txBody>
          <a:bodyPr/>
          <a:lstStyle/>
          <a:p>
            <a:pPr algn="l">
              <a:lnSpc>
                <a:spcPts val="2800"/>
              </a:lnSpc>
            </a:pPr>
            <a:r>
              <a:rPr lang="en-US" dirty="0"/>
              <a:t>A community for providing the </a:t>
            </a:r>
            <a:r>
              <a:rPr lang="en-US" dirty="0" err="1"/>
              <a:t>equipments</a:t>
            </a:r>
            <a:r>
              <a:rPr lang="en-US" dirty="0"/>
              <a:t> with our small savings. Like,</a:t>
            </a:r>
          </a:p>
          <a:p>
            <a:pPr algn="l">
              <a:lnSpc>
                <a:spcPts val="2800"/>
              </a:lnSpc>
            </a:pPr>
            <a:r>
              <a:rPr lang="en-US" sz="1800" dirty="0" err="1">
                <a:solidFill>
                  <a:schemeClr val="bg1"/>
                </a:solidFill>
              </a:rPr>
              <a:t>Colours</a:t>
            </a:r>
            <a:r>
              <a:rPr lang="en-US" sz="1800" dirty="0">
                <a:solidFill>
                  <a:schemeClr val="bg1"/>
                </a:solidFill>
              </a:rPr>
              <a:t>, story books, drawing books, sport equipment, </a:t>
            </a:r>
            <a:r>
              <a:rPr lang="en-US" dirty="0"/>
              <a:t>board games, diaries and etc.</a:t>
            </a:r>
            <a:endParaRPr lang="en-US" sz="1800" dirty="0">
              <a:solidFill>
                <a:schemeClr val="bg1"/>
              </a:solidFill>
            </a:endParaRPr>
          </a:p>
          <a:p>
            <a:pPr marL="742950" lvl="1" indent="-285750" algn="l">
              <a:lnSpc>
                <a:spcPts val="2800"/>
              </a:lnSpc>
              <a:buFont typeface="Courier New" panose="02070309020205020404" pitchFamily="49" charset="0"/>
              <a:buChar char="o"/>
            </a:pPr>
            <a:endParaRPr lang="en-US" sz="1800" dirty="0">
              <a:solidFill>
                <a:schemeClr val="bg1"/>
              </a:solidFill>
            </a:endParaRPr>
          </a:p>
          <a:p>
            <a:endParaRPr lang="en-US" dirty="0"/>
          </a:p>
        </p:txBody>
      </p:sp>
    </p:spTree>
    <p:extLst>
      <p:ext uri="{BB962C8B-B14F-4D97-AF65-F5344CB8AC3E}">
        <p14:creationId xmlns:p14="http://schemas.microsoft.com/office/powerpoint/2010/main" val="260051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a:xfrm>
            <a:off x="2209799" y="2743200"/>
            <a:ext cx="7772402" cy="685800"/>
          </a:xfrm>
        </p:spPr>
        <p:txBody>
          <a:bodyPr>
            <a:normAutofit fontScale="90000"/>
          </a:bodyPr>
          <a:lstStyle/>
          <a:p>
            <a:r>
              <a:rPr lang="en-US" dirty="0">
                <a:latin typeface="Bahnschrift Condensed" panose="020B0502040204020203" pitchFamily="34" charset="0"/>
              </a:rPr>
              <a:t>let’s show them world more than</a:t>
            </a:r>
            <a:br>
              <a:rPr lang="en-US" dirty="0">
                <a:latin typeface="Bahnschrift Condensed" panose="020B0502040204020203" pitchFamily="34" charset="0"/>
              </a:rPr>
            </a:br>
            <a:r>
              <a:rPr lang="en-US" dirty="0">
                <a:latin typeface="Bahnschrift Condensed" panose="020B0502040204020203" pitchFamily="34" charset="0"/>
              </a:rPr>
              <a:t>they know and make them</a:t>
            </a:r>
            <a:br>
              <a:rPr lang="en-US" dirty="0">
                <a:latin typeface="Bahnschrift Condensed" panose="020B0502040204020203" pitchFamily="34" charset="0"/>
              </a:rPr>
            </a:br>
            <a:r>
              <a:rPr lang="en-US" dirty="0">
                <a:latin typeface="Bahnschrift Condensed" panose="020B0502040204020203" pitchFamily="34" charset="0"/>
              </a:rPr>
              <a:t> believe in themselves !</a:t>
            </a:r>
          </a:p>
          <a:p>
            <a:br>
              <a:rPr lang="en-US" dirty="0"/>
            </a:br>
            <a:br>
              <a:rPr lang="en-US" dirty="0"/>
            </a:br>
            <a:br>
              <a:rPr lang="en-US" dirty="0"/>
            </a:br>
            <a:br>
              <a:rPr lang="en-US" dirty="0"/>
            </a:br>
            <a:r>
              <a:rPr lang="en-US" dirty="0"/>
              <a:t>Thank you!</a:t>
            </a:r>
          </a:p>
        </p:txBody>
      </p:sp>
    </p:spTree>
    <p:extLst>
      <p:ext uri="{BB962C8B-B14F-4D97-AF65-F5344CB8AC3E}">
        <p14:creationId xmlns:p14="http://schemas.microsoft.com/office/powerpoint/2010/main" val="1120563969"/>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 /></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28431A9B-4B87-4F2F-AB9E-CAE6A6729B86}">
  <ds:schemaRefs>
    <ds:schemaRef ds:uri="http://schemas.microsoft.com/sharepoint/v3/contenttype/forms"/>
  </ds:schemaRefs>
</ds:datastoreItem>
</file>

<file path=customXml/itemProps3.xml><?xml version="1.0" encoding="utf-8"?>
<ds:datastoreItem xmlns:ds="http://schemas.openxmlformats.org/officeDocument/2006/customXml" ds:itemID="{984EED2D-C894-47C4-9CDD-55EC03B2713B}">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148</TotalTime>
  <Words>527</Words>
  <Application>Microsoft Office PowerPoint</Application>
  <PresentationFormat>Widescreen</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For government students </vt:lpstr>
      <vt:lpstr>Problems faced by Government school students:  </vt:lpstr>
      <vt:lpstr>Impact of the problems</vt:lpstr>
      <vt:lpstr>Goals</vt:lpstr>
      <vt:lpstr>Why is building mindset important?</vt:lpstr>
      <vt:lpstr>Idea 1 : (all age group till 12th standard)</vt:lpstr>
      <vt:lpstr>Idea 2 : (for 7th to 12th std)</vt:lpstr>
      <vt:lpstr>Let’s become a community:</vt:lpstr>
      <vt:lpstr>let’s show them world more than they know and make them  believe in themselves !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government students </dc:title>
  <dc:creator>Shreya Ade</dc:creator>
  <cp:lastModifiedBy>shreya ade</cp:lastModifiedBy>
  <cp:revision>2</cp:revision>
  <dcterms:created xsi:type="dcterms:W3CDTF">2023-06-08T15:12:30Z</dcterms:created>
  <dcterms:modified xsi:type="dcterms:W3CDTF">2023-06-08T17:46:49Z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