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3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92" r:id="rId9"/>
    <p:sldId id="286" r:id="rId10"/>
    <p:sldId id="267" r:id="rId11"/>
    <p:sldId id="275" r:id="rId12"/>
    <p:sldId id="277" r:id="rId13"/>
    <p:sldId id="279" r:id="rId14"/>
    <p:sldId id="282" r:id="rId15"/>
    <p:sldId id="280" r:id="rId16"/>
    <p:sldId id="281" r:id="rId17"/>
    <p:sldId id="290" r:id="rId18"/>
    <p:sldId id="291" r:id="rId19"/>
    <p:sldId id="283" r:id="rId20"/>
    <p:sldId id="284" r:id="rId21"/>
    <p:sldId id="294" r:id="rId22"/>
    <p:sldId id="295" r:id="rId23"/>
    <p:sldId id="287" r:id="rId24"/>
    <p:sldId id="293" r:id="rId25"/>
    <p:sldId id="289" r:id="rId26"/>
    <p:sldId id="28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308D07-5EA1-4C5B-BF28-996033107942}">
          <p14:sldIdLst>
            <p14:sldId id="256"/>
            <p14:sldId id="257"/>
            <p14:sldId id="259"/>
            <p14:sldId id="258"/>
            <p14:sldId id="260"/>
            <p14:sldId id="261"/>
            <p14:sldId id="265"/>
            <p14:sldId id="292"/>
            <p14:sldId id="286"/>
            <p14:sldId id="267"/>
            <p14:sldId id="275"/>
            <p14:sldId id="277"/>
            <p14:sldId id="279"/>
            <p14:sldId id="282"/>
            <p14:sldId id="280"/>
            <p14:sldId id="281"/>
            <p14:sldId id="290"/>
            <p14:sldId id="291"/>
            <p14:sldId id="283"/>
            <p14:sldId id="284"/>
            <p14:sldId id="294"/>
          </p14:sldIdLst>
        </p14:section>
        <p14:section name="Untitled Section" id="{74E1EE62-D433-4C76-8740-DDDBC9668867}">
          <p14:sldIdLst>
            <p14:sldId id="295"/>
            <p14:sldId id="287"/>
            <p14:sldId id="293"/>
            <p14:sldId id="289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uno" initials="N" lastIdx="106" clrIdx="0"/>
  <p:cmAuthor id="1" name="Mike" initials="M" lastIdx="10" clrIdx="1">
    <p:extLst/>
  </p:cmAuthor>
  <p:cmAuthor id="2" name="Artur" initials="A" lastIdx="7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F0847C"/>
    <a:srgbClr val="D1E6F6"/>
    <a:srgbClr val="CC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81159" autoAdjust="0"/>
  </p:normalViewPr>
  <p:slideViewPr>
    <p:cSldViewPr snapToGrid="0">
      <p:cViewPr varScale="1">
        <p:scale>
          <a:sx n="72" d="100"/>
          <a:sy n="72" d="100"/>
        </p:scale>
        <p:origin x="1027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6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0:42:49.653" idx="70">
    <p:pos x="5572" y="457"/>
    <p:text>Se este slide é sobre o Timetabling Problem, deve ser dada uma definição genérica deste. Descrição da minha tese "the timetabling problem consists in scheduling a set of events (such as lectures, exams, surgeries, sport events, and trips) to a set of resources (teachers, exam proctors, nurses and medical doctors, referees, and vehicles) over space (classrooms, examination rooms, operating rooms, and sport fields), in a prefixed period of time. For instance, in the \gls{ETP}, the goal is to allocate exams (and their enrolled students) to exam proctors over time periods, while assigning each group (exam proctors, students attending a given exam) to the available rooms." Podes incluir apenas um bullet, assim: "Objective: Scheduling of events to a set of resources over space and in prefixed period of time</p:text>
    <p:extLst mod="1">
      <p:ext uri="{C676402C-5697-4E1C-873F-D02D1690AC5C}">
        <p15:threadingInfo xmlns:p15="http://schemas.microsoft.com/office/powerpoint/2012/main" timeZoneBias="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20T11:10:05.318" idx="87">
    <p:pos x="10" y="10"/>
    <p:text>Compactar muito mais o texto</p:text>
    <p:extLst>
      <p:ext uri="{C676402C-5697-4E1C-873F-D02D1690AC5C}">
        <p15:threadingInfo xmlns:p15="http://schemas.microsoft.com/office/powerpoint/2012/main" timeZoneBias="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18:19:30.632" idx="55">
    <p:pos x="6554" y="2006"/>
    <p:text>o que esta figura representa? Devia ser intuitivo perceber e não é. Vejo que em baixo são períodos consecutivos: 18h04m, .... com atribuições e em cima, é a conflict matrix?</p:text>
    <p:extLst>
      <p:ext uri="{C676402C-5697-4E1C-873F-D02D1690AC5C}">
        <p15:threadingInfo xmlns:p15="http://schemas.microsoft.com/office/powerpoint/2012/main" timeZoneBias="0"/>
      </p:ext>
    </p:extLst>
  </p:cm>
  <p:cm authorId="1" dt="2015-11-17T22:10:36.965" idx="9">
    <p:pos x="6554" y="2102"/>
    <p:text>Não é muito intuitivo porque é algo a ser explicado na altura. Os períodos são consecutivos sim, mas a cima não é a conflict matrix. Não fazia sentido. São as 4 listas que estão alinhadas com o texto à esquerda. Esta figura até foi pedida para ser feita, se não me engano, para a apresentação intercalar.</p:text>
    <p:extLst>
      <p:ext uri="{C676402C-5697-4E1C-873F-D02D1690AC5C}">
        <p15:threadingInfo xmlns:p15="http://schemas.microsoft.com/office/powerpoint/2012/main" timeZoneBias="0">
          <p15:parentCm authorId="0" idx="55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5-11-10T20:38:56.478" idx="60">
    <p:pos x="6795" y="1671"/>
    <p:text>motivar a razão pela qual pretende ter o rate automático</p:text>
    <p:extLst>
      <p:ext uri="{C676402C-5697-4E1C-873F-D02D1690AC5C}">
        <p15:threadingInfo xmlns:p15="http://schemas.microsoft.com/office/powerpoint/2012/main" timeZoneBias="0"/>
      </p:ext>
    </p:extLst>
  </p:cm>
  <p:cm authorId="1" dt="2015-11-17T23:09:43.700" idx="10">
    <p:pos x="6795" y="1767"/>
    <p:text>Último tópico. E também é mencionado oralmente</p:text>
    <p:extLst>
      <p:ext uri="{C676402C-5697-4E1C-873F-D02D1690AC5C}">
        <p15:threadingInfo xmlns:p15="http://schemas.microsoft.com/office/powerpoint/2012/main" timeZoneBias="0">
          <p15:parentCm authorId="0" idx="60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80B3D6-D686-4335-B8FE-A5B174A91D1F}" type="doc">
      <dgm:prSet loTypeId="urn:microsoft.com/office/officeart/2005/8/layout/process1" loCatId="process" qsTypeId="urn:microsoft.com/office/officeart/2005/8/quickstyle/3d6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46E610-6AA3-4C4E-8A85-6DC6A62E248B}">
      <dgm:prSet phldrT="[Text]" custT="1"/>
      <dgm:spPr>
        <a:solidFill>
          <a:schemeClr val="accent4"/>
        </a:solidFill>
      </dgm:spPr>
      <dgm:t>
        <a:bodyPr/>
        <a:lstStyle/>
        <a:p>
          <a:r>
            <a:rPr lang="en-US" sz="2400" dirty="0" smtClean="0"/>
            <a:t>Examination Timetable</a:t>
          </a:r>
          <a:endParaRPr lang="en-US" sz="2400" dirty="0"/>
        </a:p>
      </dgm:t>
    </dgm:pt>
    <dgm:pt modelId="{58A25139-4C19-4DEF-BB4A-2C7D0C560D1E}" type="sibTrans" cxnId="{E8D939EE-BE19-4749-A012-A8BD5CBA70A3}">
      <dgm:prSet/>
      <dgm:spPr/>
      <dgm:t>
        <a:bodyPr/>
        <a:lstStyle/>
        <a:p>
          <a:endParaRPr lang="en-US"/>
        </a:p>
      </dgm:t>
    </dgm:pt>
    <dgm:pt modelId="{823508B4-53E0-436F-8C0C-01AAB20F1F8B}" type="parTrans" cxnId="{E8D939EE-BE19-4749-A012-A8BD5CBA70A3}">
      <dgm:prSet/>
      <dgm:spPr/>
      <dgm:t>
        <a:bodyPr/>
        <a:lstStyle/>
        <a:p>
          <a:endParaRPr lang="en-US"/>
        </a:p>
      </dgm:t>
    </dgm:pt>
    <dgm:pt modelId="{98B9D415-3575-41DA-8A1E-7D3F389EAAB4}">
      <dgm:prSet phldrT="[Text]" custT="1"/>
      <dgm:spPr/>
      <dgm:t>
        <a:bodyPr/>
        <a:lstStyle/>
        <a:p>
          <a:r>
            <a:rPr lang="en-US" sz="2400" dirty="0" smtClean="0"/>
            <a:t>Hill Climbing</a:t>
          </a:r>
          <a:endParaRPr lang="en-US" sz="2400" dirty="0"/>
        </a:p>
      </dgm:t>
    </dgm:pt>
    <dgm:pt modelId="{903E13AB-7FF9-4EF1-9CC8-42D43D9E5AF2}" type="sibTrans" cxnId="{10A6AFFB-136F-4B46-B488-3FCEC86DF52E}">
      <dgm:prSet/>
      <dgm:spPr/>
      <dgm:t>
        <a:bodyPr/>
        <a:lstStyle/>
        <a:p>
          <a:endParaRPr lang="en-US"/>
        </a:p>
      </dgm:t>
    </dgm:pt>
    <dgm:pt modelId="{4BB043C2-7E2E-4EC1-9BF5-3822561939B1}" type="parTrans" cxnId="{10A6AFFB-136F-4B46-B488-3FCEC86DF52E}">
      <dgm:prSet/>
      <dgm:spPr/>
      <dgm:t>
        <a:bodyPr/>
        <a:lstStyle/>
        <a:p>
          <a:endParaRPr lang="en-US"/>
        </a:p>
      </dgm:t>
    </dgm:pt>
    <dgm:pt modelId="{424BD534-A5CD-4DA1-970B-96BC2B36FFFA}">
      <dgm:prSet phldrT="[Text]" custT="1"/>
      <dgm:spPr/>
      <dgm:t>
        <a:bodyPr/>
        <a:lstStyle/>
        <a:p>
          <a:r>
            <a:rPr lang="en-US" sz="2400" dirty="0" smtClean="0"/>
            <a:t>Simulated Annealing</a:t>
          </a:r>
          <a:endParaRPr lang="en-US" sz="2400" dirty="0"/>
        </a:p>
      </dgm:t>
    </dgm:pt>
    <dgm:pt modelId="{2F6FD728-9EA6-4228-BAD0-00E42898BAEE}" type="sibTrans" cxnId="{63979777-6806-43D9-999F-7A795E3AE3BF}">
      <dgm:prSet/>
      <dgm:spPr/>
      <dgm:t>
        <a:bodyPr/>
        <a:lstStyle/>
        <a:p>
          <a:endParaRPr lang="en-US"/>
        </a:p>
      </dgm:t>
    </dgm:pt>
    <dgm:pt modelId="{A6527A33-AD89-4577-8B3C-398FC08D70E9}" type="parTrans" cxnId="{63979777-6806-43D9-999F-7A795E3AE3BF}">
      <dgm:prSet/>
      <dgm:spPr/>
      <dgm:t>
        <a:bodyPr/>
        <a:lstStyle/>
        <a:p>
          <a:endParaRPr lang="en-US"/>
        </a:p>
      </dgm:t>
    </dgm:pt>
    <dgm:pt modelId="{D4EC1965-5E66-4F6A-B14C-48B89CF88F34}">
      <dgm:prSet phldrT="[Text]" custT="1"/>
      <dgm:spPr/>
      <dgm:t>
        <a:bodyPr/>
        <a:lstStyle/>
        <a:p>
          <a:r>
            <a:rPr lang="en-US" sz="2400" dirty="0" smtClean="0"/>
            <a:t>Graph Coloring</a:t>
          </a:r>
          <a:endParaRPr lang="en-US" sz="2400" dirty="0"/>
        </a:p>
      </dgm:t>
    </dgm:pt>
    <dgm:pt modelId="{502ADAB4-0FBC-4569-99CE-21E1D5F6BC66}" type="sibTrans" cxnId="{F1DC2A5A-DC5A-417A-B6A0-A85C2DF10750}">
      <dgm:prSet/>
      <dgm:spPr/>
      <dgm:t>
        <a:bodyPr/>
        <a:lstStyle/>
        <a:p>
          <a:endParaRPr lang="en-US"/>
        </a:p>
      </dgm:t>
    </dgm:pt>
    <dgm:pt modelId="{FCD1FA7D-D905-468E-99B9-C7BD076FAC31}" type="parTrans" cxnId="{F1DC2A5A-DC5A-417A-B6A0-A85C2DF10750}">
      <dgm:prSet/>
      <dgm:spPr/>
      <dgm:t>
        <a:bodyPr/>
        <a:lstStyle/>
        <a:p>
          <a:endParaRPr lang="en-US"/>
        </a:p>
      </dgm:t>
    </dgm:pt>
    <dgm:pt modelId="{CCE039CF-CC13-4D3D-851B-AB1839045A98}">
      <dgm:prSet custT="1"/>
      <dgm:spPr/>
      <dgm:t>
        <a:bodyPr/>
        <a:lstStyle/>
        <a:p>
          <a:r>
            <a:rPr lang="en-US" sz="2400" dirty="0" smtClean="0"/>
            <a:t>Loader</a:t>
          </a:r>
          <a:endParaRPr lang="en-US" sz="2400" dirty="0"/>
        </a:p>
      </dgm:t>
    </dgm:pt>
    <dgm:pt modelId="{0827E205-FFF6-4C97-99DA-E7CCB976213E}" type="sibTrans" cxnId="{F106EA50-CE0A-49EA-9830-F23364F8072D}">
      <dgm:prSet/>
      <dgm:spPr/>
      <dgm:t>
        <a:bodyPr/>
        <a:lstStyle/>
        <a:p>
          <a:endParaRPr lang="en-US"/>
        </a:p>
      </dgm:t>
    </dgm:pt>
    <dgm:pt modelId="{F7538E36-531A-4ABF-83F2-4D674DEF8E32}" type="parTrans" cxnId="{F106EA50-CE0A-49EA-9830-F23364F8072D}">
      <dgm:prSet/>
      <dgm:spPr/>
      <dgm:t>
        <a:bodyPr/>
        <a:lstStyle/>
        <a:p>
          <a:endParaRPr lang="en-US"/>
        </a:p>
      </dgm:t>
    </dgm:pt>
    <dgm:pt modelId="{17A8A248-E1DA-469F-A154-CBAC5D9778AB}">
      <dgm:prSet phldrT="[Text]" custT="1"/>
      <dgm:spPr>
        <a:solidFill>
          <a:srgbClr val="F0847C"/>
        </a:solidFill>
        <a:ln>
          <a:solidFill>
            <a:srgbClr val="C00000"/>
          </a:solidFill>
        </a:ln>
      </dgm:spPr>
      <dgm:t>
        <a:bodyPr/>
        <a:lstStyle/>
        <a:p>
          <a:r>
            <a:rPr lang="en-US" sz="2400" dirty="0" smtClean="0"/>
            <a:t>ITC 2007 Data</a:t>
          </a:r>
          <a:endParaRPr lang="en-US" sz="2400" dirty="0"/>
        </a:p>
      </dgm:t>
    </dgm:pt>
    <dgm:pt modelId="{4422F951-8E6C-4158-98BC-9114CDD18487}" type="sibTrans" cxnId="{174D0F16-8657-483C-B58D-FDDCDD6C622B}">
      <dgm:prSet/>
      <dgm:spPr/>
      <dgm:t>
        <a:bodyPr/>
        <a:lstStyle/>
        <a:p>
          <a:endParaRPr lang="en-US"/>
        </a:p>
      </dgm:t>
    </dgm:pt>
    <dgm:pt modelId="{E3C8D432-9B80-4370-B9AA-3C64CD61764F}" type="parTrans" cxnId="{174D0F16-8657-483C-B58D-FDDCDD6C622B}">
      <dgm:prSet/>
      <dgm:spPr/>
      <dgm:t>
        <a:bodyPr/>
        <a:lstStyle/>
        <a:p>
          <a:endParaRPr lang="en-US"/>
        </a:p>
      </dgm:t>
    </dgm:pt>
    <dgm:pt modelId="{52A5986A-80EF-452F-B163-4F651F6E920E}" type="pres">
      <dgm:prSet presAssocID="{BA80B3D6-D686-4335-B8FE-A5B174A91D1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705934-E6D1-499E-BDAA-C0A62992660D}" type="pres">
      <dgm:prSet presAssocID="{17A8A248-E1DA-469F-A154-CBAC5D9778AB}" presName="node" presStyleLbl="node1" presStyleIdx="0" presStyleCnt="6" custScaleX="219788" custLinFactX="100000" custLinFactNeighborX="168239" custLinFactNeighborY="-79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B0FADC-49BB-4433-94F6-73BAE60CC01B}" type="pres">
      <dgm:prSet presAssocID="{4422F951-8E6C-4158-98BC-9114CDD18487}" presName="sibTrans" presStyleLbl="sibTrans2D1" presStyleIdx="0" presStyleCnt="5" custScaleX="118542"/>
      <dgm:spPr/>
      <dgm:t>
        <a:bodyPr/>
        <a:lstStyle/>
        <a:p>
          <a:endParaRPr lang="en-US"/>
        </a:p>
      </dgm:t>
    </dgm:pt>
    <dgm:pt modelId="{C70AAC22-CD4D-442E-9F76-A785E86CF564}" type="pres">
      <dgm:prSet presAssocID="{4422F951-8E6C-4158-98BC-9114CDD18487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C2B5D9D2-D82E-407D-882B-8A8EEF511AFF}" type="pres">
      <dgm:prSet presAssocID="{CCE039CF-CC13-4D3D-851B-AB1839045A98}" presName="node" presStyleLbl="node1" presStyleIdx="1" presStyleCnt="6" custScaleX="219788" custLinFactX="116915" custLinFactNeighborX="200000" custLinFactNeighborY="-795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08B5D3-1969-4012-8ADD-73D2E450020A}" type="pres">
      <dgm:prSet presAssocID="{0827E205-FFF6-4C97-99DA-E7CCB976213E}" presName="sibTrans" presStyleLbl="sibTrans2D1" presStyleIdx="1" presStyleCnt="5" custScaleX="118542"/>
      <dgm:spPr/>
      <dgm:t>
        <a:bodyPr/>
        <a:lstStyle/>
        <a:p>
          <a:endParaRPr lang="en-US"/>
        </a:p>
      </dgm:t>
    </dgm:pt>
    <dgm:pt modelId="{861FB1F0-A09E-4914-B7FC-FCEA1CD04480}" type="pres">
      <dgm:prSet presAssocID="{0827E205-FFF6-4C97-99DA-E7CCB976213E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1042CD11-4028-40C7-A3E4-3853786713BD}" type="pres">
      <dgm:prSet presAssocID="{D4EC1965-5E66-4F6A-B14C-48B89CF88F34}" presName="node" presStyleLbl="node1" presStyleIdx="2" presStyleCnt="6" custScaleX="219788" custLinFactX="133348" custLinFactNeighborX="200000" custLinFactNeighborY="-7950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84B384BA-4992-4177-9E54-19EAA20BCC7A}" type="pres">
      <dgm:prSet presAssocID="{502ADAB4-0FBC-4569-99CE-21E1D5F6BC66}" presName="sibTrans" presStyleLbl="sibTrans2D1" presStyleIdx="2" presStyleCnt="5" custLinFactNeighborX="-27675" custLinFactNeighborY="6229"/>
      <dgm:spPr/>
      <dgm:t>
        <a:bodyPr/>
        <a:lstStyle/>
        <a:p>
          <a:endParaRPr lang="pt-PT"/>
        </a:p>
      </dgm:t>
    </dgm:pt>
    <dgm:pt modelId="{45E28F72-793C-4B73-B565-78D783AB4F0D}" type="pres">
      <dgm:prSet presAssocID="{502ADAB4-0FBC-4569-99CE-21E1D5F6BC66}" presName="connectorText" presStyleLbl="sibTrans2D1" presStyleIdx="2" presStyleCnt="5"/>
      <dgm:spPr/>
      <dgm:t>
        <a:bodyPr/>
        <a:lstStyle/>
        <a:p>
          <a:endParaRPr lang="pt-PT"/>
        </a:p>
      </dgm:t>
    </dgm:pt>
    <dgm:pt modelId="{A9B93654-13EA-4C3C-8C58-01B6F39C7E93}" type="pres">
      <dgm:prSet presAssocID="{424BD534-A5CD-4DA1-970B-96BC2B36FFFA}" presName="node" presStyleLbl="node1" presStyleIdx="3" presStyleCnt="6" custScaleX="255547" custLinFactX="-239557" custLinFactY="48921" custLinFactNeighborX="-3000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70FF3-AFA1-404E-A02D-36439289E42F}" type="pres">
      <dgm:prSet presAssocID="{2F6FD728-9EA6-4228-BAD0-00E42898BAEE}" presName="sibTrans" presStyleLbl="sibTrans2D1" presStyleIdx="3" presStyleCnt="5" custScaleX="118542"/>
      <dgm:spPr/>
      <dgm:t>
        <a:bodyPr/>
        <a:lstStyle/>
        <a:p>
          <a:endParaRPr lang="pt-PT"/>
        </a:p>
      </dgm:t>
    </dgm:pt>
    <dgm:pt modelId="{09FB49E3-3A32-426F-90D7-C2DEEECBAE8A}" type="pres">
      <dgm:prSet presAssocID="{2F6FD728-9EA6-4228-BAD0-00E42898BAEE}" presName="connectorText" presStyleLbl="sibTrans2D1" presStyleIdx="3" presStyleCnt="5"/>
      <dgm:spPr/>
      <dgm:t>
        <a:bodyPr/>
        <a:lstStyle/>
        <a:p>
          <a:endParaRPr lang="pt-PT"/>
        </a:p>
      </dgm:t>
    </dgm:pt>
    <dgm:pt modelId="{B6D3413A-C5B6-47F8-B1A9-65F1039F4D3B}" type="pres">
      <dgm:prSet presAssocID="{98B9D415-3575-41DA-8A1E-7D3F389EAAB4}" presName="node" presStyleLbl="node1" presStyleIdx="4" presStyleCnt="6" custScaleX="255547" custLinFactX="-206843" custLinFactY="48921" custLinFactNeighborX="-300000" custLinFactNeighborY="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F0252C6C-08EF-48C6-89C0-0C3E67BADC55}" type="pres">
      <dgm:prSet presAssocID="{903E13AB-7FF9-4EF1-9CC8-42D43D9E5AF2}" presName="sibTrans" presStyleLbl="sibTrans2D1" presStyleIdx="4" presStyleCnt="5" custScaleX="118542"/>
      <dgm:spPr/>
      <dgm:t>
        <a:bodyPr/>
        <a:lstStyle/>
        <a:p>
          <a:endParaRPr lang="pt-PT"/>
        </a:p>
      </dgm:t>
    </dgm:pt>
    <dgm:pt modelId="{005977C5-7746-4332-AB63-5565C2615FED}" type="pres">
      <dgm:prSet presAssocID="{903E13AB-7FF9-4EF1-9CC8-42D43D9E5AF2}" presName="connectorText" presStyleLbl="sibTrans2D1" presStyleIdx="4" presStyleCnt="5"/>
      <dgm:spPr/>
      <dgm:t>
        <a:bodyPr/>
        <a:lstStyle/>
        <a:p>
          <a:endParaRPr lang="pt-PT"/>
        </a:p>
      </dgm:t>
    </dgm:pt>
    <dgm:pt modelId="{81668A18-A5C4-481F-924E-91CBE598CF90}" type="pres">
      <dgm:prSet presAssocID="{6E46E610-6AA3-4C4E-8A85-6DC6A62E248B}" presName="node" presStyleLbl="node1" presStyleIdx="5" presStyleCnt="6" custScaleX="255547" custLinFactX="-200000" custLinFactY="49941" custLinFactNeighborX="-240941" custLinFactNeighborY="100000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</dgm:ptLst>
  <dgm:cxnLst>
    <dgm:cxn modelId="{F7E4C5EA-DFF3-4CA5-B13C-89A73E0450D9}" type="presOf" srcId="{903E13AB-7FF9-4EF1-9CC8-42D43D9E5AF2}" destId="{005977C5-7746-4332-AB63-5565C2615FED}" srcOrd="1" destOrd="0" presId="urn:microsoft.com/office/officeart/2005/8/layout/process1"/>
    <dgm:cxn modelId="{F106EA50-CE0A-49EA-9830-F23364F8072D}" srcId="{BA80B3D6-D686-4335-B8FE-A5B174A91D1F}" destId="{CCE039CF-CC13-4D3D-851B-AB1839045A98}" srcOrd="1" destOrd="0" parTransId="{F7538E36-531A-4ABF-83F2-4D674DEF8E32}" sibTransId="{0827E205-FFF6-4C97-99DA-E7CCB976213E}"/>
    <dgm:cxn modelId="{72341014-660C-4F4B-99DB-6D5B90535813}" type="presOf" srcId="{BA80B3D6-D686-4335-B8FE-A5B174A91D1F}" destId="{52A5986A-80EF-452F-B163-4F651F6E920E}" srcOrd="0" destOrd="0" presId="urn:microsoft.com/office/officeart/2005/8/layout/process1"/>
    <dgm:cxn modelId="{F6EB67DB-F866-45F1-902C-F2D6BDC23779}" type="presOf" srcId="{6E46E610-6AA3-4C4E-8A85-6DC6A62E248B}" destId="{81668A18-A5C4-481F-924E-91CBE598CF90}" srcOrd="0" destOrd="0" presId="urn:microsoft.com/office/officeart/2005/8/layout/process1"/>
    <dgm:cxn modelId="{174D0F16-8657-483C-B58D-FDDCDD6C622B}" srcId="{BA80B3D6-D686-4335-B8FE-A5B174A91D1F}" destId="{17A8A248-E1DA-469F-A154-CBAC5D9778AB}" srcOrd="0" destOrd="0" parTransId="{E3C8D432-9B80-4370-B9AA-3C64CD61764F}" sibTransId="{4422F951-8E6C-4158-98BC-9114CDD18487}"/>
    <dgm:cxn modelId="{3DC493F8-5B48-4FC5-BABD-95DC0BAAB2A7}" type="presOf" srcId="{4422F951-8E6C-4158-98BC-9114CDD18487}" destId="{FDB0FADC-49BB-4433-94F6-73BAE60CC01B}" srcOrd="0" destOrd="0" presId="urn:microsoft.com/office/officeart/2005/8/layout/process1"/>
    <dgm:cxn modelId="{3C2D7F7A-0ECD-4B6F-B22B-38A66E112503}" type="presOf" srcId="{CCE039CF-CC13-4D3D-851B-AB1839045A98}" destId="{C2B5D9D2-D82E-407D-882B-8A8EEF511AFF}" srcOrd="0" destOrd="0" presId="urn:microsoft.com/office/officeart/2005/8/layout/process1"/>
    <dgm:cxn modelId="{10FE49BB-B917-47BD-8A7A-41F8A583102C}" type="presOf" srcId="{424BD534-A5CD-4DA1-970B-96BC2B36FFFA}" destId="{A9B93654-13EA-4C3C-8C58-01B6F39C7E93}" srcOrd="0" destOrd="0" presId="urn:microsoft.com/office/officeart/2005/8/layout/process1"/>
    <dgm:cxn modelId="{E8D939EE-BE19-4749-A012-A8BD5CBA70A3}" srcId="{BA80B3D6-D686-4335-B8FE-A5B174A91D1F}" destId="{6E46E610-6AA3-4C4E-8A85-6DC6A62E248B}" srcOrd="5" destOrd="0" parTransId="{823508B4-53E0-436F-8C0C-01AAB20F1F8B}" sibTransId="{58A25139-4C19-4DEF-BB4A-2C7D0C560D1E}"/>
    <dgm:cxn modelId="{E7CFC45B-DF7A-4A53-8AD2-1EDC1D064D7D}" type="presOf" srcId="{D4EC1965-5E66-4F6A-B14C-48B89CF88F34}" destId="{1042CD11-4028-40C7-A3E4-3853786713BD}" srcOrd="0" destOrd="0" presId="urn:microsoft.com/office/officeart/2005/8/layout/process1"/>
    <dgm:cxn modelId="{B45AA2E6-D816-418A-8CB3-0FAC27502E63}" type="presOf" srcId="{502ADAB4-0FBC-4569-99CE-21E1D5F6BC66}" destId="{84B384BA-4992-4177-9E54-19EAA20BCC7A}" srcOrd="0" destOrd="0" presId="urn:microsoft.com/office/officeart/2005/8/layout/process1"/>
    <dgm:cxn modelId="{976DF86D-1A8D-448E-8334-DA38467787F6}" type="presOf" srcId="{502ADAB4-0FBC-4569-99CE-21E1D5F6BC66}" destId="{45E28F72-793C-4B73-B565-78D783AB4F0D}" srcOrd="1" destOrd="0" presId="urn:microsoft.com/office/officeart/2005/8/layout/process1"/>
    <dgm:cxn modelId="{B8F3B7DF-0C43-42CF-9639-3F6ED87A8879}" type="presOf" srcId="{2F6FD728-9EA6-4228-BAD0-00E42898BAEE}" destId="{42370FF3-AFA1-404E-A02D-36439289E42F}" srcOrd="0" destOrd="0" presId="urn:microsoft.com/office/officeart/2005/8/layout/process1"/>
    <dgm:cxn modelId="{10A6AFFB-136F-4B46-B488-3FCEC86DF52E}" srcId="{BA80B3D6-D686-4335-B8FE-A5B174A91D1F}" destId="{98B9D415-3575-41DA-8A1E-7D3F389EAAB4}" srcOrd="4" destOrd="0" parTransId="{4BB043C2-7E2E-4EC1-9BF5-3822561939B1}" sibTransId="{903E13AB-7FF9-4EF1-9CC8-42D43D9E5AF2}"/>
    <dgm:cxn modelId="{F2DA0746-0CB3-4E86-A4F9-198901C93E9E}" type="presOf" srcId="{4422F951-8E6C-4158-98BC-9114CDD18487}" destId="{C70AAC22-CD4D-442E-9F76-A785E86CF564}" srcOrd="1" destOrd="0" presId="urn:microsoft.com/office/officeart/2005/8/layout/process1"/>
    <dgm:cxn modelId="{63979777-6806-43D9-999F-7A795E3AE3BF}" srcId="{BA80B3D6-D686-4335-B8FE-A5B174A91D1F}" destId="{424BD534-A5CD-4DA1-970B-96BC2B36FFFA}" srcOrd="3" destOrd="0" parTransId="{A6527A33-AD89-4577-8B3C-398FC08D70E9}" sibTransId="{2F6FD728-9EA6-4228-BAD0-00E42898BAEE}"/>
    <dgm:cxn modelId="{342964B1-6106-4F57-988A-6EA084A830C3}" type="presOf" srcId="{0827E205-FFF6-4C97-99DA-E7CCB976213E}" destId="{861FB1F0-A09E-4914-B7FC-FCEA1CD04480}" srcOrd="1" destOrd="0" presId="urn:microsoft.com/office/officeart/2005/8/layout/process1"/>
    <dgm:cxn modelId="{7EF4DE59-EE4D-429F-961F-C9CCE67F98A0}" type="presOf" srcId="{903E13AB-7FF9-4EF1-9CC8-42D43D9E5AF2}" destId="{F0252C6C-08EF-48C6-89C0-0C3E67BADC55}" srcOrd="0" destOrd="0" presId="urn:microsoft.com/office/officeart/2005/8/layout/process1"/>
    <dgm:cxn modelId="{65373FC5-E836-409F-BAFC-05BC7F6E6B33}" type="presOf" srcId="{2F6FD728-9EA6-4228-BAD0-00E42898BAEE}" destId="{09FB49E3-3A32-426F-90D7-C2DEEECBAE8A}" srcOrd="1" destOrd="0" presId="urn:microsoft.com/office/officeart/2005/8/layout/process1"/>
    <dgm:cxn modelId="{DE637EEF-7D91-4557-9E24-CE46690DD8EC}" type="presOf" srcId="{0827E205-FFF6-4C97-99DA-E7CCB976213E}" destId="{E608B5D3-1969-4012-8ADD-73D2E450020A}" srcOrd="0" destOrd="0" presId="urn:microsoft.com/office/officeart/2005/8/layout/process1"/>
    <dgm:cxn modelId="{296F466E-FD74-4122-B044-D57410516D1D}" type="presOf" srcId="{98B9D415-3575-41DA-8A1E-7D3F389EAAB4}" destId="{B6D3413A-C5B6-47F8-B1A9-65F1039F4D3B}" srcOrd="0" destOrd="0" presId="urn:microsoft.com/office/officeart/2005/8/layout/process1"/>
    <dgm:cxn modelId="{F1DC2A5A-DC5A-417A-B6A0-A85C2DF10750}" srcId="{BA80B3D6-D686-4335-B8FE-A5B174A91D1F}" destId="{D4EC1965-5E66-4F6A-B14C-48B89CF88F34}" srcOrd="2" destOrd="0" parTransId="{FCD1FA7D-D905-468E-99B9-C7BD076FAC31}" sibTransId="{502ADAB4-0FBC-4569-99CE-21E1D5F6BC66}"/>
    <dgm:cxn modelId="{539D2639-9F77-4D02-BDA0-E03AA5E161DC}" type="presOf" srcId="{17A8A248-E1DA-469F-A154-CBAC5D9778AB}" destId="{0F705934-E6D1-499E-BDAA-C0A62992660D}" srcOrd="0" destOrd="0" presId="urn:microsoft.com/office/officeart/2005/8/layout/process1"/>
    <dgm:cxn modelId="{154F3A88-0D71-4474-80F1-3DDE67E1ECF5}" type="presParOf" srcId="{52A5986A-80EF-452F-B163-4F651F6E920E}" destId="{0F705934-E6D1-499E-BDAA-C0A62992660D}" srcOrd="0" destOrd="0" presId="urn:microsoft.com/office/officeart/2005/8/layout/process1"/>
    <dgm:cxn modelId="{49A56BD7-86C7-4645-8591-9DFD38178B6A}" type="presParOf" srcId="{52A5986A-80EF-452F-B163-4F651F6E920E}" destId="{FDB0FADC-49BB-4433-94F6-73BAE60CC01B}" srcOrd="1" destOrd="0" presId="urn:microsoft.com/office/officeart/2005/8/layout/process1"/>
    <dgm:cxn modelId="{74459F2E-3A2E-4AE9-B678-DD30F1D9840D}" type="presParOf" srcId="{FDB0FADC-49BB-4433-94F6-73BAE60CC01B}" destId="{C70AAC22-CD4D-442E-9F76-A785E86CF564}" srcOrd="0" destOrd="0" presId="urn:microsoft.com/office/officeart/2005/8/layout/process1"/>
    <dgm:cxn modelId="{88CF22FB-8C3F-4C67-8058-9BBC29FB0550}" type="presParOf" srcId="{52A5986A-80EF-452F-B163-4F651F6E920E}" destId="{C2B5D9D2-D82E-407D-882B-8A8EEF511AFF}" srcOrd="2" destOrd="0" presId="urn:microsoft.com/office/officeart/2005/8/layout/process1"/>
    <dgm:cxn modelId="{E59888B8-C8AC-4F8D-AB08-9A8CACCEC6BD}" type="presParOf" srcId="{52A5986A-80EF-452F-B163-4F651F6E920E}" destId="{E608B5D3-1969-4012-8ADD-73D2E450020A}" srcOrd="3" destOrd="0" presId="urn:microsoft.com/office/officeart/2005/8/layout/process1"/>
    <dgm:cxn modelId="{5C3AD10B-7532-4F70-8E44-3639D67E8DBA}" type="presParOf" srcId="{E608B5D3-1969-4012-8ADD-73D2E450020A}" destId="{861FB1F0-A09E-4914-B7FC-FCEA1CD04480}" srcOrd="0" destOrd="0" presId="urn:microsoft.com/office/officeart/2005/8/layout/process1"/>
    <dgm:cxn modelId="{197421AB-1FE4-4B32-86C7-705E9465E0F9}" type="presParOf" srcId="{52A5986A-80EF-452F-B163-4F651F6E920E}" destId="{1042CD11-4028-40C7-A3E4-3853786713BD}" srcOrd="4" destOrd="0" presId="urn:microsoft.com/office/officeart/2005/8/layout/process1"/>
    <dgm:cxn modelId="{ECF4B730-E37C-48B7-B4DE-05D4C7A55F4B}" type="presParOf" srcId="{52A5986A-80EF-452F-B163-4F651F6E920E}" destId="{84B384BA-4992-4177-9E54-19EAA20BCC7A}" srcOrd="5" destOrd="0" presId="urn:microsoft.com/office/officeart/2005/8/layout/process1"/>
    <dgm:cxn modelId="{1751264A-C689-4FB5-87EA-0393064AF01E}" type="presParOf" srcId="{84B384BA-4992-4177-9E54-19EAA20BCC7A}" destId="{45E28F72-793C-4B73-B565-78D783AB4F0D}" srcOrd="0" destOrd="0" presId="urn:microsoft.com/office/officeart/2005/8/layout/process1"/>
    <dgm:cxn modelId="{8FD044EA-BAA1-44E9-ABCF-71F9F8878692}" type="presParOf" srcId="{52A5986A-80EF-452F-B163-4F651F6E920E}" destId="{A9B93654-13EA-4C3C-8C58-01B6F39C7E93}" srcOrd="6" destOrd="0" presId="urn:microsoft.com/office/officeart/2005/8/layout/process1"/>
    <dgm:cxn modelId="{7FF3370D-E35D-4C5C-A5D0-F009ACEF9977}" type="presParOf" srcId="{52A5986A-80EF-452F-B163-4F651F6E920E}" destId="{42370FF3-AFA1-404E-A02D-36439289E42F}" srcOrd="7" destOrd="0" presId="urn:microsoft.com/office/officeart/2005/8/layout/process1"/>
    <dgm:cxn modelId="{4637D050-7E93-47DF-99A1-9B4128958656}" type="presParOf" srcId="{42370FF3-AFA1-404E-A02D-36439289E42F}" destId="{09FB49E3-3A32-426F-90D7-C2DEEECBAE8A}" srcOrd="0" destOrd="0" presId="urn:microsoft.com/office/officeart/2005/8/layout/process1"/>
    <dgm:cxn modelId="{F492A3C4-D0DF-4BD7-B6C6-3A9311CDBA44}" type="presParOf" srcId="{52A5986A-80EF-452F-B163-4F651F6E920E}" destId="{B6D3413A-C5B6-47F8-B1A9-65F1039F4D3B}" srcOrd="8" destOrd="0" presId="urn:microsoft.com/office/officeart/2005/8/layout/process1"/>
    <dgm:cxn modelId="{590F97AC-C687-412D-8976-1152385E7BE0}" type="presParOf" srcId="{52A5986A-80EF-452F-B163-4F651F6E920E}" destId="{F0252C6C-08EF-48C6-89C0-0C3E67BADC55}" srcOrd="9" destOrd="0" presId="urn:microsoft.com/office/officeart/2005/8/layout/process1"/>
    <dgm:cxn modelId="{EC1E5017-F2AB-47DE-83B8-47786BB6CB41}" type="presParOf" srcId="{F0252C6C-08EF-48C6-89C0-0C3E67BADC55}" destId="{005977C5-7746-4332-AB63-5565C2615FED}" srcOrd="0" destOrd="0" presId="urn:microsoft.com/office/officeart/2005/8/layout/process1"/>
    <dgm:cxn modelId="{812DBA06-1670-4926-B259-0E060A1D3926}" type="presParOf" srcId="{52A5986A-80EF-452F-B163-4F651F6E920E}" destId="{81668A18-A5C4-481F-924E-91CBE598CF90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3EB72-5957-4A99-A52D-7CECA05E271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ECD55-57B3-4B79-B73C-C2902CA9B079}">
      <dgm:prSet phldrT="[Text]" custT="1"/>
      <dgm:spPr/>
      <dgm:t>
        <a:bodyPr/>
        <a:lstStyle/>
        <a:p>
          <a:r>
            <a:rPr lang="en-US" sz="1200" dirty="0" smtClean="0"/>
            <a:t>18/04/2005 09:30:00</a:t>
          </a:r>
          <a:endParaRPr lang="en-US" sz="1200" dirty="0"/>
        </a:p>
      </dgm:t>
    </dgm:pt>
    <dgm:pt modelId="{14ED474B-35A8-4EF7-A4FB-4CD7E5C9AA8C}" type="parTrans" cxnId="{B558FA29-6762-4018-B370-24DDC4EF833F}">
      <dgm:prSet/>
      <dgm:spPr/>
      <dgm:t>
        <a:bodyPr/>
        <a:lstStyle/>
        <a:p>
          <a:endParaRPr lang="en-US" sz="1200"/>
        </a:p>
      </dgm:t>
    </dgm:pt>
    <dgm:pt modelId="{56ADA2DE-E153-46B1-8E16-ED33048021B5}" type="sibTrans" cxnId="{B558FA29-6762-4018-B370-24DDC4EF833F}">
      <dgm:prSet/>
      <dgm:spPr/>
      <dgm:t>
        <a:bodyPr/>
        <a:lstStyle/>
        <a:p>
          <a:endParaRPr lang="en-US" sz="1200"/>
        </a:p>
      </dgm:t>
    </dgm:pt>
    <dgm:pt modelId="{43182086-0DD6-446E-87F9-4F4BDF43DEF8}">
      <dgm:prSet phldrT="[Text]" custT="1"/>
      <dgm:spPr/>
      <dgm:t>
        <a:bodyPr/>
        <a:lstStyle/>
        <a:p>
          <a:r>
            <a:rPr lang="en-US" sz="1200" dirty="0" smtClean="0"/>
            <a:t>E: 107	R: 2</a:t>
          </a:r>
          <a:endParaRPr lang="en-US" sz="1200" dirty="0"/>
        </a:p>
      </dgm:t>
    </dgm:pt>
    <dgm:pt modelId="{C661C66B-95DE-4CA4-936C-0001041CD16A}" type="parTrans" cxnId="{39332297-EB51-427F-8D23-26227C4597F8}">
      <dgm:prSet/>
      <dgm:spPr/>
      <dgm:t>
        <a:bodyPr/>
        <a:lstStyle/>
        <a:p>
          <a:endParaRPr lang="en-US" sz="1200"/>
        </a:p>
      </dgm:t>
    </dgm:pt>
    <dgm:pt modelId="{440D20C5-3A59-4C48-AAC1-3E8F08FD2B62}" type="sibTrans" cxnId="{39332297-EB51-427F-8D23-26227C4597F8}">
      <dgm:prSet/>
      <dgm:spPr/>
      <dgm:t>
        <a:bodyPr/>
        <a:lstStyle/>
        <a:p>
          <a:endParaRPr lang="en-US" sz="1200"/>
        </a:p>
      </dgm:t>
    </dgm:pt>
    <dgm:pt modelId="{80BC2265-EAF2-4782-9CC2-714A34DC915E}">
      <dgm:prSet phldrT="[Text]" custT="1"/>
      <dgm:spPr/>
      <dgm:t>
        <a:bodyPr/>
        <a:lstStyle/>
        <a:p>
          <a:r>
            <a:rPr lang="en-US" sz="1200" dirty="0" smtClean="0"/>
            <a:t>E: 202	R: 1</a:t>
          </a:r>
          <a:endParaRPr lang="en-US" sz="1200" dirty="0"/>
        </a:p>
      </dgm:t>
    </dgm:pt>
    <dgm:pt modelId="{3A0B580E-932A-4457-A101-40BE7FA11104}" type="parTrans" cxnId="{9E295C5B-80E8-4B86-A234-F2A86D2E3059}">
      <dgm:prSet/>
      <dgm:spPr/>
      <dgm:t>
        <a:bodyPr/>
        <a:lstStyle/>
        <a:p>
          <a:endParaRPr lang="en-US" sz="1200"/>
        </a:p>
      </dgm:t>
    </dgm:pt>
    <dgm:pt modelId="{60466F59-0B42-4C88-9D40-7B62A8D0F43D}" type="sibTrans" cxnId="{9E295C5B-80E8-4B86-A234-F2A86D2E3059}">
      <dgm:prSet/>
      <dgm:spPr/>
      <dgm:t>
        <a:bodyPr/>
        <a:lstStyle/>
        <a:p>
          <a:endParaRPr lang="en-US" sz="1200"/>
        </a:p>
      </dgm:t>
    </dgm:pt>
    <dgm:pt modelId="{6F193B4F-EADB-4E90-A84B-4FC900E7BF8E}">
      <dgm:prSet phldrT="[Text]" custT="1"/>
      <dgm:spPr/>
      <dgm:t>
        <a:bodyPr/>
        <a:lstStyle/>
        <a:p>
          <a:r>
            <a:rPr lang="en-US" sz="1200" dirty="0" smtClean="0"/>
            <a:t>19/04/2005 09:30:00</a:t>
          </a:r>
          <a:endParaRPr lang="en-US" sz="1200" dirty="0"/>
        </a:p>
      </dgm:t>
    </dgm:pt>
    <dgm:pt modelId="{CECF6F03-8364-400A-8C17-A032C75D4D3A}" type="parTrans" cxnId="{13646CFC-157A-4C53-9CFE-1D1C25C25CFF}">
      <dgm:prSet/>
      <dgm:spPr/>
      <dgm:t>
        <a:bodyPr/>
        <a:lstStyle/>
        <a:p>
          <a:endParaRPr lang="en-US" sz="1200"/>
        </a:p>
      </dgm:t>
    </dgm:pt>
    <dgm:pt modelId="{EF0E238F-3883-4247-8C90-4D7B5B93EA1D}" type="sibTrans" cxnId="{13646CFC-157A-4C53-9CFE-1D1C25C25CFF}">
      <dgm:prSet/>
      <dgm:spPr/>
      <dgm:t>
        <a:bodyPr/>
        <a:lstStyle/>
        <a:p>
          <a:endParaRPr lang="en-US" sz="1200"/>
        </a:p>
      </dgm:t>
    </dgm:pt>
    <dgm:pt modelId="{998F2C35-CF79-4255-B261-198899FD385B}">
      <dgm:prSet phldrT="[Text]" custT="1"/>
      <dgm:spPr/>
      <dgm:t>
        <a:bodyPr/>
        <a:lstStyle/>
        <a:p>
          <a:r>
            <a:rPr lang="en-US" sz="1200" dirty="0" smtClean="0"/>
            <a:t>E: 2	R: 5</a:t>
          </a:r>
          <a:endParaRPr lang="en-US" sz="1200" dirty="0"/>
        </a:p>
      </dgm:t>
    </dgm:pt>
    <dgm:pt modelId="{CC04AC6B-D330-4735-ADA1-064D7D1CE677}" type="parTrans" cxnId="{D57D9F07-280C-4B14-918F-38B9976586D8}">
      <dgm:prSet/>
      <dgm:spPr/>
      <dgm:t>
        <a:bodyPr/>
        <a:lstStyle/>
        <a:p>
          <a:endParaRPr lang="en-US" sz="1200"/>
        </a:p>
      </dgm:t>
    </dgm:pt>
    <dgm:pt modelId="{8E1FBB9C-6D4B-4A9B-9411-233517D3FF0B}" type="sibTrans" cxnId="{D57D9F07-280C-4B14-918F-38B9976586D8}">
      <dgm:prSet/>
      <dgm:spPr/>
      <dgm:t>
        <a:bodyPr/>
        <a:lstStyle/>
        <a:p>
          <a:endParaRPr lang="en-US" sz="1200"/>
        </a:p>
      </dgm:t>
    </dgm:pt>
    <dgm:pt modelId="{75278659-B33A-45EB-AE48-82A6D0B8CB81}">
      <dgm:prSet phldrT="[Text]" custT="1"/>
      <dgm:spPr/>
      <dgm:t>
        <a:bodyPr/>
        <a:lstStyle/>
        <a:p>
          <a:r>
            <a:rPr lang="en-US" sz="1200" dirty="0" smtClean="0"/>
            <a:t>20/04/2005 09:30:00</a:t>
          </a:r>
          <a:endParaRPr lang="en-US" sz="1200" dirty="0"/>
        </a:p>
      </dgm:t>
    </dgm:pt>
    <dgm:pt modelId="{975BA6D8-0BD7-404D-9EAD-608E5A7D1980}" type="parTrans" cxnId="{BF01C0C0-2EDB-4F90-8B52-AE19F9F9BA38}">
      <dgm:prSet/>
      <dgm:spPr/>
      <dgm:t>
        <a:bodyPr/>
        <a:lstStyle/>
        <a:p>
          <a:endParaRPr lang="en-US" sz="1200"/>
        </a:p>
      </dgm:t>
    </dgm:pt>
    <dgm:pt modelId="{DD6434F1-7B09-470C-80B9-17EF609396D7}" type="sibTrans" cxnId="{BF01C0C0-2EDB-4F90-8B52-AE19F9F9BA38}">
      <dgm:prSet/>
      <dgm:spPr/>
      <dgm:t>
        <a:bodyPr/>
        <a:lstStyle/>
        <a:p>
          <a:endParaRPr lang="en-US" sz="1200"/>
        </a:p>
      </dgm:t>
    </dgm:pt>
    <dgm:pt modelId="{7E567480-BB19-4546-A7E4-7D7F27AE84F4}">
      <dgm:prSet phldrT="[Text]" custT="1"/>
      <dgm:spPr/>
      <dgm:t>
        <a:bodyPr/>
        <a:lstStyle/>
        <a:p>
          <a:r>
            <a:rPr lang="en-US" sz="1200" dirty="0" smtClean="0"/>
            <a:t>E: 112	R: 6</a:t>
          </a:r>
          <a:endParaRPr lang="en-US" sz="1200" dirty="0"/>
        </a:p>
      </dgm:t>
    </dgm:pt>
    <dgm:pt modelId="{3710EF05-F41F-4E83-A8DF-529F48AE4E5E}" type="parTrans" cxnId="{A0B93FFC-0BB3-47DE-B9E1-7D080708CC0B}">
      <dgm:prSet/>
      <dgm:spPr/>
      <dgm:t>
        <a:bodyPr/>
        <a:lstStyle/>
        <a:p>
          <a:endParaRPr lang="en-US" sz="1200"/>
        </a:p>
      </dgm:t>
    </dgm:pt>
    <dgm:pt modelId="{CEAD62C2-A7A8-40B0-8058-FA9B6758647C}" type="sibTrans" cxnId="{A0B93FFC-0BB3-47DE-B9E1-7D080708CC0B}">
      <dgm:prSet/>
      <dgm:spPr/>
      <dgm:t>
        <a:bodyPr/>
        <a:lstStyle/>
        <a:p>
          <a:endParaRPr lang="en-US" sz="1200"/>
        </a:p>
      </dgm:t>
    </dgm:pt>
    <dgm:pt modelId="{D17303E5-B4A3-4D13-BA5B-8268F733863E}">
      <dgm:prSet phldrT="[Text]" custT="1"/>
      <dgm:spPr/>
      <dgm:t>
        <a:bodyPr/>
        <a:lstStyle/>
        <a:p>
          <a:r>
            <a:rPr lang="en-US" sz="1200" dirty="0" smtClean="0"/>
            <a:t>E: 254	R: 1</a:t>
          </a:r>
          <a:endParaRPr lang="en-US" sz="1200" dirty="0"/>
        </a:p>
      </dgm:t>
    </dgm:pt>
    <dgm:pt modelId="{8CDBE637-418B-4DD5-96DC-3FC7235D5505}" type="parTrans" cxnId="{AB487945-6E25-4242-AC51-F1CDA10C0F2D}">
      <dgm:prSet/>
      <dgm:spPr/>
      <dgm:t>
        <a:bodyPr/>
        <a:lstStyle/>
        <a:p>
          <a:endParaRPr lang="en-US" sz="1200"/>
        </a:p>
      </dgm:t>
    </dgm:pt>
    <dgm:pt modelId="{A5DD9306-C9C3-419A-982D-67AE96D4A138}" type="sibTrans" cxnId="{AB487945-6E25-4242-AC51-F1CDA10C0F2D}">
      <dgm:prSet/>
      <dgm:spPr/>
      <dgm:t>
        <a:bodyPr/>
        <a:lstStyle/>
        <a:p>
          <a:endParaRPr lang="en-US" sz="1200"/>
        </a:p>
      </dgm:t>
    </dgm:pt>
    <dgm:pt modelId="{6AAAFD51-0D09-40FE-9260-15C32B0DAE20}" type="pres">
      <dgm:prSet presAssocID="{F093EB72-5957-4A99-A52D-7CECA05E27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48FA580F-C2AF-44DC-B138-E4C54AF4EC7D}" type="pres">
      <dgm:prSet presAssocID="{4FCECD55-57B3-4B79-B73C-C2902CA9B079}" presName="composite" presStyleCnt="0"/>
      <dgm:spPr/>
    </dgm:pt>
    <dgm:pt modelId="{00128358-36EF-46A2-B8D4-2BD6293B510C}" type="pres">
      <dgm:prSet presAssocID="{4FCECD55-57B3-4B79-B73C-C2902CA9B07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13FB4D-500D-459B-858B-B3F5F17C82D1}" type="pres">
      <dgm:prSet presAssocID="{4FCECD55-57B3-4B79-B73C-C2902CA9B07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PT"/>
        </a:p>
      </dgm:t>
    </dgm:pt>
    <dgm:pt modelId="{A1985502-30A1-498D-8768-8634B9982A2B}" type="pres">
      <dgm:prSet presAssocID="{56ADA2DE-E153-46B1-8E16-ED33048021B5}" presName="space" presStyleCnt="0"/>
      <dgm:spPr/>
    </dgm:pt>
    <dgm:pt modelId="{70CED156-F55A-4631-B978-2CBA47266331}" type="pres">
      <dgm:prSet presAssocID="{6F193B4F-EADB-4E90-A84B-4FC900E7BF8E}" presName="composite" presStyleCnt="0"/>
      <dgm:spPr/>
    </dgm:pt>
    <dgm:pt modelId="{6EB323F8-069A-4F16-B0D7-3F62ED9C1774}" type="pres">
      <dgm:prSet presAssocID="{6F193B4F-EADB-4E90-A84B-4FC900E7B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C2ED4F-3122-4690-8C3D-E9FBEA807E7C}" type="pres">
      <dgm:prSet presAssocID="{6F193B4F-EADB-4E90-A84B-4FC900E7B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05FBA9-216E-4881-99A0-79E68C9496E5}" type="pres">
      <dgm:prSet presAssocID="{EF0E238F-3883-4247-8C90-4D7B5B93EA1D}" presName="space" presStyleCnt="0"/>
      <dgm:spPr/>
    </dgm:pt>
    <dgm:pt modelId="{608EB61B-967B-47F0-90BC-334372CEA47D}" type="pres">
      <dgm:prSet presAssocID="{75278659-B33A-45EB-AE48-82A6D0B8CB81}" presName="composite" presStyleCnt="0"/>
      <dgm:spPr/>
    </dgm:pt>
    <dgm:pt modelId="{ED0C6729-1393-4353-B252-FF075B28E681}" type="pres">
      <dgm:prSet presAssocID="{75278659-B33A-45EB-AE48-82A6D0B8CB8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21C42-605E-40B9-B96E-0AEDD830E23B}" type="pres">
      <dgm:prSet presAssocID="{75278659-B33A-45EB-AE48-82A6D0B8CB8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332297-EB51-427F-8D23-26227C4597F8}" srcId="{4FCECD55-57B3-4B79-B73C-C2902CA9B079}" destId="{43182086-0DD6-446E-87F9-4F4BDF43DEF8}" srcOrd="0" destOrd="0" parTransId="{C661C66B-95DE-4CA4-936C-0001041CD16A}" sibTransId="{440D20C5-3A59-4C48-AAC1-3E8F08FD2B62}"/>
    <dgm:cxn modelId="{BF01C0C0-2EDB-4F90-8B52-AE19F9F9BA38}" srcId="{F093EB72-5957-4A99-A52D-7CECA05E271F}" destId="{75278659-B33A-45EB-AE48-82A6D0B8CB81}" srcOrd="2" destOrd="0" parTransId="{975BA6D8-0BD7-404D-9EAD-608E5A7D1980}" sibTransId="{DD6434F1-7B09-470C-80B9-17EF609396D7}"/>
    <dgm:cxn modelId="{A2CEF4C1-8DD8-40D6-9FB2-CFEFB9A09F7F}" type="presOf" srcId="{80BC2265-EAF2-4782-9CC2-714A34DC915E}" destId="{3D13FB4D-500D-459B-858B-B3F5F17C82D1}" srcOrd="0" destOrd="1" presId="urn:microsoft.com/office/officeart/2005/8/layout/hList1"/>
    <dgm:cxn modelId="{064E3AA1-59E7-4090-AD6B-D7B30A9CADEA}" type="presOf" srcId="{F093EB72-5957-4A99-A52D-7CECA05E271F}" destId="{6AAAFD51-0D09-40FE-9260-15C32B0DAE20}" srcOrd="0" destOrd="0" presId="urn:microsoft.com/office/officeart/2005/8/layout/hList1"/>
    <dgm:cxn modelId="{025AAC8C-778D-43EF-B984-E9962DB8DC41}" type="presOf" srcId="{75278659-B33A-45EB-AE48-82A6D0B8CB81}" destId="{ED0C6729-1393-4353-B252-FF075B28E681}" srcOrd="0" destOrd="0" presId="urn:microsoft.com/office/officeart/2005/8/layout/hList1"/>
    <dgm:cxn modelId="{9E295C5B-80E8-4B86-A234-F2A86D2E3059}" srcId="{4FCECD55-57B3-4B79-B73C-C2902CA9B079}" destId="{80BC2265-EAF2-4782-9CC2-714A34DC915E}" srcOrd="1" destOrd="0" parTransId="{3A0B580E-932A-4457-A101-40BE7FA11104}" sibTransId="{60466F59-0B42-4C88-9D40-7B62A8D0F43D}"/>
    <dgm:cxn modelId="{A0B93FFC-0BB3-47DE-B9E1-7D080708CC0B}" srcId="{75278659-B33A-45EB-AE48-82A6D0B8CB81}" destId="{7E567480-BB19-4546-A7E4-7D7F27AE84F4}" srcOrd="0" destOrd="0" parTransId="{3710EF05-F41F-4E83-A8DF-529F48AE4E5E}" sibTransId="{CEAD62C2-A7A8-40B0-8058-FA9B6758647C}"/>
    <dgm:cxn modelId="{3F0B2A5A-1B53-4723-AD60-959F3F74F53D}" type="presOf" srcId="{6F193B4F-EADB-4E90-A84B-4FC900E7BF8E}" destId="{6EB323F8-069A-4F16-B0D7-3F62ED9C1774}" srcOrd="0" destOrd="0" presId="urn:microsoft.com/office/officeart/2005/8/layout/hList1"/>
    <dgm:cxn modelId="{B43BED96-1F66-48D8-B9D5-D23E9C24FB23}" type="presOf" srcId="{998F2C35-CF79-4255-B261-198899FD385B}" destId="{E6C2ED4F-3122-4690-8C3D-E9FBEA807E7C}" srcOrd="0" destOrd="0" presId="urn:microsoft.com/office/officeart/2005/8/layout/hList1"/>
    <dgm:cxn modelId="{6A4876AB-25CB-44DD-BA00-102A2631A118}" type="presOf" srcId="{7E567480-BB19-4546-A7E4-7D7F27AE84F4}" destId="{C2621C42-605E-40B9-B96E-0AEDD830E23B}" srcOrd="0" destOrd="0" presId="urn:microsoft.com/office/officeart/2005/8/layout/hList1"/>
    <dgm:cxn modelId="{13646CFC-157A-4C53-9CFE-1D1C25C25CFF}" srcId="{F093EB72-5957-4A99-A52D-7CECA05E271F}" destId="{6F193B4F-EADB-4E90-A84B-4FC900E7BF8E}" srcOrd="1" destOrd="0" parTransId="{CECF6F03-8364-400A-8C17-A032C75D4D3A}" sibTransId="{EF0E238F-3883-4247-8C90-4D7B5B93EA1D}"/>
    <dgm:cxn modelId="{A62E0643-33F2-4C68-9660-9FB4D68C241F}" type="presOf" srcId="{4FCECD55-57B3-4B79-B73C-C2902CA9B079}" destId="{00128358-36EF-46A2-B8D4-2BD6293B510C}" srcOrd="0" destOrd="0" presId="urn:microsoft.com/office/officeart/2005/8/layout/hList1"/>
    <dgm:cxn modelId="{D57D9F07-280C-4B14-918F-38B9976586D8}" srcId="{6F193B4F-EADB-4E90-A84B-4FC900E7BF8E}" destId="{998F2C35-CF79-4255-B261-198899FD385B}" srcOrd="0" destOrd="0" parTransId="{CC04AC6B-D330-4735-ADA1-064D7D1CE677}" sibTransId="{8E1FBB9C-6D4B-4A9B-9411-233517D3FF0B}"/>
    <dgm:cxn modelId="{B558FA29-6762-4018-B370-24DDC4EF833F}" srcId="{F093EB72-5957-4A99-A52D-7CECA05E271F}" destId="{4FCECD55-57B3-4B79-B73C-C2902CA9B079}" srcOrd="0" destOrd="0" parTransId="{14ED474B-35A8-4EF7-A4FB-4CD7E5C9AA8C}" sibTransId="{56ADA2DE-E153-46B1-8E16-ED33048021B5}"/>
    <dgm:cxn modelId="{AB487945-6E25-4242-AC51-F1CDA10C0F2D}" srcId="{75278659-B33A-45EB-AE48-82A6D0B8CB81}" destId="{D17303E5-B4A3-4D13-BA5B-8268F733863E}" srcOrd="1" destOrd="0" parTransId="{8CDBE637-418B-4DD5-96DC-3FC7235D5505}" sibTransId="{A5DD9306-C9C3-419A-982D-67AE96D4A138}"/>
    <dgm:cxn modelId="{674CF50F-FAC9-4934-ABF2-029D2239ABCD}" type="presOf" srcId="{D17303E5-B4A3-4D13-BA5B-8268F733863E}" destId="{C2621C42-605E-40B9-B96E-0AEDD830E23B}" srcOrd="0" destOrd="1" presId="urn:microsoft.com/office/officeart/2005/8/layout/hList1"/>
    <dgm:cxn modelId="{1D823B7F-FFEA-48C7-90D5-AB96210E773A}" type="presOf" srcId="{43182086-0DD6-446E-87F9-4F4BDF43DEF8}" destId="{3D13FB4D-500D-459B-858B-B3F5F17C82D1}" srcOrd="0" destOrd="0" presId="urn:microsoft.com/office/officeart/2005/8/layout/hList1"/>
    <dgm:cxn modelId="{D47AD42C-06E8-4E3F-8C2B-44FF7BF58CFD}" type="presParOf" srcId="{6AAAFD51-0D09-40FE-9260-15C32B0DAE20}" destId="{48FA580F-C2AF-44DC-B138-E4C54AF4EC7D}" srcOrd="0" destOrd="0" presId="urn:microsoft.com/office/officeart/2005/8/layout/hList1"/>
    <dgm:cxn modelId="{F322150B-824D-45CA-960C-E48DFBABF85A}" type="presParOf" srcId="{48FA580F-C2AF-44DC-B138-E4C54AF4EC7D}" destId="{00128358-36EF-46A2-B8D4-2BD6293B510C}" srcOrd="0" destOrd="0" presId="urn:microsoft.com/office/officeart/2005/8/layout/hList1"/>
    <dgm:cxn modelId="{AE9C0FE4-1956-47AD-BA3B-3C078CB1F16C}" type="presParOf" srcId="{48FA580F-C2AF-44DC-B138-E4C54AF4EC7D}" destId="{3D13FB4D-500D-459B-858B-B3F5F17C82D1}" srcOrd="1" destOrd="0" presId="urn:microsoft.com/office/officeart/2005/8/layout/hList1"/>
    <dgm:cxn modelId="{263B91B9-31F6-46AB-B154-1C96BA1AD90E}" type="presParOf" srcId="{6AAAFD51-0D09-40FE-9260-15C32B0DAE20}" destId="{A1985502-30A1-498D-8768-8634B9982A2B}" srcOrd="1" destOrd="0" presId="urn:microsoft.com/office/officeart/2005/8/layout/hList1"/>
    <dgm:cxn modelId="{C5076FE3-DAEB-44B5-A2FE-23C1759E2496}" type="presParOf" srcId="{6AAAFD51-0D09-40FE-9260-15C32B0DAE20}" destId="{70CED156-F55A-4631-B978-2CBA47266331}" srcOrd="2" destOrd="0" presId="urn:microsoft.com/office/officeart/2005/8/layout/hList1"/>
    <dgm:cxn modelId="{EFDB03AD-1891-4F7D-A365-C3E090E67507}" type="presParOf" srcId="{70CED156-F55A-4631-B978-2CBA47266331}" destId="{6EB323F8-069A-4F16-B0D7-3F62ED9C1774}" srcOrd="0" destOrd="0" presId="urn:microsoft.com/office/officeart/2005/8/layout/hList1"/>
    <dgm:cxn modelId="{BF73B322-7457-4CC3-A6FA-5064626254EA}" type="presParOf" srcId="{70CED156-F55A-4631-B978-2CBA47266331}" destId="{E6C2ED4F-3122-4690-8C3D-E9FBEA807E7C}" srcOrd="1" destOrd="0" presId="urn:microsoft.com/office/officeart/2005/8/layout/hList1"/>
    <dgm:cxn modelId="{7AE07E03-0C23-4A4E-8EC7-9B3D11D01E93}" type="presParOf" srcId="{6AAAFD51-0D09-40FE-9260-15C32B0DAE20}" destId="{7F05FBA9-216E-4881-99A0-79E68C9496E5}" srcOrd="3" destOrd="0" presId="urn:microsoft.com/office/officeart/2005/8/layout/hList1"/>
    <dgm:cxn modelId="{26125EF2-2FC5-48AC-A88C-5B2E3884B075}" type="presParOf" srcId="{6AAAFD51-0D09-40FE-9260-15C32B0DAE20}" destId="{608EB61B-967B-47F0-90BC-334372CEA47D}" srcOrd="4" destOrd="0" presId="urn:microsoft.com/office/officeart/2005/8/layout/hList1"/>
    <dgm:cxn modelId="{D8829390-02D7-41FC-A13E-262B2CC76A01}" type="presParOf" srcId="{608EB61B-967B-47F0-90BC-334372CEA47D}" destId="{ED0C6729-1393-4353-B252-FF075B28E681}" srcOrd="0" destOrd="0" presId="urn:microsoft.com/office/officeart/2005/8/layout/hList1"/>
    <dgm:cxn modelId="{D6CFC41C-BAA1-4863-B801-F76483BE7F12}" type="presParOf" srcId="{608EB61B-967B-47F0-90BC-334372CEA47D}" destId="{C2621C42-605E-40B9-B96E-0AEDD830E2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647FDC-F259-4A4D-B5F5-E5558F96794B}" type="datetimeFigureOut">
              <a:rPr lang="en-US" smtClean="0"/>
              <a:t>25-Nov-15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BDD92-BDD1-41DE-BD7E-1F5A3B95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42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Esta</a:t>
            </a:r>
            <a:r>
              <a:rPr lang="en-US" baseline="0" dirty="0" smtClean="0"/>
              <a:t> tool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</a:t>
            </a:r>
            <a:r>
              <a:rPr lang="en-US" baseline="0" dirty="0" err="1" smtClean="0"/>
              <a:t>está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presente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ficheiros</a:t>
            </a:r>
            <a:r>
              <a:rPr lang="en-US" baseline="0" dirty="0" smtClean="0"/>
              <a:t> dos datasets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Conflict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66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Primeira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heuristica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executada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LDO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fase</a:t>
            </a:r>
            <a:r>
              <a:rPr lang="en-US" baseline="0" dirty="0" smtClean="0"/>
              <a:t> (com a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79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Esta</a:t>
            </a:r>
            <a:r>
              <a:rPr lang="en-US" dirty="0" smtClean="0"/>
              <a:t> heuristic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que é acceptance criterion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Cooling schedule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parametros</a:t>
            </a:r>
            <a:r>
              <a:rPr lang="en-US" baseline="0" dirty="0" smtClean="0"/>
              <a:t> (com </a:t>
            </a:r>
            <a:r>
              <a:rPr lang="en-US" baseline="0" dirty="0" err="1" smtClean="0"/>
              <a:t>ajuda</a:t>
            </a:r>
            <a:r>
              <a:rPr lang="en-US" baseline="0" dirty="0" smtClean="0"/>
              <a:t> da </a:t>
            </a:r>
            <a:r>
              <a:rPr lang="en-US" baseline="0" dirty="0" err="1" smtClean="0"/>
              <a:t>imagem</a:t>
            </a:r>
            <a:r>
              <a:rPr lang="en-US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3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porquê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9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A heurística;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O porquê da utilização</a:t>
            </a:r>
            <a:r>
              <a:rPr lang="pt-PT" baseline="0" noProof="0" dirty="0" smtClean="0"/>
              <a:t> desta heurística;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O facto de poder ou não melhorar a solução, depende se já está presente num local </a:t>
            </a:r>
            <a:r>
              <a:rPr lang="pt-PT" baseline="0" noProof="0" dirty="0" err="1" smtClean="0"/>
              <a:t>óptimo</a:t>
            </a:r>
            <a:r>
              <a:rPr lang="pt-PT" baseline="0" noProof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É bom que este seja executado, mas por pouco tempo – Significa que o SA conseguiu executar até ao fim e que o HC só lá está para tentar encontrar (dificilmente) uma melhor solução e fazer com o que algoritmo acabe no devido tempo.</a:t>
            </a:r>
            <a:endParaRPr lang="pt-P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1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</a:t>
            </a:r>
            <a:r>
              <a:rPr lang="en-US" baseline="0" dirty="0" err="1" smtClean="0"/>
              <a:t>escolha</a:t>
            </a:r>
            <a:r>
              <a:rPr lang="en-US" baseline="0" dirty="0" smtClean="0"/>
              <a:t> é random e 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outro </a:t>
            </a:r>
            <a:r>
              <a:rPr lang="en-US" baseline="0" dirty="0" err="1" smtClean="0"/>
              <a:t>guiado</a:t>
            </a:r>
            <a:r>
              <a:rPr lang="en-US" baseline="0" dirty="0" smtClean="0"/>
              <a:t> mas que </a:t>
            </a:r>
            <a:r>
              <a:rPr lang="en-US" baseline="0" dirty="0" err="1" smtClean="0"/>
              <a:t>normalmente</a:t>
            </a:r>
            <a:r>
              <a:rPr lang="en-US" baseline="0" dirty="0" smtClean="0"/>
              <a:t> tem </a:t>
            </a:r>
            <a:r>
              <a:rPr lang="en-US" baseline="0" dirty="0" err="1" smtClean="0"/>
              <a:t>piores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 ultimo </a:t>
            </a:r>
            <a:r>
              <a:rPr lang="en-US" baseline="0" dirty="0" err="1" smtClean="0"/>
              <a:t>operador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mas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usado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testes </a:t>
            </a:r>
            <a:r>
              <a:rPr lang="en-US" baseline="0" dirty="0" err="1" smtClean="0"/>
              <a:t>feitos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1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Mencionar</a:t>
            </a:r>
            <a:r>
              <a:rPr lang="en-US" baseline="0" dirty="0" smtClean="0"/>
              <a:t> que com um rate </a:t>
            </a:r>
            <a:r>
              <a:rPr lang="en-US" baseline="0" dirty="0" err="1" smtClean="0"/>
              <a:t>estático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garantido</a:t>
            </a:r>
            <a:r>
              <a:rPr lang="en-US" baseline="0" dirty="0" smtClean="0"/>
              <a:t> que um set de </a:t>
            </a:r>
            <a:r>
              <a:rPr lang="en-US" baseline="0" dirty="0" err="1" smtClean="0"/>
              <a:t>parâmetros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seja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bom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datasets, </a:t>
            </a:r>
            <a:r>
              <a:rPr lang="en-US" baseline="0" dirty="0" err="1" smtClean="0"/>
              <a:t>já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uns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algoritmo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corre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rapidamente</a:t>
            </a:r>
            <a:r>
              <a:rPr lang="en-US" baseline="0" dirty="0" smtClean="0"/>
              <a:t> que outros </a:t>
            </a:r>
            <a:r>
              <a:rPr lang="en-US" baseline="0" dirty="0" err="1" smtClean="0"/>
              <a:t>devido</a:t>
            </a:r>
            <a:r>
              <a:rPr lang="en-US" baseline="0" dirty="0" smtClean="0"/>
              <a:t> à </a:t>
            </a:r>
            <a:r>
              <a:rPr lang="en-US" baseline="0" dirty="0" err="1" smtClean="0"/>
              <a:t>sua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6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80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foi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possível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alguns</a:t>
            </a:r>
            <a:r>
              <a:rPr lang="en-US" baseline="0" dirty="0" smtClean="0"/>
              <a:t> datasets </a:t>
            </a:r>
            <a:r>
              <a:rPr lang="en-US" baseline="0" dirty="0" err="1" smtClean="0"/>
              <a:t>obter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que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comparaveis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aos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vencedores</a:t>
            </a:r>
            <a:r>
              <a:rPr lang="en-US" baseline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a previous approach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tinha</a:t>
            </a:r>
            <a:r>
              <a:rPr lang="en-US" baseline="0" dirty="0" smtClean="0"/>
              <a:t> rate </a:t>
            </a:r>
            <a:r>
              <a:rPr lang="en-US" baseline="0" dirty="0" err="1" smtClean="0"/>
              <a:t>automático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calculo</a:t>
            </a:r>
            <a:r>
              <a:rPr lang="en-US" baseline="0" dirty="0" smtClean="0"/>
              <a:t> de fitness incremental;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569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Explicar:</a:t>
            </a:r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pt-B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Diferença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 qualidade dos resultados com e sem a restrição temporal; a ideia aqui é ver, em que medida a constrição temporal é muito forte para este problema.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7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58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noProof="0" dirty="0" smtClean="0"/>
              <a:t>Explicar:</a:t>
            </a:r>
          </a:p>
          <a:p>
            <a:pPr marL="171450" indent="-171450">
              <a:buFontTx/>
              <a:buChar char="-"/>
            </a:pPr>
            <a:r>
              <a:rPr lang="pt-PT" baseline="0" noProof="0" dirty="0" smtClean="0"/>
              <a:t>Desenvolver novas abordagens, por exemplo, adicionar o Great </a:t>
            </a:r>
            <a:r>
              <a:rPr lang="pt-PT" baseline="0" noProof="0" dirty="0" err="1" smtClean="0"/>
              <a:t>Deluge</a:t>
            </a:r>
            <a:r>
              <a:rPr lang="pt-PT" baseline="0" noProof="0" dirty="0" smtClean="0"/>
              <a:t> à abordagem </a:t>
            </a:r>
            <a:r>
              <a:rPr lang="pt-PT" baseline="0" noProof="0" dirty="0" err="1" smtClean="0"/>
              <a:t>actual</a:t>
            </a:r>
            <a:r>
              <a:rPr lang="pt-PT" baseline="0" noProof="0" dirty="0" smtClean="0"/>
              <a:t>;</a:t>
            </a:r>
          </a:p>
          <a:p>
            <a:pPr marL="171450" indent="-171450">
              <a:buFontTx/>
              <a:buChar char="-"/>
            </a:pPr>
            <a:r>
              <a:rPr lang="pt-PT" noProof="0" dirty="0" smtClean="0"/>
              <a:t>Mover dois exames ao mesmo tempo para poder mover exames com </a:t>
            </a:r>
            <a:r>
              <a:rPr lang="pt-PT" noProof="0" dirty="0" err="1" smtClean="0"/>
              <a:t>examination_coincidence</a:t>
            </a:r>
            <a:r>
              <a:rPr lang="pt-PT" noProof="0" dirty="0" smtClean="0"/>
              <a:t>,</a:t>
            </a:r>
            <a:r>
              <a:rPr lang="pt-PT" baseline="0" noProof="0" dirty="0" smtClean="0"/>
              <a:t> melhorando a pesquisa da heurística no espaço de soluções</a:t>
            </a:r>
            <a:endParaRPr lang="pt-PT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ITC2007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Gerador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implementado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resumo</a:t>
            </a:r>
            <a:r>
              <a:rPr lang="en-US" baseline="0" dirty="0" smtClean="0"/>
              <a:t>)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Validator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Examination</a:t>
            </a:r>
            <a:r>
              <a:rPr lang="en-US" baseline="0" dirty="0" smtClean="0"/>
              <a:t> Timetable é </a:t>
            </a:r>
            <a:r>
              <a:rPr lang="en-US" baseline="0" dirty="0" err="1" smtClean="0"/>
              <a:t>explicado</a:t>
            </a:r>
            <a:r>
              <a:rPr lang="en-US" baseline="0" dirty="0" smtClean="0"/>
              <a:t> no slide </a:t>
            </a:r>
            <a:r>
              <a:rPr lang="en-US" baseline="0" dirty="0" err="1" smtClean="0"/>
              <a:t>seguinte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GUI é </a:t>
            </a:r>
            <a:r>
              <a:rPr lang="en-US" baseline="0" dirty="0" err="1" smtClean="0"/>
              <a:t>opcional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problemas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constraints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dois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de </a:t>
            </a:r>
            <a:r>
              <a:rPr lang="en-US" dirty="0" err="1" smtClean="0"/>
              <a:t>formulações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A </a:t>
            </a:r>
            <a:r>
              <a:rPr lang="en-US" dirty="0" err="1" smtClean="0"/>
              <a:t>hipotese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fazer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hibridação</a:t>
            </a:r>
            <a:r>
              <a:rPr lang="en-US" baseline="0" dirty="0" smtClean="0"/>
              <a:t> e que é o </a:t>
            </a:r>
            <a:r>
              <a:rPr lang="en-US" baseline="0" dirty="0" err="1" smtClean="0"/>
              <a:t>caso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mesma</a:t>
            </a:r>
            <a:r>
              <a:rPr lang="en-US" baseline="0" dirty="0" smtClean="0"/>
              <a:t> approach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tipos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soluções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50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 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Cada</a:t>
            </a:r>
            <a:r>
              <a:rPr lang="en-US" baseline="0" dirty="0" smtClean="0"/>
              <a:t> um dos </a:t>
            </a:r>
            <a:r>
              <a:rPr lang="en-US" baseline="0" dirty="0" err="1" smtClean="0"/>
              <a:t>tópicos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incluindo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informação</a:t>
            </a:r>
            <a:r>
              <a:rPr lang="en-US" baseline="0" dirty="0" smtClean="0"/>
              <a:t> dos slides à </a:t>
            </a:r>
            <a:r>
              <a:rPr lang="en-US" baseline="0" dirty="0" err="1" smtClean="0"/>
              <a:t>frente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removidos</a:t>
            </a:r>
            <a:endParaRPr lang="en-US" baseline="0" dirty="0" smtClean="0"/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feita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breve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explicação</a:t>
            </a:r>
            <a:r>
              <a:rPr lang="en-US" baseline="0" dirty="0" smtClean="0"/>
              <a:t> do GC </a:t>
            </a:r>
            <a:r>
              <a:rPr lang="en-US" baseline="0" dirty="0" err="1" smtClean="0"/>
              <a:t>quando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mencionado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abordagem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1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Este </a:t>
            </a:r>
            <a:r>
              <a:rPr lang="en-US" baseline="0" dirty="0" err="1" smtClean="0"/>
              <a:t>problema</a:t>
            </a:r>
            <a:r>
              <a:rPr lang="en-US" baseline="0" dirty="0" smtClean="0"/>
              <a:t> no </a:t>
            </a:r>
            <a:r>
              <a:rPr lang="en-US" baseline="0" dirty="0" err="1" smtClean="0"/>
              <a:t>geral</a:t>
            </a:r>
            <a:r>
              <a:rPr lang="en-US" baseline="0" dirty="0" smtClean="0"/>
              <a:t> (tem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próprias</a:t>
            </a:r>
            <a:r>
              <a:rPr lang="en-US" baseline="0" dirty="0" smtClean="0"/>
              <a:t> hard e soft constraints, </a:t>
            </a:r>
            <a:r>
              <a:rPr lang="en-US" baseline="0" dirty="0" err="1" smtClean="0"/>
              <a:t>objectivo</a:t>
            </a:r>
            <a:r>
              <a:rPr lang="en-US" baseline="0" dirty="0" smtClean="0"/>
              <a:t> é </a:t>
            </a:r>
            <a:r>
              <a:rPr lang="en-US" baseline="0" dirty="0" err="1" smtClean="0"/>
              <a:t>criar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horário</a:t>
            </a:r>
            <a:r>
              <a:rPr lang="en-US" baseline="0" dirty="0" smtClean="0"/>
              <a:t> final </a:t>
            </a:r>
            <a:r>
              <a:rPr lang="en-US" baseline="0" dirty="0" err="1" smtClean="0"/>
              <a:t>seguindo</a:t>
            </a:r>
            <a:r>
              <a:rPr lang="en-US" baseline="0" dirty="0" smtClean="0"/>
              <a:t> as </a:t>
            </a:r>
            <a:r>
              <a:rPr lang="en-US" baseline="0" dirty="0" err="1" smtClean="0"/>
              <a:t>regras</a:t>
            </a:r>
            <a:r>
              <a:rPr lang="en-US" baseline="0" dirty="0" smtClean="0"/>
              <a:t> de hard constraints….)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Que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dataset tem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dificuldades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detalhes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sobre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estes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são</a:t>
            </a:r>
            <a:r>
              <a:rPr lang="en-US" baseline="0" dirty="0" smtClean="0"/>
              <a:t> dados no slide a </a:t>
            </a:r>
            <a:r>
              <a:rPr lang="en-US" baseline="0" dirty="0" err="1" smtClean="0"/>
              <a:t>seguir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Explicar</a:t>
            </a:r>
            <a:r>
              <a:rPr lang="en-US" baseline="0" dirty="0" smtClean="0"/>
              <a:t> o benchmarking program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Hard constraints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The hard constraints are the following: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No student must be in more than 1 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Room’s 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Exam’s 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Exams hard constraints must be followed (e.g.,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Rooms hard constraints must be followed (e.g., 1 ROOM_EXCLUSIVE)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Mencionar oralmente que  processamento é realizado em duas fases: criação</a:t>
            </a:r>
            <a:r>
              <a:rPr lang="pt-BR" baseline="0" dirty="0" smtClean="0"/>
              <a:t> de uma solução fazivel e posterior optimização desta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37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Explicar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camada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separadamente</a:t>
            </a:r>
            <a:r>
              <a:rPr lang="en-US" baseline="0" dirty="0" smtClean="0"/>
              <a:t> e as </a:t>
            </a:r>
            <a:r>
              <a:rPr lang="en-US" baseline="0" dirty="0" err="1" smtClean="0"/>
              <a:t>suas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ligações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0BDD92-BDD1-41DE-BD7E-1F5A3B95E6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77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0C222-1897-4DCE-AD4E-1C2D23F222B2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33049-48DA-48C7-905F-AFA84CCF358A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3854-2080-4526-8728-B16635428175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5A1A0-1AF9-4436-9543-0DB5EAF61DDB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36FFC-B415-40E6-BC3F-20E5229F7B68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74DB2-5A2F-472B-9AC3-3BF4FCAC99CF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5D5B0-65F2-499A-935A-357B7BD717E0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2A76F-927E-4759-A393-009A14A08F3A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B15E5-7704-471B-81DC-E3AF275B315A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293B35-5E03-4B1C-9DCC-43CD3213BB26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20374-59D4-478E-A1F1-6B0E4A240505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C0E2E8-83F9-43B1-8D6E-C17C1061DBD1}" type="datetime1">
              <a:rPr lang="en-US" smtClean="0"/>
              <a:t>25-Nov-15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581024"/>
            <a:ext cx="10058400" cy="346998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smtClean="0"/>
              <a:t>Examination Timetabling Automation using Hybrid Meta-heuristics</a:t>
            </a:r>
            <a:br>
              <a:rPr lang="en-US" sz="5400" dirty="0" smtClean="0"/>
            </a:b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sz="3200" dirty="0" err="1" smtClean="0"/>
              <a:t>Trabalho</a:t>
            </a:r>
            <a:r>
              <a:rPr lang="en-US" sz="3200" dirty="0" smtClean="0"/>
              <a:t> de </a:t>
            </a:r>
            <a:r>
              <a:rPr lang="en-US" sz="3200" dirty="0" err="1" smtClean="0"/>
              <a:t>projeto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 smtClean="0"/>
              <a:t>Ano</a:t>
            </a:r>
            <a:r>
              <a:rPr lang="en-US" sz="3200" dirty="0" smtClean="0"/>
              <a:t> </a:t>
            </a:r>
            <a:r>
              <a:rPr lang="en-US" sz="3200" dirty="0" err="1" smtClean="0"/>
              <a:t>letivo</a:t>
            </a:r>
            <a:r>
              <a:rPr lang="en-US" sz="3200" dirty="0" smtClean="0"/>
              <a:t> 2014/2015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0" y="4358640"/>
            <a:ext cx="10414000" cy="1950720"/>
          </a:xfrm>
        </p:spPr>
        <p:txBody>
          <a:bodyPr>
            <a:normAutofit fontScale="62500" lnSpcReduction="20000"/>
          </a:bodyPr>
          <a:lstStyle/>
          <a:p>
            <a:r>
              <a:rPr lang="pt-PT" dirty="0" smtClean="0">
                <a:solidFill>
                  <a:schemeClr val="tx1"/>
                </a:solidFill>
              </a:rPr>
              <a:t>Instituto superior de engenharia de lisboa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Mestrado em engenharia informática e </a:t>
            </a:r>
            <a:r>
              <a:rPr lang="pt-PT" dirty="0" smtClean="0">
                <a:solidFill>
                  <a:srgbClr val="404040"/>
                </a:solidFill>
              </a:rPr>
              <a:t>DE </a:t>
            </a:r>
            <a:r>
              <a:rPr lang="pt-PT" dirty="0" smtClean="0">
                <a:solidFill>
                  <a:schemeClr val="tx1"/>
                </a:solidFill>
              </a:rPr>
              <a:t>computadores</a:t>
            </a:r>
          </a:p>
          <a:p>
            <a:r>
              <a:rPr lang="pt-PT" dirty="0" smtClean="0">
                <a:solidFill>
                  <a:schemeClr val="tx1"/>
                </a:solidFill>
              </a:rPr>
              <a:t>Área Departamental de Engenharia de Eletrónica e Telecomunicações e de Computadores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Student: 	Miguel de Brito e </a:t>
            </a:r>
            <a:r>
              <a:rPr lang="en-US" dirty="0" err="1" smtClean="0">
                <a:solidFill>
                  <a:schemeClr val="tx1"/>
                </a:solidFill>
              </a:rPr>
              <a:t>Nunes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Supervisors: 	</a:t>
            </a:r>
            <a:r>
              <a:rPr lang="en-US" dirty="0" err="1" smtClean="0">
                <a:solidFill>
                  <a:schemeClr val="tx1"/>
                </a:solidFill>
              </a:rPr>
              <a:t>Artur</a:t>
            </a:r>
            <a:r>
              <a:rPr lang="en-US" dirty="0" smtClean="0">
                <a:solidFill>
                  <a:schemeClr val="tx1"/>
                </a:solidFill>
              </a:rPr>
              <a:t> Jorge Ferreira					02/12/2015</a:t>
            </a:r>
          </a:p>
          <a:p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dirty="0" smtClean="0">
                <a:solidFill>
                  <a:schemeClr val="tx1"/>
                </a:solidFill>
              </a:rPr>
              <a:t>	</a:t>
            </a:r>
            <a:r>
              <a:rPr lang="en-US" dirty="0" err="1" smtClean="0">
                <a:solidFill>
                  <a:schemeClr val="tx1"/>
                </a:solidFill>
              </a:rPr>
              <a:t>Nuno</a:t>
            </a:r>
            <a:r>
              <a:rPr lang="en-US" dirty="0" smtClean="0">
                <a:solidFill>
                  <a:schemeClr val="tx1"/>
                </a:solidFill>
              </a:rPr>
              <a:t> Miguel da Costa de Sousa </a:t>
            </a:r>
            <a:r>
              <a:rPr lang="en-US" dirty="0" err="1" smtClean="0">
                <a:solidFill>
                  <a:schemeClr val="tx1"/>
                </a:solidFill>
              </a:rPr>
              <a:t>Leite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134" y="327305"/>
            <a:ext cx="5536845" cy="58664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Software Architecture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1661598"/>
            <a:ext cx="10058400" cy="453220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Data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Stores </a:t>
            </a:r>
            <a:r>
              <a:rPr lang="en-US" sz="2000" dirty="0" smtClean="0">
                <a:solidFill>
                  <a:srgbClr val="404040"/>
                </a:solidFill>
              </a:rPr>
              <a:t>entities (e.g., Examinations, timeslots)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Data Access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Provides repositories to access the stored entities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Business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Repository handling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Business </a:t>
            </a:r>
            <a:r>
              <a:rPr lang="en-US" sz="2000" dirty="0">
                <a:solidFill>
                  <a:srgbClr val="404040"/>
                </a:solidFill>
              </a:rPr>
              <a:t>classes implement the </a:t>
            </a:r>
            <a:r>
              <a:rPr lang="en-US" sz="2000" i="1" dirty="0">
                <a:solidFill>
                  <a:srgbClr val="404040"/>
                </a:solidFill>
              </a:rPr>
              <a:t>Singleton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smtClean="0">
                <a:solidFill>
                  <a:srgbClr val="404040"/>
                </a:solidFill>
              </a:rPr>
              <a:t>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Heuristics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Access to the implemented heuristics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Tools </a:t>
            </a:r>
            <a:r>
              <a:rPr lang="en-US" dirty="0" smtClean="0">
                <a:solidFill>
                  <a:srgbClr val="404040"/>
                </a:solidFill>
              </a:rPr>
              <a:t>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Tools </a:t>
            </a:r>
            <a:r>
              <a:rPr lang="en-US" sz="2000" dirty="0">
                <a:solidFill>
                  <a:srgbClr val="404040"/>
                </a:solidFill>
              </a:rPr>
              <a:t>used by the Heuristics Layer and </a:t>
            </a:r>
            <a:r>
              <a:rPr lang="en-US" sz="2000" dirty="0" smtClean="0">
                <a:solidFill>
                  <a:srgbClr val="404040"/>
                </a:solidFill>
              </a:rPr>
              <a:t>Presentation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Presentation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29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Loader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Loads information from the dataset file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Examinations and students’ enrollments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Rooms and their </a:t>
            </a:r>
            <a:r>
              <a:rPr lang="en-US" sz="2800" dirty="0">
                <a:solidFill>
                  <a:srgbClr val="404040"/>
                </a:solidFill>
              </a:rPr>
              <a:t>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Periods and their penalties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Period and room hard constraints (optional)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Soft </a:t>
            </a:r>
            <a:r>
              <a:rPr lang="en-US" sz="2800" dirty="0" smtClean="0">
                <a:solidFill>
                  <a:srgbClr val="404040"/>
                </a:solidFill>
              </a:rPr>
              <a:t>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Creates and populates the conflict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56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845734"/>
            <a:ext cx="10835640" cy="43721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Generates an initial feasible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Largest </a:t>
            </a:r>
            <a:r>
              <a:rPr lang="en-US" dirty="0">
                <a:solidFill>
                  <a:srgbClr val="404040"/>
                </a:solidFill>
              </a:rPr>
              <a:t>Degree </a:t>
            </a:r>
            <a:r>
              <a:rPr lang="en-US" dirty="0" smtClean="0">
                <a:solidFill>
                  <a:srgbClr val="404040"/>
                </a:solidFill>
              </a:rPr>
              <a:t>Ordering method is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Four sorted assignment lists are </a:t>
            </a:r>
            <a:r>
              <a:rPr lang="en-US" dirty="0" smtClean="0">
                <a:solidFill>
                  <a:srgbClr val="404040"/>
                </a:solidFill>
              </a:rPr>
              <a:t>used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Unassigned examinations with </a:t>
            </a:r>
            <a:r>
              <a:rPr lang="en-US" sz="2000" i="1" dirty="0" smtClean="0">
                <a:solidFill>
                  <a:srgbClr val="404040"/>
                </a:solidFill>
              </a:rPr>
              <a:t>room exclusivity </a:t>
            </a:r>
            <a:r>
              <a:rPr lang="en-US" sz="2000" dirty="0">
                <a:solidFill>
                  <a:srgbClr val="404040"/>
                </a:solidFill>
              </a:rPr>
              <a:t>hard </a:t>
            </a:r>
            <a:r>
              <a:rPr lang="en-US" sz="2000" dirty="0" smtClean="0">
                <a:solidFill>
                  <a:srgbClr val="404040"/>
                </a:solidFill>
              </a:rPr>
              <a:t>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Unassigned examinations with </a:t>
            </a:r>
            <a:r>
              <a:rPr lang="en-US" sz="2000" i="1" dirty="0" smtClean="0">
                <a:solidFill>
                  <a:srgbClr val="404040"/>
                </a:solidFill>
              </a:rPr>
              <a:t>after</a:t>
            </a:r>
            <a:r>
              <a:rPr lang="en-US" sz="2000" dirty="0" smtClean="0">
                <a:solidFill>
                  <a:srgbClr val="404040"/>
                </a:solidFill>
              </a:rPr>
              <a:t> 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>
                <a:solidFill>
                  <a:srgbClr val="404040"/>
                </a:solidFill>
              </a:rPr>
              <a:t>Unassigned examinations with </a:t>
            </a:r>
            <a:r>
              <a:rPr lang="en-US" sz="2000" i="1" dirty="0" smtClean="0">
                <a:solidFill>
                  <a:srgbClr val="404040"/>
                </a:solidFill>
              </a:rPr>
              <a:t>examination coincidence </a:t>
            </a:r>
            <a:r>
              <a:rPr lang="en-US" sz="2000" dirty="0" smtClean="0">
                <a:solidFill>
                  <a:srgbClr val="404040"/>
                </a:solidFill>
              </a:rPr>
              <a:t>hard constraint</a:t>
            </a:r>
          </a:p>
          <a:p>
            <a:pPr marL="726948" lvl="2" indent="-342900">
              <a:buFont typeface="+mj-lt"/>
              <a:buAutoNum type="arabicPeriod"/>
            </a:pPr>
            <a:r>
              <a:rPr lang="en-US" sz="2000" dirty="0" smtClean="0">
                <a:solidFill>
                  <a:srgbClr val="404040"/>
                </a:solidFill>
              </a:rPr>
              <a:t>All other unassigned examinations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04040"/>
                </a:solidFill>
              </a:rPr>
              <a:t> Examination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Normal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404040"/>
                </a:solidFill>
              </a:rPr>
              <a:t>Forcing assignment</a:t>
            </a:r>
            <a:endParaRPr lang="en-US" sz="20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57634" y="3282319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230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774564805"/>
              </p:ext>
            </p:extLst>
          </p:nvPr>
        </p:nvGraphicFramePr>
        <p:xfrm>
          <a:off x="9006770" y="4701011"/>
          <a:ext cx="3084576" cy="1316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1" name="Straight Arrow Connector 30"/>
          <p:cNvCxnSpPr/>
          <p:nvPr/>
        </p:nvCxnSpPr>
        <p:spPr>
          <a:xfrm flipV="1">
            <a:off x="9045314" y="3391856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045313" y="3687198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9038645" y="4277887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779692" y="4277887"/>
            <a:ext cx="2571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40" idx="0"/>
          </p:cNvCxnSpPr>
          <p:nvPr/>
        </p:nvCxnSpPr>
        <p:spPr>
          <a:xfrm rot="16200000" flipH="1">
            <a:off x="9872310" y="2973814"/>
            <a:ext cx="1412645" cy="2041748"/>
          </a:xfrm>
          <a:prstGeom prst="curvedConnector4">
            <a:avLst>
              <a:gd name="adj1" fmla="val -9408"/>
              <a:gd name="adj2" fmla="val 99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310109" y="3288366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110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557633" y="3577665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422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310108" y="3578593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557633" y="3873006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621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557632" y="4174183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954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9305345" y="4174183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13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0048295" y="4165345"/>
            <a:ext cx="495300" cy="219075"/>
          </a:xfrm>
          <a:prstGeom prst="rect">
            <a:avLst/>
          </a:prstGeom>
          <a:solidFill>
            <a:srgbClr val="CCE3F5"/>
          </a:solidFill>
          <a:ln>
            <a:solidFill>
              <a:srgbClr val="D1E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</a:rPr>
              <a:t>755</a:t>
            </a:r>
            <a:endParaRPr 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80273" y="2881297"/>
            <a:ext cx="1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Assignment Lists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64390" y="4616432"/>
            <a:ext cx="172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2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</a:t>
            </a:r>
            <a:r>
              <a:rPr lang="en-US" dirty="0"/>
              <a:t>Annealing </a:t>
            </a:r>
            <a:r>
              <a:rPr lang="en-US" dirty="0" smtClean="0"/>
              <a:t>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845734"/>
            <a:ext cx="10126980" cy="38235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operators generate neighbor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Neighbor solutions’ </a:t>
            </a:r>
            <a:r>
              <a:rPr lang="en-US" dirty="0" smtClean="0">
                <a:solidFill>
                  <a:schemeClr val="tx1"/>
                </a:solidFill>
              </a:rPr>
              <a:t>acceptance criterion</a:t>
            </a:r>
            <a:r>
              <a:rPr lang="en-US" dirty="0" smtClean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Exponential </a:t>
            </a:r>
            <a:r>
              <a:rPr lang="en-US" dirty="0"/>
              <a:t>(decreasing) </a:t>
            </a:r>
            <a:r>
              <a:rPr lang="en-US" dirty="0" smtClean="0"/>
              <a:t>cooling schedule: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Parameters used in this meta-heuristic: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Maximum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Minimum temperature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Number of iterations per temperature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smtClean="0"/>
              <a:t>Temperature decreasing rate</a:t>
            </a:r>
            <a:endParaRPr lang="pt-PT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639" y="2225821"/>
            <a:ext cx="2512213" cy="4437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85" y="2749418"/>
            <a:ext cx="1734547" cy="36252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730" y="3566059"/>
            <a:ext cx="5942375" cy="254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111" y="2207282"/>
            <a:ext cx="4466112" cy="41297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Simulated Annealing </a:t>
            </a:r>
            <a:r>
              <a:rPr lang="en-US" dirty="0" smtClean="0"/>
              <a:t>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Parameters : </a:t>
            </a: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0.1, </a:t>
            </a:r>
            <a:r>
              <a:rPr lang="en-US" sz="2800" dirty="0" err="1"/>
              <a:t>TMin</a:t>
            </a:r>
            <a:r>
              <a:rPr lang="en-US" sz="2800" dirty="0"/>
              <a:t> 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-06, loops </a:t>
            </a:r>
            <a:r>
              <a:rPr lang="en-US" sz="2800" dirty="0"/>
              <a:t>= 5 and rate = </a:t>
            </a:r>
            <a:r>
              <a:rPr lang="en-US" sz="2800" dirty="0" smtClean="0"/>
              <a:t>16</a:t>
            </a:r>
            <a:r>
              <a:rPr lang="en-US" sz="2800" i="1" dirty="0" smtClean="0"/>
              <a:t>e</a:t>
            </a:r>
            <a:r>
              <a:rPr lang="en-US" sz="2800" dirty="0" smtClean="0"/>
              <a:t>-5</a:t>
            </a:r>
          </a:p>
          <a:p>
            <a:r>
              <a:rPr lang="en-US" sz="2800" dirty="0" smtClean="0"/>
              <a:t>Results: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Hill Climbing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Executes after SA if it finishes before the time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04040"/>
                </a:solidFill>
              </a:rPr>
              <a:t> Uses the same neighbor operators as the 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Only accepts better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404040"/>
                </a:solidFill>
              </a:rPr>
              <a:t> </a:t>
            </a:r>
            <a:r>
              <a:rPr lang="en-US" sz="3200" dirty="0" smtClean="0">
                <a:solidFill>
                  <a:srgbClr val="404040"/>
                </a:solidFill>
              </a:rPr>
              <a:t>It is time-monitored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404040"/>
                </a:solidFill>
              </a:rPr>
              <a:t> Yields a slight solution improvement</a:t>
            </a:r>
            <a:endParaRPr lang="en-US" sz="3200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Room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&amp; Room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Room Swap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Swap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/>
              <a:t> Period &amp; Room Swap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</a:t>
            </a:r>
            <a:r>
              <a:rPr lang="en-US" dirty="0" smtClean="0"/>
              <a:t>Fitness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 relies on a differential computation scheme</a:t>
            </a:r>
          </a:p>
          <a:p>
            <a:pPr marL="201168" lvl="1" indent="0">
              <a:buNone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endParaRPr lang="en-US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The difference between two solutions is computed: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the operations that applied to one solution lead to the other one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Results are obtained 19 times faster, compared to the default (non-incremental) fitness computation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8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Rate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Guarantees that most of the total available time </a:t>
            </a:r>
            <a:r>
              <a:rPr lang="en-US" sz="2800" dirty="0"/>
              <a:t>is </a:t>
            </a:r>
            <a:r>
              <a:rPr lang="en-US" sz="2800" dirty="0" smtClean="0"/>
              <a:t>used, </a:t>
            </a:r>
            <a:r>
              <a:rPr lang="en-US" sz="2800" dirty="0"/>
              <a:t>regardless of the dataset</a:t>
            </a:r>
            <a:endParaRPr lang="en-US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The </a:t>
            </a:r>
            <a:r>
              <a:rPr lang="en-US" sz="2800" dirty="0"/>
              <a:t>computation requires a simulation of the SA </a:t>
            </a:r>
            <a:r>
              <a:rPr lang="en-US" sz="2800" dirty="0" smtClean="0"/>
              <a:t>algorithm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A new rate is computed for each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Rate </a:t>
            </a:r>
            <a:r>
              <a:rPr lang="en-US" sz="2800" dirty="0"/>
              <a:t>is defined (by simulation) as a function of the dataset complexity, using </a:t>
            </a:r>
            <a:r>
              <a:rPr lang="en-US" sz="2800" dirty="0" smtClean="0"/>
              <a:t>almost the total </a:t>
            </a:r>
            <a:r>
              <a:rPr lang="en-US" sz="2800" dirty="0"/>
              <a:t>available </a:t>
            </a:r>
            <a:r>
              <a:rPr lang="en-US" sz="2800" dirty="0" smtClean="0"/>
              <a:t>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 Higher likelihood of obtaining better results, compared to using a static rate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9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/>
              <a:t>Average fitness values of 10 runs for each dataset</a:t>
            </a:r>
            <a:endParaRPr lang="en-US" sz="28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SA parameters: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TMax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err="1" smtClean="0"/>
              <a:t>TMin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1</a:t>
            </a:r>
            <a:r>
              <a:rPr lang="en-US" sz="2800" i="1" dirty="0" smtClean="0"/>
              <a:t>e</a:t>
            </a:r>
            <a:r>
              <a:rPr lang="en-US" sz="2800" dirty="0" smtClean="0"/>
              <a:t>-06</a:t>
            </a:r>
            <a:endParaRPr lang="en-US" sz="2800" baseline="300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reps </a:t>
            </a:r>
            <a:r>
              <a:rPr lang="en-US" sz="2800" dirty="0"/>
              <a:t>= </a:t>
            </a:r>
            <a:r>
              <a:rPr lang="en-US" sz="2800" dirty="0" smtClean="0"/>
              <a:t>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/>
              <a:t>rate </a:t>
            </a:r>
            <a:r>
              <a:rPr lang="en-US" sz="2800" dirty="0"/>
              <a:t>= </a:t>
            </a:r>
            <a:r>
              <a:rPr lang="en-US" sz="2800" i="1" dirty="0" smtClean="0"/>
              <a:t>computed automatically</a:t>
            </a:r>
            <a:endParaRPr lang="en-US" sz="2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605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Summary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28800"/>
            <a:ext cx="10012680" cy="45034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Project Goals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The Timetabling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Existing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ITC2007 Examination Timetabling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Proposed 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Software Architecture, Loader, and Solution Initialization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Approach Based on Local Search and its  Main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404040"/>
                </a:solidFill>
              </a:rPr>
              <a:t> Experimental Results on the ITC2007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 </a:t>
            </a:r>
            <a:r>
              <a:rPr lang="en-US" sz="2400" dirty="0" smtClean="0">
                <a:solidFill>
                  <a:srgbClr val="404040"/>
                </a:solidFill>
              </a:rPr>
              <a:t>Conclusions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</a:rPr>
              <a:t>Future </a:t>
            </a:r>
            <a:r>
              <a:rPr lang="en-US" sz="2400" dirty="0" smtClean="0">
                <a:solidFill>
                  <a:srgbClr val="404040"/>
                </a:solidFill>
              </a:rPr>
              <a:t>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6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(2/4)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38" y="1845734"/>
            <a:ext cx="8452883" cy="40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1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(3/4)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890" y="1871331"/>
            <a:ext cx="4339555" cy="42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</a:t>
            </a:r>
            <a:r>
              <a:rPr lang="en-US" dirty="0" smtClean="0"/>
              <a:t>(4/4)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084" y="1846263"/>
            <a:ext cx="3026158" cy="40227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9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Conclusions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>
                <a:solidFill>
                  <a:srgbClr val="404040"/>
                </a:solidFill>
              </a:rPr>
              <a:t>A program to generate timetables following ITC2007 rules, using heuristics:</a:t>
            </a:r>
            <a:endParaRPr lang="en-US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600" dirty="0">
                <a:solidFill>
                  <a:srgbClr val="404040"/>
                </a:solidFill>
              </a:rPr>
              <a:t>Graph Coloring heuristic - yields a feasible solution</a:t>
            </a:r>
            <a:endParaRPr lang="en-US" sz="26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600" dirty="0">
                <a:solidFill>
                  <a:srgbClr val="404040"/>
                </a:solidFill>
              </a:rPr>
              <a:t>Simulated Annealing and Hill Climbing meta-heuristics - improve on the initial feasible solution</a:t>
            </a:r>
            <a:endParaRPr lang="en-US" sz="26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600" dirty="0">
                <a:solidFill>
                  <a:srgbClr val="404040"/>
                </a:solidFill>
              </a:rPr>
              <a:t>Hill Climbing as the final stage, assures the fulfilment of </a:t>
            </a:r>
            <a:r>
              <a:rPr lang="en-US" sz="2600" dirty="0" smtClean="0">
                <a:solidFill>
                  <a:srgbClr val="404040"/>
                </a:solidFill>
              </a:rPr>
              <a:t>the limit </a:t>
            </a:r>
            <a:r>
              <a:rPr lang="en-US" sz="2600" dirty="0">
                <a:solidFill>
                  <a:srgbClr val="404040"/>
                </a:solidFill>
              </a:rPr>
              <a:t>time constraint</a:t>
            </a:r>
            <a:endParaRPr lang="en-US" sz="26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>
                <a:solidFill>
                  <a:srgbClr val="404040"/>
                </a:solidFill>
              </a:rPr>
              <a:t>For some datasets, our results were close to those of Müller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Development of different approaches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Modifications to the GC technique to generate feasible solutions for the dataset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Modifications to the </a:t>
            </a:r>
            <a:r>
              <a:rPr lang="en-US" sz="2800" dirty="0" smtClean="0">
                <a:solidFill>
                  <a:srgbClr val="404040"/>
                </a:solidFill>
              </a:rPr>
              <a:t>operators </a:t>
            </a:r>
            <a:r>
              <a:rPr lang="en-US" sz="2800" dirty="0" smtClean="0">
                <a:solidFill>
                  <a:srgbClr val="404040"/>
                </a:solidFill>
              </a:rPr>
              <a:t>to move two examinations at the same time</a:t>
            </a:r>
            <a:endParaRPr lang="en-US" sz="28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1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Tools and Techniques</a:t>
            </a: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Developed using .NET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C#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Visual Studio 2013 as the development tool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err="1" smtClean="0">
                <a:solidFill>
                  <a:srgbClr val="404040"/>
                </a:solidFill>
              </a:rPr>
              <a:t>ReSharper</a:t>
            </a:r>
            <a:r>
              <a:rPr lang="en-US" sz="2800" dirty="0" smtClean="0">
                <a:solidFill>
                  <a:srgbClr val="404040"/>
                </a:solidFill>
              </a:rPr>
              <a:t> extension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81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2800" dirty="0" smtClean="0">
              <a:solidFill>
                <a:srgbClr val="404040"/>
              </a:solidFill>
            </a:endParaRPr>
          </a:p>
          <a:p>
            <a:pPr algn="ctr"/>
            <a:endParaRPr lang="en-US" sz="2800" dirty="0">
              <a:solidFill>
                <a:srgbClr val="404040"/>
              </a:solidFill>
            </a:endParaRPr>
          </a:p>
          <a:p>
            <a:pPr algn="ctr"/>
            <a:r>
              <a:rPr lang="en-US" sz="2800" dirty="0" smtClean="0">
                <a:solidFill>
                  <a:srgbClr val="404040"/>
                </a:solidFill>
              </a:rPr>
              <a:t>I hope you have enjoyed!</a:t>
            </a:r>
          </a:p>
          <a:p>
            <a:pPr algn="ctr"/>
            <a:endParaRPr lang="en-US" sz="2800" dirty="0">
              <a:solidFill>
                <a:srgbClr val="404040"/>
              </a:solidFill>
            </a:endParaRPr>
          </a:p>
          <a:p>
            <a:pPr algn="ctr"/>
            <a:r>
              <a:rPr lang="en-US" sz="2800" dirty="0" smtClean="0">
                <a:solidFill>
                  <a:srgbClr val="404040"/>
                </a:solidFill>
              </a:rPr>
              <a:t>Any questions, please?</a:t>
            </a:r>
            <a:endParaRPr lang="en-US" sz="28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Project Goals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First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Study of the examination timetabling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Analysis of existing techniques </a:t>
            </a:r>
            <a:r>
              <a:rPr lang="en-US" sz="2800" dirty="0">
                <a:solidFill>
                  <a:srgbClr val="404040"/>
                </a:solidFill>
              </a:rPr>
              <a:t>and solutions for the </a:t>
            </a:r>
            <a:r>
              <a:rPr lang="en-US" sz="2800" dirty="0" smtClean="0">
                <a:solidFill>
                  <a:srgbClr val="404040"/>
                </a:solidFill>
              </a:rPr>
              <a:t>problem</a:t>
            </a:r>
            <a:endParaRPr lang="en-US" sz="2800" dirty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sz="26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Second phase: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Generation </a:t>
            </a:r>
            <a:r>
              <a:rPr lang="en-US" sz="2800" dirty="0">
                <a:solidFill>
                  <a:srgbClr val="404040"/>
                </a:solidFill>
              </a:rPr>
              <a:t>of timetables according to the ITC 2007 (International Timetable Competition) - examination timetabling </a:t>
            </a:r>
            <a:r>
              <a:rPr lang="en-US" sz="2800" dirty="0" smtClean="0">
                <a:solidFill>
                  <a:srgbClr val="404040"/>
                </a:solidFill>
              </a:rPr>
              <a:t>track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Comparison with ITC2007 finalists and state-of-the-art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</a:t>
            </a:r>
            <a:r>
              <a:rPr lang="pt-PT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</a:t>
            </a:r>
            <a:r>
              <a:rPr lang="en-US" dirty="0" smtClean="0">
                <a:solidFill>
                  <a:schemeClr val="tx1"/>
                </a:solidFill>
              </a:rPr>
              <a:t>Problem (1/2)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104120" cy="4349326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Objective: Scheduling of events to a set of resources over space and in prefixed period of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Educational timetabling problems: Examination, Course, and School timetabling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Problem constraints: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Hard </a:t>
            </a:r>
            <a:r>
              <a:rPr lang="en-US" sz="2800" dirty="0">
                <a:solidFill>
                  <a:srgbClr val="404040"/>
                </a:solidFill>
              </a:rPr>
              <a:t>constraints – mandatory rules which must be followed, in order to obtain a feasible/valid </a:t>
            </a:r>
            <a:r>
              <a:rPr lang="en-US" sz="2800" dirty="0" smtClean="0">
                <a:solidFill>
                  <a:srgbClr val="404040"/>
                </a:solidFill>
              </a:rPr>
              <a:t>solution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Soft constraints </a:t>
            </a:r>
            <a:r>
              <a:rPr lang="en-US" sz="2800" dirty="0">
                <a:solidFill>
                  <a:srgbClr val="404040"/>
                </a:solidFill>
              </a:rPr>
              <a:t>– non mandatory rules; if followed, the solution is improved; otherwise, it suffers some penalty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pt-PT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Timetabling Problem </a:t>
            </a:r>
            <a:r>
              <a:rPr lang="en-US" dirty="0" smtClean="0">
                <a:solidFill>
                  <a:schemeClr val="tx1"/>
                </a:solidFill>
              </a:rPr>
              <a:t>(2/2)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404040"/>
                </a:solidFill>
              </a:rPr>
              <a:t>Two possible formulations: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Search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Optimization problem</a:t>
            </a:r>
          </a:p>
          <a:p>
            <a:pPr marL="0" indent="0">
              <a:buNone/>
            </a:pPr>
            <a:endParaRPr lang="en-US" sz="2800" dirty="0" smtClean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rgbClr val="404040"/>
                </a:solidFill>
              </a:rPr>
              <a:t>Each solution </a:t>
            </a:r>
            <a:r>
              <a:rPr lang="en-US" sz="2800" dirty="0">
                <a:solidFill>
                  <a:srgbClr val="404040"/>
                </a:solidFill>
              </a:rPr>
              <a:t>can be classified </a:t>
            </a:r>
            <a:r>
              <a:rPr lang="en-US" sz="2800" dirty="0" smtClean="0">
                <a:solidFill>
                  <a:srgbClr val="404040"/>
                </a:solidFill>
              </a:rPr>
              <a:t>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Non feasible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Optimal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Sub-optimal</a:t>
            </a:r>
          </a:p>
          <a:p>
            <a:endParaRPr lang="pt-PT" sz="2800" dirty="0">
              <a:solidFill>
                <a:srgbClr val="40404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58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181" y="2279675"/>
            <a:ext cx="6274358" cy="40523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Existing </a:t>
            </a:r>
            <a:r>
              <a:rPr lang="en-US" dirty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pproaches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5304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smtClean="0"/>
              <a:t> Exact Approaches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Search the whole solution space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Optimal solution is always found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Meta-heuristics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 General-purpose algorithmic designed </a:t>
            </a:r>
            <a:r>
              <a:rPr lang="en-US" sz="2400" dirty="0"/>
              <a:t>to </a:t>
            </a:r>
          </a:p>
          <a:p>
            <a:pPr marL="201168" lvl="1" indent="0">
              <a:buNone/>
            </a:pPr>
            <a:r>
              <a:rPr lang="en-US" sz="2400" dirty="0" smtClean="0"/>
              <a:t>solve </a:t>
            </a:r>
            <a:r>
              <a:rPr lang="en-US" sz="2400" dirty="0"/>
              <a:t>complex optimization </a:t>
            </a:r>
            <a:r>
              <a:rPr lang="en-US" sz="2400" dirty="0" smtClean="0"/>
              <a:t>problems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smtClean="0"/>
              <a:t>Problem-specific heuristics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smtClean="0"/>
              <a:t> </a:t>
            </a:r>
            <a:r>
              <a:rPr lang="en-US" sz="2400" dirty="0"/>
              <a:t>Tailored algorithm to solve a specific </a:t>
            </a:r>
            <a:endParaRPr lang="en-US" sz="2400" dirty="0" smtClean="0"/>
          </a:p>
          <a:p>
            <a:pPr marL="201168" lvl="1" indent="0">
              <a:buNone/>
            </a:pPr>
            <a:r>
              <a:rPr lang="en-US" sz="2400" dirty="0" smtClean="0"/>
              <a:t>problem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74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ITC 2007 Examination track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989820" cy="439504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Composed by 12 different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Solution ranking depends 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its </a:t>
            </a:r>
            <a:r>
              <a:rPr lang="en-US" sz="2800" i="1" dirty="0" smtClean="0">
                <a:solidFill>
                  <a:srgbClr val="404040"/>
                </a:solidFill>
              </a:rPr>
              <a:t>distance to feasibility</a:t>
            </a:r>
            <a:r>
              <a:rPr lang="en-US" sz="2800" dirty="0" smtClean="0">
                <a:solidFill>
                  <a:srgbClr val="404040"/>
                </a:solidFill>
              </a:rPr>
              <a:t> and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</a:t>
            </a:r>
            <a:r>
              <a:rPr lang="en-US" sz="2800" dirty="0" smtClean="0">
                <a:solidFill>
                  <a:srgbClr val="404040"/>
                </a:solidFill>
              </a:rPr>
              <a:t>its own </a:t>
            </a:r>
            <a:r>
              <a:rPr lang="en-US" sz="2800" i="1" dirty="0" smtClean="0">
                <a:solidFill>
                  <a:srgbClr val="404040"/>
                </a:solidFill>
              </a:rPr>
              <a:t>fitness </a:t>
            </a:r>
            <a:r>
              <a:rPr lang="en-US" sz="2800" dirty="0" smtClean="0">
                <a:solidFill>
                  <a:srgbClr val="404040"/>
                </a:solidFill>
              </a:rPr>
              <a:t>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</a:t>
            </a:r>
            <a:r>
              <a:rPr lang="en-US" sz="2800" dirty="0">
                <a:solidFill>
                  <a:srgbClr val="404040"/>
                </a:solidFill>
              </a:rPr>
              <a:t>Available execution time </a:t>
            </a:r>
            <a:r>
              <a:rPr lang="en-US" sz="2800" dirty="0" smtClean="0">
                <a:solidFill>
                  <a:srgbClr val="404040"/>
                </a:solidFill>
              </a:rPr>
              <a:t>limit </a:t>
            </a:r>
            <a:r>
              <a:rPr lang="en-US" sz="2800" smtClean="0">
                <a:solidFill>
                  <a:srgbClr val="404040"/>
                </a:solidFill>
              </a:rPr>
              <a:t>of 221 </a:t>
            </a:r>
            <a:r>
              <a:rPr lang="en-US" sz="2800" dirty="0" smtClean="0">
                <a:solidFill>
                  <a:srgbClr val="404040"/>
                </a:solidFill>
              </a:rPr>
              <a:t>seconds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04040"/>
                </a:solidFill>
              </a:rPr>
              <a:t> c</a:t>
            </a:r>
            <a:r>
              <a:rPr lang="en-US" sz="2800" dirty="0" smtClean="0">
                <a:solidFill>
                  <a:srgbClr val="404040"/>
                </a:solidFill>
              </a:rPr>
              <a:t>omputed by the benchmark software for the test hardware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 allows to compare different approaches on different software/hardware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Hard (H) and Soft (S) Constraints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No </a:t>
            </a:r>
            <a:r>
              <a:rPr lang="en-US" sz="2800" dirty="0">
                <a:solidFill>
                  <a:srgbClr val="404040"/>
                </a:solidFill>
              </a:rPr>
              <a:t>student must be in more than </a:t>
            </a:r>
            <a:r>
              <a:rPr lang="en-US" sz="2800" dirty="0" smtClean="0">
                <a:solidFill>
                  <a:srgbClr val="404040"/>
                </a:solidFill>
              </a:rPr>
              <a:t>one </a:t>
            </a:r>
            <a:r>
              <a:rPr lang="en-US" sz="2800" dirty="0">
                <a:solidFill>
                  <a:srgbClr val="404040"/>
                </a:solidFill>
              </a:rPr>
              <a:t>exam at the same time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Room’s </a:t>
            </a:r>
            <a:r>
              <a:rPr lang="en-US" sz="2800" dirty="0">
                <a:solidFill>
                  <a:srgbClr val="404040"/>
                </a:solidFill>
              </a:rPr>
              <a:t>capacity must not be exceeded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Exam’s </a:t>
            </a:r>
            <a:r>
              <a:rPr lang="en-US" sz="2800" dirty="0">
                <a:solidFill>
                  <a:srgbClr val="404040"/>
                </a:solidFill>
              </a:rPr>
              <a:t>length must not surpass the assigned time slot’s length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Period related hard constraints (e.g</a:t>
            </a:r>
            <a:r>
              <a:rPr lang="en-US" sz="2800" dirty="0">
                <a:solidFill>
                  <a:srgbClr val="404040"/>
                </a:solidFill>
              </a:rPr>
              <a:t>., 1 AFTER 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(H) Room related hard constraints (e.g</a:t>
            </a:r>
            <a:r>
              <a:rPr lang="en-US" sz="2800" dirty="0">
                <a:solidFill>
                  <a:srgbClr val="404040"/>
                </a:solidFill>
              </a:rPr>
              <a:t>., 1 ROOM_EXCLUSIVE)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97280" y="4657513"/>
            <a:ext cx="5554980" cy="15231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Two exams in a row or in a 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Period spread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Mixed durations</a:t>
            </a:r>
            <a:endParaRPr lang="pt-PT" dirty="0">
              <a:solidFill>
                <a:srgbClr val="40404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652260" y="4657514"/>
            <a:ext cx="5554980" cy="15231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Larger exams 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Room penalty</a:t>
            </a:r>
            <a:endParaRPr lang="pt-PT" sz="2800" dirty="0" smtClean="0">
              <a:solidFill>
                <a:srgbClr val="40404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404040"/>
                </a:solidFill>
              </a:rPr>
              <a:t>(S) Period penalty</a:t>
            </a:r>
            <a:endParaRPr lang="pt-PT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89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404040"/>
                </a:solidFill>
              </a:rPr>
              <a:t>Proposed Solution</a:t>
            </a:r>
            <a:endParaRPr lang="en-US" dirty="0">
              <a:solidFill>
                <a:srgbClr val="404040"/>
              </a:solidFill>
            </a:endParaRPr>
          </a:p>
        </p:txBody>
      </p:sp>
      <p:graphicFrame>
        <p:nvGraphicFramePr>
          <p:cNvPr id="28" name="Content Placeholder 2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988365"/>
              </p:ext>
            </p:extLst>
          </p:nvPr>
        </p:nvGraphicFramePr>
        <p:xfrm>
          <a:off x="335280" y="1056640"/>
          <a:ext cx="11643360" cy="5191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5972" y="2138065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Raw data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584507" y="2507397"/>
            <a:ext cx="0" cy="48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8191" y="1960851"/>
            <a:ext cx="1298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Entities’</a:t>
            </a:r>
          </a:p>
          <a:p>
            <a:r>
              <a:rPr lang="en-US" dirty="0" smtClean="0"/>
              <a:t>repositories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02674" y="2575283"/>
            <a:ext cx="0" cy="48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27992" y="3757786"/>
            <a:ext cx="961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Feasible</a:t>
            </a:r>
          </a:p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289153" y="4080951"/>
            <a:ext cx="4848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6328" y="5602068"/>
            <a:ext cx="1080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Improved</a:t>
            </a:r>
          </a:p>
          <a:p>
            <a:pPr algn="ctr"/>
            <a:r>
              <a:rPr lang="en-US" dirty="0" smtClean="0"/>
              <a:t>solution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46411" y="5252484"/>
            <a:ext cx="1" cy="34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36511" y="5602068"/>
            <a:ext cx="1441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Improved </a:t>
            </a:r>
          </a:p>
          <a:p>
            <a:pPr algn="ctr"/>
            <a:r>
              <a:rPr lang="en-US" dirty="0" smtClean="0"/>
              <a:t>final solution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7857220" y="5252484"/>
            <a:ext cx="1" cy="349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75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6194</TotalTime>
  <Words>1643</Words>
  <Application>Microsoft Office PowerPoint</Application>
  <PresentationFormat>Widescreen</PresentationFormat>
  <Paragraphs>319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Retrospect</vt:lpstr>
      <vt:lpstr>Examination Timetabling Automation using Hybrid Meta-heuristics  Trabalho de projeto Ano letivo 2014/2015</vt:lpstr>
      <vt:lpstr>Summary</vt:lpstr>
      <vt:lpstr>Project Goals</vt:lpstr>
      <vt:lpstr>The Timetabling Problem (1/2)</vt:lpstr>
      <vt:lpstr>The Timetabling Problem (2/2)</vt:lpstr>
      <vt:lpstr>Existing Approaches</vt:lpstr>
      <vt:lpstr>ITC 2007 Examination track</vt:lpstr>
      <vt:lpstr>Hard (H) and Soft (S) Constraints</vt:lpstr>
      <vt:lpstr>Proposed Solution</vt:lpstr>
      <vt:lpstr>Software Architecture</vt:lpstr>
      <vt:lpstr>Loader</vt:lpstr>
      <vt:lpstr>Graph Coloring</vt:lpstr>
      <vt:lpstr>Simulated Annealing (1/2)</vt:lpstr>
      <vt:lpstr>Simulated Annealing (2/2)</vt:lpstr>
      <vt:lpstr>Hill Climbing</vt:lpstr>
      <vt:lpstr>Neighborhood Operators</vt:lpstr>
      <vt:lpstr>Incremental Fitness computation</vt:lpstr>
      <vt:lpstr>Automatic Rate computation</vt:lpstr>
      <vt:lpstr>Experimental Results (1/4)</vt:lpstr>
      <vt:lpstr>Experimental Results (2/4)</vt:lpstr>
      <vt:lpstr>Experimental Results (3/4)</vt:lpstr>
      <vt:lpstr>Experimental Results (4/4)</vt:lpstr>
      <vt:lpstr>Conclusions</vt:lpstr>
      <vt:lpstr>Future Work</vt:lpstr>
      <vt:lpstr>Tools and Techniques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Examination Timetabling Automation using Hybrid Meta-heuristics</dc:title>
  <dc:creator>Mike</dc:creator>
  <cp:lastModifiedBy>Mike</cp:lastModifiedBy>
  <cp:revision>621</cp:revision>
  <dcterms:created xsi:type="dcterms:W3CDTF">2015-07-10T12:56:06Z</dcterms:created>
  <dcterms:modified xsi:type="dcterms:W3CDTF">2015-11-25T12:43:00Z</dcterms:modified>
</cp:coreProperties>
</file>