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86" r:id="rId14"/>
    <p:sldId id="267" r:id="rId15"/>
    <p:sldId id="275" r:id="rId16"/>
    <p:sldId id="277" r:id="rId17"/>
    <p:sldId id="279" r:id="rId18"/>
    <p:sldId id="282" r:id="rId19"/>
    <p:sldId id="280" r:id="rId20"/>
    <p:sldId id="281" r:id="rId21"/>
    <p:sldId id="290" r:id="rId22"/>
    <p:sldId id="291" r:id="rId23"/>
    <p:sldId id="283" r:id="rId24"/>
    <p:sldId id="284" r:id="rId25"/>
    <p:sldId id="287" r:id="rId26"/>
    <p:sldId id="289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37" clrIdx="0"/>
  <p:cmAuthor id="1" name="Mike" initials="M" lastIdx="8" clrIdx="1">
    <p:extLst/>
  </p:cmAuthor>
  <p:cmAuthor id="2" name="Artu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3" autoAdjust="0"/>
    <p:restoredTop sz="81401" autoAdjust="0"/>
  </p:normalViewPr>
  <p:slideViewPr>
    <p:cSldViewPr snapToGrid="0">
      <p:cViewPr varScale="1">
        <p:scale>
          <a:sx n="72" d="100"/>
          <a:sy n="72" d="100"/>
        </p:scale>
        <p:origin x="34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17:57:14.167" idx="3">
    <p:pos x="5553" y="1183"/>
    <p:text>Colocar aqui mais alguma informação sobre o ITC2007</p:text>
  </p:cm>
  <p:cm authorId="1" dt="2015-07-21T21:21:28.848" idx="7">
    <p:pos x="5553" y="1279"/>
    <p:text>Este tipo de informação é explicado por fala</p:text>
    <p:extLst>
      <p:ext uri="{C676402C-5697-4E1C-873F-D02D1690AC5C}">
        <p15:threadingInfo xmlns:p15="http://schemas.microsoft.com/office/powerpoint/2012/main" timeZoneBias="-60">
          <p15:parentCm authorId="2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C1965-5E66-4F6A-B14C-48B89CF88F34}">
      <dgm:prSet phldrT="[Text]"/>
      <dgm:spPr/>
      <dgm:t>
        <a:bodyPr/>
        <a:lstStyle/>
        <a:p>
          <a:r>
            <a:rPr lang="en-US" dirty="0" smtClean="0"/>
            <a:t>Graph Coloring</a:t>
          </a:r>
          <a:endParaRPr lang="en-US" dirty="0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/>
      <dgm:spPr/>
      <dgm:t>
        <a:bodyPr/>
        <a:lstStyle/>
        <a:p>
          <a:r>
            <a:rPr lang="en-US" dirty="0" smtClean="0"/>
            <a:t>Simulated Annealing</a:t>
          </a:r>
          <a:endParaRPr lang="en-US" dirty="0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/>
      <dgm:spPr/>
      <dgm:t>
        <a:bodyPr/>
        <a:lstStyle/>
        <a:p>
          <a:r>
            <a:rPr lang="en-US" dirty="0" smtClean="0"/>
            <a:t>Hill Climbing</a:t>
          </a:r>
          <a:endParaRPr lang="en-US" dirty="0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6E46E610-6AA3-4C4E-8A85-6DC6A62E248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Examination Timetable</a:t>
          </a:r>
          <a:endParaRPr lang="en-US" dirty="0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dirty="0" smtClean="0"/>
            <a:t>ITC 2007 Data</a:t>
          </a:r>
          <a:endParaRPr lang="en-US" dirty="0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CCE039CF-CC13-4D3D-851B-AB1839045A98}">
      <dgm:prSet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18:04:2005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19:04:2005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20:04:2005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05934-E6D1-499E-BDAA-C0A62992660D}">
      <dsp:nvSpPr>
        <dsp:cNvPr id="0" name=""/>
        <dsp:cNvSpPr/>
      </dsp:nvSpPr>
      <dsp:spPr>
        <a:xfrm>
          <a:off x="0" y="1634172"/>
          <a:ext cx="1257300" cy="754380"/>
        </a:xfrm>
        <a:prstGeom prst="roundRect">
          <a:avLst>
            <a:gd name="adj" fmla="val 10000"/>
          </a:avLst>
        </a:prstGeom>
        <a:solidFill>
          <a:srgbClr val="F0847C"/>
        </a:solidFill>
        <a:ln>
          <a:solidFill>
            <a:srgbClr val="C00000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ITC 2007 Data</a:t>
          </a:r>
          <a:endParaRPr lang="en-US" sz="1600" kern="1200" dirty="0"/>
        </a:p>
      </dsp:txBody>
      <dsp:txXfrm>
        <a:off x="22095" y="1656267"/>
        <a:ext cx="1213110" cy="710190"/>
      </dsp:txXfrm>
    </dsp:sp>
    <dsp:sp modelId="{FDB0FADC-49BB-4433-94F6-73BAE60CC01B}">
      <dsp:nvSpPr>
        <dsp:cNvPr id="0" name=""/>
        <dsp:cNvSpPr/>
      </dsp:nvSpPr>
      <dsp:spPr>
        <a:xfrm>
          <a:off x="138302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83029" y="1917819"/>
        <a:ext cx="186583" cy="187086"/>
      </dsp:txXfrm>
    </dsp:sp>
    <dsp:sp modelId="{C2B5D9D2-D82E-407D-882B-8A8EEF511AFF}">
      <dsp:nvSpPr>
        <dsp:cNvPr id="0" name=""/>
        <dsp:cNvSpPr/>
      </dsp:nvSpPr>
      <dsp:spPr>
        <a:xfrm>
          <a:off x="176021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Loader</a:t>
          </a:r>
          <a:endParaRPr lang="en-US" sz="1600" kern="1200" dirty="0"/>
        </a:p>
      </dsp:txBody>
      <dsp:txXfrm>
        <a:off x="1782314" y="1656267"/>
        <a:ext cx="1213110" cy="710190"/>
      </dsp:txXfrm>
    </dsp:sp>
    <dsp:sp modelId="{E608B5D3-1969-4012-8ADD-73D2E450020A}">
      <dsp:nvSpPr>
        <dsp:cNvPr id="0" name=""/>
        <dsp:cNvSpPr/>
      </dsp:nvSpPr>
      <dsp:spPr>
        <a:xfrm>
          <a:off x="3143249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143249" y="1917819"/>
        <a:ext cx="186583" cy="187086"/>
      </dsp:txXfrm>
    </dsp:sp>
    <dsp:sp modelId="{1042CD11-4028-40C7-A3E4-3853786713BD}">
      <dsp:nvSpPr>
        <dsp:cNvPr id="0" name=""/>
        <dsp:cNvSpPr/>
      </dsp:nvSpPr>
      <dsp:spPr>
        <a:xfrm>
          <a:off x="352043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Graph Coloring</a:t>
          </a:r>
          <a:endParaRPr lang="en-US" sz="1600" kern="1200" dirty="0"/>
        </a:p>
      </dsp:txBody>
      <dsp:txXfrm>
        <a:off x="3542534" y="1656267"/>
        <a:ext cx="1213110" cy="710190"/>
      </dsp:txXfrm>
    </dsp:sp>
    <dsp:sp modelId="{84B384BA-4992-4177-9E54-19EAA20BCC7A}">
      <dsp:nvSpPr>
        <dsp:cNvPr id="0" name=""/>
        <dsp:cNvSpPr/>
      </dsp:nvSpPr>
      <dsp:spPr>
        <a:xfrm>
          <a:off x="490347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903470" y="1917819"/>
        <a:ext cx="186583" cy="187086"/>
      </dsp:txXfrm>
    </dsp:sp>
    <dsp:sp modelId="{A9B93654-13EA-4C3C-8C58-01B6F39C7E93}">
      <dsp:nvSpPr>
        <dsp:cNvPr id="0" name=""/>
        <dsp:cNvSpPr/>
      </dsp:nvSpPr>
      <dsp:spPr>
        <a:xfrm>
          <a:off x="5280659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Simulated Annealing</a:t>
          </a:r>
          <a:endParaRPr lang="en-US" sz="1600" kern="1200" dirty="0"/>
        </a:p>
      </dsp:txBody>
      <dsp:txXfrm>
        <a:off x="5302754" y="1656267"/>
        <a:ext cx="1213110" cy="710190"/>
      </dsp:txXfrm>
    </dsp:sp>
    <dsp:sp modelId="{42370FF3-AFA1-404E-A02D-36439289E42F}">
      <dsp:nvSpPr>
        <dsp:cNvPr id="0" name=""/>
        <dsp:cNvSpPr/>
      </dsp:nvSpPr>
      <dsp:spPr>
        <a:xfrm>
          <a:off x="666369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663690" y="1917819"/>
        <a:ext cx="186583" cy="187086"/>
      </dsp:txXfrm>
    </dsp:sp>
    <dsp:sp modelId="{B6D3413A-C5B6-47F8-B1A9-65F1039F4D3B}">
      <dsp:nvSpPr>
        <dsp:cNvPr id="0" name=""/>
        <dsp:cNvSpPr/>
      </dsp:nvSpPr>
      <dsp:spPr>
        <a:xfrm>
          <a:off x="704088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Hill Climbing</a:t>
          </a:r>
          <a:endParaRPr lang="en-US" sz="1600" kern="1200" dirty="0"/>
        </a:p>
      </dsp:txBody>
      <dsp:txXfrm>
        <a:off x="7062975" y="1656267"/>
        <a:ext cx="1213110" cy="710190"/>
      </dsp:txXfrm>
    </dsp:sp>
    <dsp:sp modelId="{F0252C6C-08EF-48C6-89C0-0C3E67BADC55}">
      <dsp:nvSpPr>
        <dsp:cNvPr id="0" name=""/>
        <dsp:cNvSpPr/>
      </dsp:nvSpPr>
      <dsp:spPr>
        <a:xfrm>
          <a:off x="8423910" y="1855457"/>
          <a:ext cx="266547" cy="31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8423910" y="1917819"/>
        <a:ext cx="186583" cy="187086"/>
      </dsp:txXfrm>
    </dsp:sp>
    <dsp:sp modelId="{81668A18-A5C4-481F-924E-91CBE598CF90}">
      <dsp:nvSpPr>
        <dsp:cNvPr id="0" name=""/>
        <dsp:cNvSpPr/>
      </dsp:nvSpPr>
      <dsp:spPr>
        <a:xfrm>
          <a:off x="8801100" y="1634172"/>
          <a:ext cx="1257300" cy="75438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Examination Timetable</a:t>
          </a:r>
          <a:endParaRPr lang="en-US" sz="1600" kern="1200" dirty="0"/>
        </a:p>
      </dsp:txBody>
      <dsp:txXfrm>
        <a:off x="8823195" y="1656267"/>
        <a:ext cx="1213110" cy="71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8358-36EF-46A2-B8D4-2BD6293B510C}">
      <dsp:nvSpPr>
        <dsp:cNvPr id="0" name=""/>
        <dsp:cNvSpPr/>
      </dsp:nvSpPr>
      <dsp:spPr>
        <a:xfrm>
          <a:off x="963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18:04:2005</a:t>
          </a:r>
          <a:endParaRPr lang="en-US" sz="1200" kern="1200" dirty="0"/>
        </a:p>
      </dsp:txBody>
      <dsp:txXfrm>
        <a:off x="963" y="9241"/>
        <a:ext cx="939831" cy="375932"/>
      </dsp:txXfrm>
    </dsp:sp>
    <dsp:sp modelId="{3D13FB4D-500D-459B-858B-B3F5F17C82D1}">
      <dsp:nvSpPr>
        <dsp:cNvPr id="0" name=""/>
        <dsp:cNvSpPr/>
      </dsp:nvSpPr>
      <dsp:spPr>
        <a:xfrm>
          <a:off x="963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107	R: 2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202	R: 1</a:t>
          </a:r>
          <a:endParaRPr lang="en-US" sz="1200" kern="1200" dirty="0"/>
        </a:p>
      </dsp:txBody>
      <dsp:txXfrm>
        <a:off x="963" y="385174"/>
        <a:ext cx="939831" cy="922320"/>
      </dsp:txXfrm>
    </dsp:sp>
    <dsp:sp modelId="{6EB323F8-069A-4F16-B0D7-3F62ED9C1774}">
      <dsp:nvSpPr>
        <dsp:cNvPr id="0" name=""/>
        <dsp:cNvSpPr/>
      </dsp:nvSpPr>
      <dsp:spPr>
        <a:xfrm>
          <a:off x="1072372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19:04:2005</a:t>
          </a:r>
          <a:endParaRPr lang="en-US" sz="1200" kern="1200" dirty="0"/>
        </a:p>
      </dsp:txBody>
      <dsp:txXfrm>
        <a:off x="1072372" y="9241"/>
        <a:ext cx="939831" cy="375932"/>
      </dsp:txXfrm>
    </dsp:sp>
    <dsp:sp modelId="{E6C2ED4F-3122-4690-8C3D-E9FBEA807E7C}">
      <dsp:nvSpPr>
        <dsp:cNvPr id="0" name=""/>
        <dsp:cNvSpPr/>
      </dsp:nvSpPr>
      <dsp:spPr>
        <a:xfrm>
          <a:off x="1072372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	R: 5</a:t>
          </a:r>
          <a:endParaRPr lang="en-US" sz="1200" kern="1200" dirty="0"/>
        </a:p>
      </dsp:txBody>
      <dsp:txXfrm>
        <a:off x="1072372" y="385174"/>
        <a:ext cx="939831" cy="922320"/>
      </dsp:txXfrm>
    </dsp:sp>
    <dsp:sp modelId="{ED0C6729-1393-4353-B252-FF075B28E681}">
      <dsp:nvSpPr>
        <dsp:cNvPr id="0" name=""/>
        <dsp:cNvSpPr/>
      </dsp:nvSpPr>
      <dsp:spPr>
        <a:xfrm>
          <a:off x="2143780" y="9241"/>
          <a:ext cx="939831" cy="375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20:04:2005</a:t>
          </a:r>
          <a:endParaRPr lang="en-US" sz="1200" kern="1200" dirty="0"/>
        </a:p>
      </dsp:txBody>
      <dsp:txXfrm>
        <a:off x="2143780" y="9241"/>
        <a:ext cx="939831" cy="375932"/>
      </dsp:txXfrm>
    </dsp:sp>
    <dsp:sp modelId="{C2621C42-605E-40B9-B96E-0AEDD830E23B}">
      <dsp:nvSpPr>
        <dsp:cNvPr id="0" name=""/>
        <dsp:cNvSpPr/>
      </dsp:nvSpPr>
      <dsp:spPr>
        <a:xfrm>
          <a:off x="2143780" y="385174"/>
          <a:ext cx="93983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112	R: 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E: 254	R: 1</a:t>
          </a:r>
          <a:endParaRPr lang="en-US" sz="1200" kern="1200" dirty="0"/>
        </a:p>
      </dsp:txBody>
      <dsp:txXfrm>
        <a:off x="2143780" y="385174"/>
        <a:ext cx="93983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03-Nov-15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demonstrar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0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dos soft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6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heuristica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porquê</a:t>
            </a:r>
            <a:r>
              <a:rPr lang="en-US" dirty="0" smtClean="0"/>
              <a:t> da </a:t>
            </a:r>
            <a:r>
              <a:rPr lang="en-US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chegar</a:t>
            </a:r>
            <a:r>
              <a:rPr lang="en-US" baseline="0" dirty="0" smtClean="0"/>
              <a:t> a 5º, 4º e 3º </a:t>
            </a:r>
            <a:r>
              <a:rPr lang="en-US" baseline="0" dirty="0" err="1" smtClean="0"/>
              <a:t>lugar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que é </a:t>
            </a:r>
            <a:r>
              <a:rPr lang="en-US" baseline="0" dirty="0" err="1" smtClean="0"/>
              <a:t>suposto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melhorar</a:t>
            </a:r>
            <a:r>
              <a:rPr lang="en-US" baseline="0" dirty="0" smtClean="0"/>
              <a:t>, e que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desenvolvimento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efectuados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verificaram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Mas o </a:t>
            </a:r>
            <a:r>
              <a:rPr lang="en-US" baseline="0" dirty="0" err="1" smtClean="0"/>
              <a:t>melhoramento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estiver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significativas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que um genetic algorithm é um population based meta-heuristic,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 </a:t>
            </a:r>
            <a:r>
              <a:rPr lang="en-US" dirty="0" err="1" smtClean="0"/>
              <a:t>desenho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O facto de GCH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pertencer</a:t>
            </a:r>
            <a:r>
              <a:rPr lang="en-US" baseline="0" dirty="0" smtClean="0"/>
              <a:t> a Problem-Specific Heuristics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</a:t>
            </a:r>
            <a:r>
              <a:rPr lang="en-US" baseline="0" dirty="0" err="1" smtClean="0"/>
              <a:t>algoritmo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é um problem-specific heuristic (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heuristic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subtipos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03-Nov-15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78142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Examination Timetabling Automation using Hybrid </a:t>
            </a:r>
            <a:r>
              <a:rPr lang="en-US" sz="5400" dirty="0" smtClean="0"/>
              <a:t>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74670"/>
            <a:ext cx="10058400" cy="1659429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Nunes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Ferreira						02/11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12 different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Ranking depends on the </a:t>
            </a:r>
            <a:r>
              <a:rPr lang="en-US" sz="2800" i="1" dirty="0" smtClean="0"/>
              <a:t>distance to feasibility</a:t>
            </a:r>
            <a:r>
              <a:rPr lang="en-US" sz="2800" dirty="0" smtClean="0"/>
              <a:t> and </a:t>
            </a:r>
            <a:r>
              <a:rPr lang="en-US" sz="2800" i="1" dirty="0" smtClean="0"/>
              <a:t>fitness </a:t>
            </a:r>
            <a:r>
              <a:rPr lang="en-US" sz="2800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The benchmarking program limited this project’s execution time to 225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(2/2)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45" y="1846263"/>
            <a:ext cx="5175435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 </a:t>
            </a:r>
            <a:r>
              <a:rPr lang="en-US" dirty="0" smtClean="0"/>
              <a:t>(3/3</a:t>
            </a:r>
            <a:r>
              <a:rPr lang="en-US" dirty="0"/>
              <a:t>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soft constraints </a:t>
            </a:r>
            <a:r>
              <a:rPr lang="en-US" sz="2800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Two </a:t>
            </a:r>
            <a:r>
              <a:rPr lang="en-US" sz="2800" dirty="0"/>
              <a:t>exams in a </a:t>
            </a:r>
            <a:r>
              <a:rPr lang="en-US" sz="2800" dirty="0" smtClean="0"/>
              <a:t>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spread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Mixed durations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penalty</a:t>
            </a:r>
            <a:endParaRPr lang="pt-PT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penalty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18174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Architecture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Stores all </a:t>
            </a:r>
            <a:r>
              <a:rPr lang="en-US" dirty="0" smtClean="0"/>
              <a:t>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functionalities to manipulate the 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business classes implement the </a:t>
            </a:r>
            <a:r>
              <a:rPr lang="en-US" i="1" dirty="0"/>
              <a:t>Singleton</a:t>
            </a:r>
            <a:r>
              <a:rPr lang="en-US" dirty="0"/>
              <a:t> </a:t>
            </a:r>
            <a:r>
              <a:rPr lang="en-US" dirty="0" smtClean="0"/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</a:t>
            </a:r>
            <a:r>
              <a:rPr lang="en-US" dirty="0" smtClean="0"/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Tools </a:t>
            </a:r>
            <a:r>
              <a:rPr lang="en-US" dirty="0"/>
              <a:t>used by the Heuristics Layer and lower layers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38" y="816295"/>
            <a:ext cx="5534145" cy="54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First phase on the project </a:t>
            </a:r>
            <a:r>
              <a:rPr lang="en-US" sz="2400" dirty="0" smtClean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Loads all the information from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Creates and populates the conflict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Each dataset contains all the information required to create a 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Examinations and students</a:t>
            </a:r>
            <a:r>
              <a:rPr lang="en-US" sz="2400" dirty="0"/>
              <a:t>’ </a:t>
            </a:r>
            <a:r>
              <a:rPr lang="en-US" sz="2400" dirty="0" err="1" smtClean="0"/>
              <a:t>attendings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Rooms, their capacities and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Soft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Largest </a:t>
            </a:r>
            <a:r>
              <a:rPr lang="en-US" dirty="0"/>
              <a:t>Degree </a:t>
            </a:r>
            <a:r>
              <a:rPr lang="en-US" dirty="0" smtClean="0"/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Generates </a:t>
            </a:r>
            <a:r>
              <a:rPr lang="en-US" dirty="0"/>
              <a:t>a feasible </a:t>
            </a:r>
            <a:r>
              <a:rPr lang="en-US" dirty="0" smtClean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Populates </a:t>
            </a:r>
            <a:r>
              <a:rPr lang="en-US" dirty="0"/>
              <a:t>and </a:t>
            </a:r>
            <a:r>
              <a:rPr lang="en-US" dirty="0" smtClean="0"/>
              <a:t>sort </a:t>
            </a:r>
            <a:r>
              <a:rPr lang="en-US" dirty="0"/>
              <a:t>the assignment </a:t>
            </a:r>
            <a:r>
              <a:rPr lang="en-US" dirty="0" smtClean="0"/>
              <a:t>lists: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room exclusivity </a:t>
            </a:r>
            <a:r>
              <a:rPr lang="en-US" sz="1600" dirty="0"/>
              <a:t>hard </a:t>
            </a:r>
            <a:r>
              <a:rPr lang="en-US" sz="1600" dirty="0" smtClean="0"/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after</a:t>
            </a:r>
            <a:r>
              <a:rPr lang="en-US" sz="1600" dirty="0" smtClean="0"/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/>
              <a:t>Unassigned examinations with </a:t>
            </a:r>
            <a:r>
              <a:rPr lang="en-US" sz="1600" i="1" dirty="0" smtClean="0"/>
              <a:t>examination coincidence </a:t>
            </a:r>
            <a:r>
              <a:rPr lang="en-US" sz="1600" dirty="0" smtClean="0"/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1600" dirty="0" smtClean="0"/>
              <a:t>All other unassigned examinations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Examination assignment.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Normal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smtClean="0"/>
              <a:t>Forcing assignment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2085" y="3420534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37142080"/>
              </p:ext>
            </p:extLst>
          </p:nvPr>
        </p:nvGraphicFramePr>
        <p:xfrm>
          <a:off x="8985504" y="499872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8279765" y="3530071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279764" y="3825413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273096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014143" y="4416102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  <a:endCxn id="21" idx="0"/>
          </p:cNvCxnSpPr>
          <p:nvPr/>
        </p:nvCxnSpPr>
        <p:spPr>
          <a:xfrm rot="16200000" flipH="1">
            <a:off x="8873931" y="3344860"/>
            <a:ext cx="1572140" cy="1735582"/>
          </a:xfrm>
          <a:prstGeom prst="curvedConnector3">
            <a:avLst>
              <a:gd name="adj1" fmla="val -14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44560" y="342658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92084" y="371588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44559" y="371680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2084" y="4011221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92083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9796" y="4312398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282746" y="4303560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33" y="2207282"/>
            <a:ext cx="4643469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</a:t>
            </a:r>
            <a:r>
              <a:rPr lang="en-US" sz="2800" dirty="0" smtClean="0"/>
              <a:t>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Guarantees that the computation </a:t>
            </a:r>
            <a:r>
              <a:rPr lang="en-US" sz="2800" dirty="0" smtClean="0"/>
              <a:t>is finished within the given time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The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Existing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Loader and Solution Initialization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Proposed Approach: Local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Experimental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Ongoing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 smtClean="0"/>
              <a:t>implemented neighborhood operators: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Room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Swap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Period &amp; Room Swap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results were obtained by averaging </a:t>
            </a:r>
            <a:r>
              <a:rPr lang="en-US" sz="2800" dirty="0" smtClean="0">
                <a:solidFill>
                  <a:srgbClr val="404040"/>
                </a:solidFill>
              </a:rPr>
              <a:t>10 runs for each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The </a:t>
            </a:r>
            <a:r>
              <a:rPr lang="en-US" sz="2800" dirty="0" smtClean="0">
                <a:solidFill>
                  <a:srgbClr val="404040"/>
                </a:solidFill>
              </a:rPr>
              <a:t>SA parameters were: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97" y="1846263"/>
            <a:ext cx="7685931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7" y="1846263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program was developed to generate timetables following ITC2007 rules, using heuristics: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Graph Coloring heuristic was developed to obtained a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 Simulated Annealing and Hill Climbing meta-heuristics were </a:t>
            </a:r>
            <a:r>
              <a:rPr lang="en-US" sz="2600" dirty="0"/>
              <a:t>developed </a:t>
            </a:r>
            <a:r>
              <a:rPr lang="en-US" sz="2600" dirty="0" smtClean="0"/>
              <a:t>to improve the initial feasible solution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</a:t>
            </a:r>
            <a:r>
              <a:rPr lang="en-US" sz="2800" smtClean="0">
                <a:solidFill>
                  <a:srgbClr val="404040"/>
                </a:solidFill>
              </a:rPr>
              <a:t>using .NET 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was used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 was also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Ongoing </a:t>
            </a:r>
            <a:r>
              <a:rPr lang="en-US" dirty="0">
                <a:solidFill>
                  <a:srgbClr val="404040"/>
                </a:solidFill>
              </a:rPr>
              <a:t>W</a:t>
            </a:r>
            <a:r>
              <a:rPr lang="en-US" dirty="0" smtClean="0">
                <a:solidFill>
                  <a:srgbClr val="404040"/>
                </a:solidFill>
              </a:rPr>
              <a:t>ork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Project’s progress is about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The remainder will be carried out for the final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Performance improvement of the existing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new approach using a Genetic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Comparison against the five ITC2007 winners and with the previous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Implementation of a GUI to demonstrate the final solution (optional)</a:t>
            </a:r>
            <a:endParaRPr lang="en-US" sz="26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I hope you </a:t>
            </a:r>
            <a:r>
              <a:rPr lang="en-US" sz="2800" dirty="0" smtClean="0">
                <a:solidFill>
                  <a:srgbClr val="404040"/>
                </a:solidFill>
              </a:rPr>
              <a:t>have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enjoyed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Any questions?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Goals of this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Generation </a:t>
            </a:r>
            <a:r>
              <a:rPr lang="en-US" sz="2800" dirty="0"/>
              <a:t>of timetables according to the ITC 2007 (International Timetable Competition) - examination timetabling </a:t>
            </a:r>
            <a:r>
              <a:rPr lang="en-US" sz="2800" dirty="0" smtClean="0"/>
              <a:t>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Timetable </a:t>
            </a:r>
            <a:r>
              <a:rPr lang="en-US" sz="2800" dirty="0" smtClean="0">
                <a:solidFill>
                  <a:srgbClr val="404040"/>
                </a:solidFill>
              </a:rPr>
              <a:t>Validator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Examination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Course Timetabling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School Timetabling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Problem constraints can be hard or soft: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Hard constraints – set of rules which must be followed in order to obtain a feasible/valid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404040"/>
                </a:solidFill>
              </a:rPr>
              <a:t>Soft constraints – set of non mandatory rules that if not followed, it adds a penalty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Two possible </a:t>
            </a:r>
            <a:r>
              <a:rPr lang="en-US" sz="2800" dirty="0" smtClean="0"/>
              <a:t>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Optimization problem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Possible </a:t>
            </a:r>
            <a:r>
              <a:rPr lang="en-US" sz="2800" dirty="0"/>
              <a:t>t</a:t>
            </a:r>
            <a:r>
              <a:rPr lang="en-US" sz="2800" dirty="0" smtClean="0"/>
              <a:t>ypes of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Sub-optimal</a:t>
            </a:r>
          </a:p>
          <a:p>
            <a:endParaRPr lang="pt-PT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Graph Coloring Based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Single-solution based meta-heuristics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Population based meta-heuristics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61" y="1939425"/>
            <a:ext cx="6274358" cy="40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Search the whole space of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It is guaranteed that an optimal solution is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Inappropriate for large sized problem instances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Constraint-Programming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Problem-specific heuristic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the minimum set of </a:t>
            </a:r>
            <a:r>
              <a:rPr lang="en-US" dirty="0"/>
              <a:t>colors to an element type of </a:t>
            </a:r>
            <a:r>
              <a:rPr lang="en-US" dirty="0" smtClean="0"/>
              <a:t>the </a:t>
            </a:r>
            <a:r>
              <a:rPr lang="en-US" dirty="0"/>
              <a:t>graph </a:t>
            </a:r>
            <a:r>
              <a:rPr lang="en-US" dirty="0" smtClean="0"/>
              <a:t>following certain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Vertex Coloring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Edge Coloring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</a:t>
            </a:r>
            <a:r>
              <a:rPr lang="en-US" dirty="0" smtClean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52" y="4261455"/>
            <a:ext cx="3343275" cy="19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Provide solutions for optimization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Used in timetabling problems to optimize feasible solutions provided by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Single-solution 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Population-based meta-heuristics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3377</TotalTime>
  <Words>1384</Words>
  <Application>Microsoft Office PowerPoint</Application>
  <PresentationFormat>Widescreen</PresentationFormat>
  <Paragraphs>308</Paragraphs>
  <Slides>28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Goals of this project</vt:lpstr>
      <vt:lpstr>The Timetabling Problem (1/2)</vt:lpstr>
      <vt:lpstr>The Timetabling Problem (2/2)</vt:lpstr>
      <vt:lpstr>Existing Approaches</vt:lpstr>
      <vt:lpstr>Exact algorithms</vt:lpstr>
      <vt:lpstr>Graph Coloring Based techniques</vt:lpstr>
      <vt:lpstr>Meta-heuristics</vt:lpstr>
      <vt:lpstr>ITC 2007 Examination timetabling problem (1/2)</vt:lpstr>
      <vt:lpstr>ITC 2007 Examination timetabling problem (2/2)</vt:lpstr>
      <vt:lpstr>ITC 2007 Examination timetabling problem (3/3)</vt:lpstr>
      <vt:lpstr>Proposed Solution</vt:lpstr>
      <vt:lpstr>Proposed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Fitness computation</vt:lpstr>
      <vt:lpstr>Rate computation</vt:lpstr>
      <vt:lpstr>Experimental Results (1/2)</vt:lpstr>
      <vt:lpstr>Experimental Results (2/2)</vt:lpstr>
      <vt:lpstr>Conclusions</vt:lpstr>
      <vt:lpstr>Tools and Techniques</vt:lpstr>
      <vt:lpstr>Ongoing Work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354</cp:revision>
  <dcterms:created xsi:type="dcterms:W3CDTF">2015-07-10T12:56:06Z</dcterms:created>
  <dcterms:modified xsi:type="dcterms:W3CDTF">2015-11-03T22:02:04Z</dcterms:modified>
</cp:coreProperties>
</file>