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92" r:id="rId13"/>
    <p:sldId id="266" r:id="rId14"/>
    <p:sldId id="286" r:id="rId15"/>
    <p:sldId id="267" r:id="rId16"/>
    <p:sldId id="275" r:id="rId17"/>
    <p:sldId id="277" r:id="rId18"/>
    <p:sldId id="279" r:id="rId19"/>
    <p:sldId id="282" r:id="rId20"/>
    <p:sldId id="280" r:id="rId21"/>
    <p:sldId id="281" r:id="rId22"/>
    <p:sldId id="290" r:id="rId23"/>
    <p:sldId id="291" r:id="rId24"/>
    <p:sldId id="283" r:id="rId25"/>
    <p:sldId id="284" r:id="rId26"/>
    <p:sldId id="287" r:id="rId27"/>
    <p:sldId id="293" r:id="rId28"/>
    <p:sldId id="289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63" clrIdx="0"/>
  <p:cmAuthor id="1" name="Mike" initials="M" lastIdx="10" clrIdx="1">
    <p:extLst/>
  </p:cmAuthor>
  <p:cmAuthor id="2" name="Artu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1345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1-13T22:24:19.801" idx="4">
    <p:pos x="10" y="10"/>
    <p:text>Este slide precisa de mais itens e de mais detalhes.
Existem os objetivos globais e depois existem objetivos parciais.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7:45:32.359" idx="50">
    <p:pos x="5676" y="1577"/>
    <p:text>colocar figura maior, talvez passando três caixas para a segunda linha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8:19:30.632" idx="55">
    <p:pos x="6554" y="2006"/>
    <p:text>o que esta figura representa? Devia ser intuitivo perceber e não é. Vejo que em baixo são períodos consecutivos: 18h04m, .... com atribuições e em cima, é a conflict matrix?</p:text>
    <p:extLst>
      <p:ext uri="{C676402C-5697-4E1C-873F-D02D1690AC5C}">
        <p15:threadingInfo xmlns:p15="http://schemas.microsoft.com/office/powerpoint/2012/main" timeZoneBias="0"/>
      </p:ext>
    </p:extLst>
  </p:cm>
  <p:cm authorId="1" dt="2015-11-17T22:10:36.965" idx="9">
    <p:pos x="6554" y="2102"/>
    <p:text>Não é muito intuitivo porque é algo a ser explicado na altura. Os períodos são consecutivos sim, mas a cima não é a conflict matrix. Não fazia sentido. São as 4 listas que estão alinhadas com o texto à esquerda. Esta figura até foi pedida para ser feita, se não me engano, para a apresentação intercalar.</p:text>
    <p:extLst>
      <p:ext uri="{C676402C-5697-4E1C-873F-D02D1690AC5C}">
        <p15:threadingInfo xmlns:p15="http://schemas.microsoft.com/office/powerpoint/2012/main" timeZoneBias="0">
          <p15:parentCm authorId="0" idx="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20:38:56.478" idx="60">
    <p:pos x="6795" y="1671"/>
    <p:text>motivar a razão pela qual pretende ter o rate automático</p:text>
    <p:extLst>
      <p:ext uri="{C676402C-5697-4E1C-873F-D02D1690AC5C}">
        <p15:threadingInfo xmlns:p15="http://schemas.microsoft.com/office/powerpoint/2012/main" timeZoneBias="0"/>
      </p:ext>
    </p:extLst>
  </p:cm>
  <p:cm authorId="1" dt="2015-11-17T23:09:43.700" idx="10">
    <p:pos x="6795" y="1767"/>
    <p:text>Último tópico. E também é mencionado oralmente</p:text>
    <p:extLst>
      <p:ext uri="{C676402C-5697-4E1C-873F-D02D1690AC5C}">
        <p15:threadingInfo xmlns:p15="http://schemas.microsoft.com/office/powerpoint/2012/main" timeZoneBias="0">
          <p15:parentCm authorId="0" idx="60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18/04/2005 09:30:00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19/04/2005 09:30:00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20/04/2005 09:30:00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18-Nov-15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358640"/>
            <a:ext cx="10414000" cy="1950720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</a:t>
            </a:r>
            <a:r>
              <a:rPr lang="pt-PT" dirty="0" smtClean="0">
                <a:solidFill>
                  <a:srgbClr val="404040"/>
                </a:solidFill>
              </a:rPr>
              <a:t>DE </a:t>
            </a:r>
            <a:r>
              <a:rPr lang="pt-PT" dirty="0" smtClean="0">
                <a:solidFill>
                  <a:schemeClr val="tx1"/>
                </a:solidFill>
              </a:rPr>
              <a:t>computadores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de Brito e </a:t>
            </a:r>
            <a:r>
              <a:rPr lang="en-US" dirty="0" err="1" smtClean="0">
                <a:solidFill>
                  <a:schemeClr val="tx1"/>
                </a:solidFill>
              </a:rPr>
              <a:t>Nunes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Jorge Ferreira					02/12/2015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Miguel da Costa de Sousa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</a:t>
            </a:r>
            <a:r>
              <a:rPr lang="en-US" dirty="0" smtClean="0">
                <a:solidFill>
                  <a:srgbClr val="404040"/>
                </a:solidFill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available execution time limit was set to 225 seconds, as measured by the benchmarking tool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</a:t>
            </a:r>
            <a:r>
              <a:rPr lang="en-US" dirty="0" smtClean="0">
                <a:solidFill>
                  <a:srgbClr val="404040"/>
                </a:solidFill>
              </a:rPr>
              <a:t>4</a:t>
            </a:r>
            <a:r>
              <a:rPr lang="en-US" dirty="0" smtClean="0"/>
              <a:t>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62" y="2243218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0800" y="1846263"/>
            <a:ext cx="976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Benchmark data and specifications: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</a:t>
            </a:r>
            <a:r>
              <a:rPr lang="en-US" dirty="0" smtClean="0">
                <a:solidFill>
                  <a:srgbClr val="404040"/>
                </a:solidFill>
              </a:rPr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Rooms hard constraints must be followed (e.g., 1 ROOM_EXCLUSIVE)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9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(4/4)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853226"/>
              </p:ext>
            </p:extLst>
          </p:nvPr>
        </p:nvGraphicFramePr>
        <p:xfrm>
          <a:off x="335280" y="1056640"/>
          <a:ext cx="11643360" cy="519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35" y="327305"/>
            <a:ext cx="5536845" cy="586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 (e.g., Examinations, timeslots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</a:t>
            </a:r>
            <a:r>
              <a:rPr lang="en-US" dirty="0" smtClean="0"/>
              <a:t>higher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enrollments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73816517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3" y="2207282"/>
            <a:ext cx="4643469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Future Work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implemented neighborhood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Fitness is computed incrementally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Takes advantage of the similarities between the solution and the generated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Results are obtained 19 times faster, exploring the solution space with more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computation (Simulated Annealing)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computation requires a simulation of the SA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Rate </a:t>
            </a:r>
            <a:r>
              <a:rPr lang="en-US" sz="2800" dirty="0"/>
              <a:t>is defined (by simulation) as a function of the dataset complexity, using </a:t>
            </a:r>
            <a:r>
              <a:rPr lang="en-US" sz="2800" dirty="0" smtClean="0"/>
              <a:t>almost the total </a:t>
            </a:r>
            <a:r>
              <a:rPr lang="en-US" sz="2800" dirty="0"/>
              <a:t>available </a:t>
            </a:r>
            <a:r>
              <a:rPr lang="en-US" sz="2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Higher likelihood of obtaining better results, compared to using a static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7" y="1846263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Development of different approaches (e.g., adding the meta-heuristic Great Deluge to the current approach)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Modifications to the Graph Coloring technique to be able to get results for dataset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Change the behavior of Simulated Annealing to move examinations with </a:t>
            </a:r>
            <a:r>
              <a:rPr lang="en-US" sz="2800" i="1" dirty="0" err="1" smtClean="0"/>
              <a:t>exam_coincidence</a:t>
            </a:r>
            <a:r>
              <a:rPr lang="en-US" sz="2800" dirty="0"/>
              <a:t> </a:t>
            </a:r>
            <a:r>
              <a:rPr lang="en-US" sz="2800" dirty="0" smtClean="0"/>
              <a:t>hard constraint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Study of techniques and solutions for the examination timetabling </a:t>
            </a:r>
            <a:r>
              <a:rPr lang="en-US" sz="2600" dirty="0" smtClean="0"/>
              <a:t>problem</a:t>
            </a: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Generation </a:t>
            </a:r>
            <a:r>
              <a:rPr lang="en-US" sz="2600" dirty="0"/>
              <a:t>of timetables according to the ITC 2007 (International Timetable Competition) - examination timetabling </a:t>
            </a:r>
            <a:r>
              <a:rPr lang="en-US" sz="2600" dirty="0" smtClean="0"/>
              <a:t>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Timetable </a:t>
            </a:r>
            <a:r>
              <a:rPr lang="en-US" sz="2600" dirty="0" smtClean="0">
                <a:solidFill>
                  <a:srgbClr val="404040"/>
                </a:solidFill>
              </a:rPr>
              <a:t>Validator</a:t>
            </a:r>
            <a:endParaRPr lang="en-US" sz="2600" dirty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</a:rPr>
              <a:t> </a:t>
            </a:r>
            <a:r>
              <a:rPr lang="en-US" sz="2600" dirty="0" smtClean="0">
                <a:solidFill>
                  <a:srgbClr val="404040"/>
                </a:solidFill>
              </a:rPr>
              <a:t>Results comparison with the ITC 2007 – examination timetabling track competitors and more up-to-date approaches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Problem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</a:t>
            </a:r>
            <a:r>
              <a:rPr lang="en-US" sz="2200" dirty="0">
                <a:solidFill>
                  <a:srgbClr val="404040"/>
                </a:solidFill>
              </a:rPr>
              <a:t>constraints – mandatory rules which must be followed, in order to obtain a feasible/valid </a:t>
            </a:r>
            <a:r>
              <a:rPr lang="en-US" sz="2200" dirty="0" smtClean="0">
                <a:solidFill>
                  <a:srgbClr val="404040"/>
                </a:solidFill>
              </a:rPr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</a:t>
            </a:r>
            <a:r>
              <a:rPr lang="en-US" sz="2200" dirty="0">
                <a:solidFill>
                  <a:srgbClr val="404040"/>
                </a:solidFill>
              </a:rPr>
              <a:t>– non mandatory rules; if followed, the solution is improved; otherwise, it suffers some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01" y="1939425"/>
            <a:ext cx="6274358" cy="405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Approximation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Heuristics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Graph Coloring Based techniques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Pop </a:t>
            </a:r>
            <a:r>
              <a:rPr lang="en-US" sz="1800" dirty="0"/>
              <a:t>Single-solution based meta-heuristics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Population based meta-heuristics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</a:t>
            </a:r>
            <a:r>
              <a:rPr lang="en-US" dirty="0" smtClean="0"/>
              <a:t>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relatively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Constraint-Programming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</a:t>
            </a:r>
            <a:r>
              <a:rPr lang="en-US"/>
              <a:t>Based </a:t>
            </a:r>
            <a:r>
              <a:rPr lang="en-US" smtClean="0"/>
              <a:t>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General </a:t>
            </a:r>
            <a:r>
              <a:rPr lang="en-US" sz="2800" dirty="0"/>
              <a:t>algorithmic frameworks, often nature-inspired, designed to solve complex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 timetabling problems it is mostly used to optimize feasible solutions provided by problem-specific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Single-Solution Based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Population-Based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Meta-heuristics for </a:t>
            </a:r>
            <a:r>
              <a:rPr lang="en-US" sz="2600" dirty="0" err="1" smtClean="0"/>
              <a:t>Multiobjective</a:t>
            </a:r>
            <a:r>
              <a:rPr lang="en-US" sz="2600" dirty="0" smtClean="0"/>
              <a:t>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Hybrid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Parallel Meta-heuristics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4814</TotalTime>
  <Words>1530</Words>
  <Application>Microsoft Office PowerPoint</Application>
  <PresentationFormat>Widescreen</PresentationFormat>
  <Paragraphs>323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(1/4)</vt:lpstr>
      <vt:lpstr>ITC 2007 Examination timetabling problem (2/4)</vt:lpstr>
      <vt:lpstr>ITC 2007 Examination timetabling problem (3/4)</vt:lpstr>
      <vt:lpstr>ITC 2007 Examination timetabling problem (4/4)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Fitness computation</vt:lpstr>
      <vt:lpstr>Rate computation (Simulated Annealing)</vt:lpstr>
      <vt:lpstr>Experimental Results (1/2)</vt:lpstr>
      <vt:lpstr>Experimental Results (2/2)</vt:lpstr>
      <vt:lpstr>Conclusions</vt:lpstr>
      <vt:lpstr>Future Work</vt:lpstr>
      <vt:lpstr>Tools and Techniques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461</cp:revision>
  <dcterms:created xsi:type="dcterms:W3CDTF">2015-07-10T12:56:06Z</dcterms:created>
  <dcterms:modified xsi:type="dcterms:W3CDTF">2015-11-18T19:27:14Z</dcterms:modified>
</cp:coreProperties>
</file>