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92" r:id="rId9"/>
    <p:sldId id="266" r:id="rId10"/>
    <p:sldId id="286" r:id="rId11"/>
    <p:sldId id="267" r:id="rId12"/>
    <p:sldId id="275" r:id="rId13"/>
    <p:sldId id="277" r:id="rId14"/>
    <p:sldId id="279" r:id="rId15"/>
    <p:sldId id="282" r:id="rId16"/>
    <p:sldId id="280" r:id="rId17"/>
    <p:sldId id="281" r:id="rId18"/>
    <p:sldId id="290" r:id="rId19"/>
    <p:sldId id="291" r:id="rId20"/>
    <p:sldId id="283" r:id="rId21"/>
    <p:sldId id="284" r:id="rId22"/>
    <p:sldId id="287" r:id="rId23"/>
    <p:sldId id="293" r:id="rId24"/>
    <p:sldId id="289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63" clrIdx="0"/>
  <p:cmAuthor id="1" name="Mike" initials="M" lastIdx="10" clrIdx="1">
    <p:extLst/>
  </p:cmAuthor>
  <p:cmAuthor id="2" name="Artur" initials="A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0847C"/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81345" autoAdjust="0"/>
  </p:normalViewPr>
  <p:slideViewPr>
    <p:cSldViewPr snapToGrid="0">
      <p:cViewPr varScale="1">
        <p:scale>
          <a:sx n="72" d="100"/>
          <a:sy n="72" d="100"/>
        </p:scale>
        <p:origin x="34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11-13T22:24:19.801" idx="4">
    <p:pos x="10" y="10"/>
    <p:text>Este slide precisa de mais itens e de mais detalhes.
Existem os objetivos globais e depois existem objetivos parciais.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17:45:32.359" idx="50">
    <p:pos x="5676" y="1577"/>
    <p:text>colocar figura maior, talvez passando três caixas para a segunda linha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18:19:30.632" idx="55">
    <p:pos x="6554" y="2006"/>
    <p:text>o que esta figura representa? Devia ser intuitivo perceber e não é. Vejo que em baixo são períodos consecutivos: 18h04m, .... com atribuições e em cima, é a conflict matrix?</p:text>
    <p:extLst>
      <p:ext uri="{C676402C-5697-4E1C-873F-D02D1690AC5C}">
        <p15:threadingInfo xmlns:p15="http://schemas.microsoft.com/office/powerpoint/2012/main" timeZoneBias="0"/>
      </p:ext>
    </p:extLst>
  </p:cm>
  <p:cm authorId="1" dt="2015-11-17T22:10:36.965" idx="9">
    <p:pos x="6554" y="2102"/>
    <p:text>Não é muito intuitivo porque é algo a ser explicado na altura. Os períodos são consecutivos sim, mas a cima não é a conflict matrix. Não fazia sentido. São as 4 listas que estão alinhadas com o texto à esquerda. Esta figura até foi pedida para ser feita, se não me engano, para a apresentação intercalar.</p:text>
    <p:extLst>
      <p:ext uri="{C676402C-5697-4E1C-873F-D02D1690AC5C}">
        <p15:threadingInfo xmlns:p15="http://schemas.microsoft.com/office/powerpoint/2012/main" timeZoneBias="0">
          <p15:parentCm authorId="0" idx="5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20:38:56.478" idx="60">
    <p:pos x="6795" y="1671"/>
    <p:text>motivar a razão pela qual pretende ter o rate automático</p:text>
    <p:extLst>
      <p:ext uri="{C676402C-5697-4E1C-873F-D02D1690AC5C}">
        <p15:threadingInfo xmlns:p15="http://schemas.microsoft.com/office/powerpoint/2012/main" timeZoneBias="0"/>
      </p:ext>
    </p:extLst>
  </p:cm>
  <p:cm authorId="1" dt="2015-11-17T23:09:43.700" idx="10">
    <p:pos x="6795" y="1767"/>
    <p:text>Último tópico. E também é mencionado oralmente</p:text>
    <p:extLst>
      <p:ext uri="{C676402C-5697-4E1C-873F-D02D1690AC5C}">
        <p15:threadingInfo xmlns:p15="http://schemas.microsoft.com/office/powerpoint/2012/main" timeZoneBias="0">
          <p15:parentCm authorId="0" idx="60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C1965-5E66-4F6A-B14C-48B89CF88F34}">
      <dgm:prSet phldrT="[Text]"/>
      <dgm:spPr/>
      <dgm:t>
        <a:bodyPr/>
        <a:lstStyle/>
        <a:p>
          <a:r>
            <a:rPr lang="en-US" dirty="0" smtClean="0"/>
            <a:t>Graph Coloring</a:t>
          </a:r>
          <a:endParaRPr lang="en-US" dirty="0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/>
      <dgm:spPr/>
      <dgm:t>
        <a:bodyPr/>
        <a:lstStyle/>
        <a:p>
          <a:r>
            <a:rPr lang="en-US" dirty="0" smtClean="0"/>
            <a:t>Simulated Annealing</a:t>
          </a:r>
          <a:endParaRPr lang="en-US" dirty="0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/>
      <dgm:spPr/>
      <dgm:t>
        <a:bodyPr/>
        <a:lstStyle/>
        <a:p>
          <a:r>
            <a:rPr lang="en-US" dirty="0" smtClean="0"/>
            <a:t>Hill Climbing</a:t>
          </a:r>
          <a:endParaRPr lang="en-US" dirty="0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6E46E610-6AA3-4C4E-8A85-6DC6A62E248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Examination Timetable</a:t>
          </a:r>
          <a:endParaRPr lang="en-US" dirty="0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ITC 2007 Data</a:t>
          </a:r>
          <a:endParaRPr lang="en-US" dirty="0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CCE039CF-CC13-4D3D-851B-AB1839045A98}">
      <dgm:prSet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F7538E36-531A-4ABF-83F2-4D674DEF8E32}" type="parTrans" cxnId="{F106EA50-CE0A-49EA-9830-F23364F8072D}">
      <dgm:prSet/>
      <dgm:spPr/>
      <dgm:t>
        <a:bodyPr/>
        <a:lstStyle/>
        <a:p>
          <a:endParaRPr lang="en-US"/>
        </a:p>
      </dgm:t>
    </dgm:pt>
    <dgm:pt modelId="{0827E205-FFF6-4C97-99DA-E7CCB976213E}" type="sibTrans" cxnId="{F106EA50-CE0A-49EA-9830-F23364F8072D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05934-E6D1-499E-BDAA-C0A62992660D}" type="pres">
      <dgm:prSet presAssocID="{17A8A248-E1DA-469F-A154-CBAC5D9778A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2B5D9D2-D82E-407D-882B-8A8EEF511AFF}" type="pres">
      <dgm:prSet presAssocID="{CCE039CF-CC13-4D3D-851B-AB1839045A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8B5D3-1969-4012-8ADD-73D2E450020A}" type="pres">
      <dgm:prSet presAssocID="{0827E205-FFF6-4C97-99DA-E7CCB976213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61FB1F0-A09E-4914-B7FC-FCEA1CD04480}" type="pres">
      <dgm:prSet presAssocID="{0827E205-FFF6-4C97-99DA-E7CCB976213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042CD11-4028-40C7-A3E4-3853786713BD}" type="pres">
      <dgm:prSet presAssocID="{D4EC1965-5E66-4F6A-B14C-48B89CF88F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2" presStyleCnt="5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2" presStyleCnt="5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3" presStyleCnt="5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3" presStyleCnt="5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4" presStyleCnt="5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4" presStyleCnt="5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7E4C5EA-DFF3-4CA5-B13C-89A73E0450D9}" type="presOf" srcId="{903E13AB-7FF9-4EF1-9CC8-42D43D9E5AF2}" destId="{005977C5-7746-4332-AB63-5565C2615FED}" srcOrd="1" destOrd="0" presId="urn:microsoft.com/office/officeart/2005/8/layout/process1"/>
    <dgm:cxn modelId="{F106EA50-CE0A-49EA-9830-F23364F8072D}" srcId="{BA80B3D6-D686-4335-B8FE-A5B174A91D1F}" destId="{CCE039CF-CC13-4D3D-851B-AB1839045A98}" srcOrd="1" destOrd="0" parTransId="{F7538E36-531A-4ABF-83F2-4D674DEF8E32}" sibTransId="{0827E205-FFF6-4C97-99DA-E7CCB976213E}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F6EB67DB-F866-45F1-902C-F2D6BDC23779}" type="presOf" srcId="{6E46E610-6AA3-4C4E-8A85-6DC6A62E248B}" destId="{81668A18-A5C4-481F-924E-91CBE598CF90}" srcOrd="0" destOrd="0" presId="urn:microsoft.com/office/officeart/2005/8/layout/process1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3DC493F8-5B48-4FC5-BABD-95DC0BAAB2A7}" type="presOf" srcId="{4422F951-8E6C-4158-98BC-9114CDD18487}" destId="{FDB0FADC-49BB-4433-94F6-73BAE60CC01B}" srcOrd="0" destOrd="0" presId="urn:microsoft.com/office/officeart/2005/8/layout/process1"/>
    <dgm:cxn modelId="{3C2D7F7A-0ECD-4B6F-B22B-38A66E112503}" type="presOf" srcId="{CCE039CF-CC13-4D3D-851B-AB1839045A98}" destId="{C2B5D9D2-D82E-407D-882B-8A8EEF511AFF}" srcOrd="0" destOrd="0" presId="urn:microsoft.com/office/officeart/2005/8/layout/process1"/>
    <dgm:cxn modelId="{10FE49BB-B917-47BD-8A7A-41F8A583102C}" type="presOf" srcId="{424BD534-A5CD-4DA1-970B-96BC2B36FFFA}" destId="{A9B93654-13EA-4C3C-8C58-01B6F39C7E93}" srcOrd="0" destOrd="0" presId="urn:microsoft.com/office/officeart/2005/8/layout/process1"/>
    <dgm:cxn modelId="{E8D939EE-BE19-4749-A012-A8BD5CBA70A3}" srcId="{BA80B3D6-D686-4335-B8FE-A5B174A91D1F}" destId="{6E46E610-6AA3-4C4E-8A85-6DC6A62E248B}" srcOrd="5" destOrd="0" parTransId="{823508B4-53E0-436F-8C0C-01AAB20F1F8B}" sibTransId="{58A25139-4C19-4DEF-BB4A-2C7D0C560D1E}"/>
    <dgm:cxn modelId="{E7CFC45B-DF7A-4A53-8AD2-1EDC1D064D7D}" type="presOf" srcId="{D4EC1965-5E66-4F6A-B14C-48B89CF88F34}" destId="{1042CD11-4028-40C7-A3E4-3853786713BD}" srcOrd="0" destOrd="0" presId="urn:microsoft.com/office/officeart/2005/8/layout/process1"/>
    <dgm:cxn modelId="{B45AA2E6-D816-418A-8CB3-0FAC27502E63}" type="presOf" srcId="{502ADAB4-0FBC-4569-99CE-21E1D5F6BC66}" destId="{84B384BA-4992-4177-9E54-19EAA20BCC7A}" srcOrd="0" destOrd="0" presId="urn:microsoft.com/office/officeart/2005/8/layout/process1"/>
    <dgm:cxn modelId="{976DF86D-1A8D-448E-8334-DA38467787F6}" type="presOf" srcId="{502ADAB4-0FBC-4569-99CE-21E1D5F6BC66}" destId="{45E28F72-793C-4B73-B565-78D783AB4F0D}" srcOrd="1" destOrd="0" presId="urn:microsoft.com/office/officeart/2005/8/layout/process1"/>
    <dgm:cxn modelId="{B8F3B7DF-0C43-42CF-9639-3F6ED87A8879}" type="presOf" srcId="{2F6FD728-9EA6-4228-BAD0-00E42898BAEE}" destId="{42370FF3-AFA1-404E-A02D-36439289E42F}" srcOrd="0" destOrd="0" presId="urn:microsoft.com/office/officeart/2005/8/layout/process1"/>
    <dgm:cxn modelId="{10A6AFFB-136F-4B46-B488-3FCEC86DF52E}" srcId="{BA80B3D6-D686-4335-B8FE-A5B174A91D1F}" destId="{98B9D415-3575-41DA-8A1E-7D3F389EAAB4}" srcOrd="4" destOrd="0" parTransId="{4BB043C2-7E2E-4EC1-9BF5-3822561939B1}" sibTransId="{903E13AB-7FF9-4EF1-9CC8-42D43D9E5AF2}"/>
    <dgm:cxn modelId="{F2DA0746-0CB3-4E86-A4F9-198901C93E9E}" type="presOf" srcId="{4422F951-8E6C-4158-98BC-9114CDD18487}" destId="{C70AAC22-CD4D-442E-9F76-A785E86CF564}" srcOrd="1" destOrd="0" presId="urn:microsoft.com/office/officeart/2005/8/layout/process1"/>
    <dgm:cxn modelId="{63979777-6806-43D9-999F-7A795E3AE3BF}" srcId="{BA80B3D6-D686-4335-B8FE-A5B174A91D1F}" destId="{424BD534-A5CD-4DA1-970B-96BC2B36FFFA}" srcOrd="3" destOrd="0" parTransId="{A6527A33-AD89-4577-8B3C-398FC08D70E9}" sibTransId="{2F6FD728-9EA6-4228-BAD0-00E42898BAEE}"/>
    <dgm:cxn modelId="{342964B1-6106-4F57-988A-6EA084A830C3}" type="presOf" srcId="{0827E205-FFF6-4C97-99DA-E7CCB976213E}" destId="{861FB1F0-A09E-4914-B7FC-FCEA1CD04480}" srcOrd="1" destOrd="0" presId="urn:microsoft.com/office/officeart/2005/8/layout/process1"/>
    <dgm:cxn modelId="{7EF4DE59-EE4D-429F-961F-C9CCE67F98A0}" type="presOf" srcId="{903E13AB-7FF9-4EF1-9CC8-42D43D9E5AF2}" destId="{F0252C6C-08EF-48C6-89C0-0C3E67BADC55}" srcOrd="0" destOrd="0" presId="urn:microsoft.com/office/officeart/2005/8/layout/process1"/>
    <dgm:cxn modelId="{65373FC5-E836-409F-BAFC-05BC7F6E6B33}" type="presOf" srcId="{2F6FD728-9EA6-4228-BAD0-00E42898BAEE}" destId="{09FB49E3-3A32-426F-90D7-C2DEEECBAE8A}" srcOrd="1" destOrd="0" presId="urn:microsoft.com/office/officeart/2005/8/layout/process1"/>
    <dgm:cxn modelId="{DE637EEF-7D91-4557-9E24-CE46690DD8EC}" type="presOf" srcId="{0827E205-FFF6-4C97-99DA-E7CCB976213E}" destId="{E608B5D3-1969-4012-8ADD-73D2E450020A}" srcOrd="0" destOrd="0" presId="urn:microsoft.com/office/officeart/2005/8/layout/process1"/>
    <dgm:cxn modelId="{296F466E-FD74-4122-B044-D57410516D1D}" type="presOf" srcId="{98B9D415-3575-41DA-8A1E-7D3F389EAAB4}" destId="{B6D3413A-C5B6-47F8-B1A9-65F1039F4D3B}" srcOrd="0" destOrd="0" presId="urn:microsoft.com/office/officeart/2005/8/layout/process1"/>
    <dgm:cxn modelId="{F1DC2A5A-DC5A-417A-B6A0-A85C2DF10750}" srcId="{BA80B3D6-D686-4335-B8FE-A5B174A91D1F}" destId="{D4EC1965-5E66-4F6A-B14C-48B89CF88F34}" srcOrd="2" destOrd="0" parTransId="{FCD1FA7D-D905-468E-99B9-C7BD076FAC31}" sibTransId="{502ADAB4-0FBC-4569-99CE-21E1D5F6BC66}"/>
    <dgm:cxn modelId="{539D2639-9F77-4D02-BDA0-E03AA5E161DC}" type="presOf" srcId="{17A8A248-E1DA-469F-A154-CBAC5D9778AB}" destId="{0F705934-E6D1-499E-BDAA-C0A62992660D}" srcOrd="0" destOrd="0" presId="urn:microsoft.com/office/officeart/2005/8/layout/process1"/>
    <dgm:cxn modelId="{154F3A88-0D71-4474-80F1-3DDE67E1ECF5}" type="presParOf" srcId="{52A5986A-80EF-452F-B163-4F651F6E920E}" destId="{0F705934-E6D1-499E-BDAA-C0A62992660D}" srcOrd="0" destOrd="0" presId="urn:microsoft.com/office/officeart/2005/8/layout/process1"/>
    <dgm:cxn modelId="{49A56BD7-86C7-4645-8591-9DFD38178B6A}" type="presParOf" srcId="{52A5986A-80EF-452F-B163-4F651F6E920E}" destId="{FDB0FADC-49BB-4433-94F6-73BAE60CC01B}" srcOrd="1" destOrd="0" presId="urn:microsoft.com/office/officeart/2005/8/layout/process1"/>
    <dgm:cxn modelId="{74459F2E-3A2E-4AE9-B678-DD30F1D9840D}" type="presParOf" srcId="{FDB0FADC-49BB-4433-94F6-73BAE60CC01B}" destId="{C70AAC22-CD4D-442E-9F76-A785E86CF564}" srcOrd="0" destOrd="0" presId="urn:microsoft.com/office/officeart/2005/8/layout/process1"/>
    <dgm:cxn modelId="{88CF22FB-8C3F-4C67-8058-9BBC29FB0550}" type="presParOf" srcId="{52A5986A-80EF-452F-B163-4F651F6E920E}" destId="{C2B5D9D2-D82E-407D-882B-8A8EEF511AFF}" srcOrd="2" destOrd="0" presId="urn:microsoft.com/office/officeart/2005/8/layout/process1"/>
    <dgm:cxn modelId="{E59888B8-C8AC-4F8D-AB08-9A8CACCEC6BD}" type="presParOf" srcId="{52A5986A-80EF-452F-B163-4F651F6E920E}" destId="{E608B5D3-1969-4012-8ADD-73D2E450020A}" srcOrd="3" destOrd="0" presId="urn:microsoft.com/office/officeart/2005/8/layout/process1"/>
    <dgm:cxn modelId="{5C3AD10B-7532-4F70-8E44-3639D67E8DBA}" type="presParOf" srcId="{E608B5D3-1969-4012-8ADD-73D2E450020A}" destId="{861FB1F0-A09E-4914-B7FC-FCEA1CD04480}" srcOrd="0" destOrd="0" presId="urn:microsoft.com/office/officeart/2005/8/layout/process1"/>
    <dgm:cxn modelId="{197421AB-1FE4-4B32-86C7-705E9465E0F9}" type="presParOf" srcId="{52A5986A-80EF-452F-B163-4F651F6E920E}" destId="{1042CD11-4028-40C7-A3E4-3853786713BD}" srcOrd="4" destOrd="0" presId="urn:microsoft.com/office/officeart/2005/8/layout/process1"/>
    <dgm:cxn modelId="{ECF4B730-E37C-48B7-B4DE-05D4C7A55F4B}" type="presParOf" srcId="{52A5986A-80EF-452F-B163-4F651F6E920E}" destId="{84B384BA-4992-4177-9E54-19EAA20BCC7A}" srcOrd="5" destOrd="0" presId="urn:microsoft.com/office/officeart/2005/8/layout/process1"/>
    <dgm:cxn modelId="{1751264A-C689-4FB5-87EA-0393064AF01E}" type="presParOf" srcId="{84B384BA-4992-4177-9E54-19EAA20BCC7A}" destId="{45E28F72-793C-4B73-B565-78D783AB4F0D}" srcOrd="0" destOrd="0" presId="urn:microsoft.com/office/officeart/2005/8/layout/process1"/>
    <dgm:cxn modelId="{8FD044EA-BAA1-44E9-ABCF-71F9F8878692}" type="presParOf" srcId="{52A5986A-80EF-452F-B163-4F651F6E920E}" destId="{A9B93654-13EA-4C3C-8C58-01B6F39C7E93}" srcOrd="6" destOrd="0" presId="urn:microsoft.com/office/officeart/2005/8/layout/process1"/>
    <dgm:cxn modelId="{7FF3370D-E35D-4C5C-A5D0-F009ACEF9977}" type="presParOf" srcId="{52A5986A-80EF-452F-B163-4F651F6E920E}" destId="{42370FF3-AFA1-404E-A02D-36439289E42F}" srcOrd="7" destOrd="0" presId="urn:microsoft.com/office/officeart/2005/8/layout/process1"/>
    <dgm:cxn modelId="{4637D050-7E93-47DF-99A1-9B4128958656}" type="presParOf" srcId="{42370FF3-AFA1-404E-A02D-36439289E42F}" destId="{09FB49E3-3A32-426F-90D7-C2DEEECBAE8A}" srcOrd="0" destOrd="0" presId="urn:microsoft.com/office/officeart/2005/8/layout/process1"/>
    <dgm:cxn modelId="{F492A3C4-D0DF-4BD7-B6C6-3A9311CDBA44}" type="presParOf" srcId="{52A5986A-80EF-452F-B163-4F651F6E920E}" destId="{B6D3413A-C5B6-47F8-B1A9-65F1039F4D3B}" srcOrd="8" destOrd="0" presId="urn:microsoft.com/office/officeart/2005/8/layout/process1"/>
    <dgm:cxn modelId="{590F97AC-C687-412D-8976-1152385E7BE0}" type="presParOf" srcId="{52A5986A-80EF-452F-B163-4F651F6E920E}" destId="{F0252C6C-08EF-48C6-89C0-0C3E67BADC55}" srcOrd="9" destOrd="0" presId="urn:microsoft.com/office/officeart/2005/8/layout/process1"/>
    <dgm:cxn modelId="{EC1E5017-F2AB-47DE-83B8-47786BB6CB41}" type="presParOf" srcId="{F0252C6C-08EF-48C6-89C0-0C3E67BADC55}" destId="{005977C5-7746-4332-AB63-5565C2615FED}" srcOrd="0" destOrd="0" presId="urn:microsoft.com/office/officeart/2005/8/layout/process1"/>
    <dgm:cxn modelId="{812DBA06-1670-4926-B259-0E060A1D3926}" type="presParOf" srcId="{52A5986A-80EF-452F-B163-4F651F6E920E}" destId="{81668A18-A5C4-481F-924E-91CBE598C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 custT="1"/>
      <dgm:spPr/>
      <dgm:t>
        <a:bodyPr/>
        <a:lstStyle/>
        <a:p>
          <a:r>
            <a:rPr lang="en-US" sz="1200" dirty="0" smtClean="0"/>
            <a:t>18/04/2005 09:30:00</a:t>
          </a:r>
          <a:endParaRPr lang="en-US" sz="1200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 sz="1200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 sz="1200"/>
        </a:p>
      </dgm:t>
    </dgm:pt>
    <dgm:pt modelId="{43182086-0DD6-446E-87F9-4F4BDF43DEF8}">
      <dgm:prSet phldrT="[Text]" custT="1"/>
      <dgm:spPr/>
      <dgm:t>
        <a:bodyPr/>
        <a:lstStyle/>
        <a:p>
          <a:r>
            <a:rPr lang="en-US" sz="1200" dirty="0" smtClean="0"/>
            <a:t>E: 107	R: 2</a:t>
          </a:r>
          <a:endParaRPr lang="en-US" sz="1200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 sz="1200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 sz="1200"/>
        </a:p>
      </dgm:t>
    </dgm:pt>
    <dgm:pt modelId="{80BC2265-EAF2-4782-9CC2-714A34DC915E}">
      <dgm:prSet phldrT="[Text]" custT="1"/>
      <dgm:spPr/>
      <dgm:t>
        <a:bodyPr/>
        <a:lstStyle/>
        <a:p>
          <a:r>
            <a:rPr lang="en-US" sz="1200" dirty="0" smtClean="0"/>
            <a:t>E: 202	R: 1</a:t>
          </a:r>
          <a:endParaRPr lang="en-US" sz="1200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 sz="1200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 sz="1200"/>
        </a:p>
      </dgm:t>
    </dgm:pt>
    <dgm:pt modelId="{6F193B4F-EADB-4E90-A84B-4FC900E7BF8E}">
      <dgm:prSet phldrT="[Text]" custT="1"/>
      <dgm:spPr/>
      <dgm:t>
        <a:bodyPr/>
        <a:lstStyle/>
        <a:p>
          <a:r>
            <a:rPr lang="en-US" sz="1200" dirty="0" smtClean="0"/>
            <a:t>19/04/2005 09:30:00</a:t>
          </a:r>
          <a:endParaRPr lang="en-US" sz="1200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 sz="1200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 sz="1200"/>
        </a:p>
      </dgm:t>
    </dgm:pt>
    <dgm:pt modelId="{998F2C35-CF79-4255-B261-198899FD385B}">
      <dgm:prSet phldrT="[Text]" custT="1"/>
      <dgm:spPr/>
      <dgm:t>
        <a:bodyPr/>
        <a:lstStyle/>
        <a:p>
          <a:r>
            <a:rPr lang="en-US" sz="1200" dirty="0" smtClean="0"/>
            <a:t>E: 2	R: 5</a:t>
          </a:r>
          <a:endParaRPr lang="en-US" sz="1200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 sz="1200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 sz="1200"/>
        </a:p>
      </dgm:t>
    </dgm:pt>
    <dgm:pt modelId="{75278659-B33A-45EB-AE48-82A6D0B8CB81}">
      <dgm:prSet phldrT="[Text]" custT="1"/>
      <dgm:spPr/>
      <dgm:t>
        <a:bodyPr/>
        <a:lstStyle/>
        <a:p>
          <a:r>
            <a:rPr lang="en-US" sz="1200" dirty="0" smtClean="0"/>
            <a:t>20/04/2005 09:30:00</a:t>
          </a:r>
          <a:endParaRPr lang="en-US" sz="1200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 sz="1200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 sz="1200"/>
        </a:p>
      </dgm:t>
    </dgm:pt>
    <dgm:pt modelId="{7E567480-BB19-4546-A7E4-7D7F27AE84F4}">
      <dgm:prSet phldrT="[Text]" custT="1"/>
      <dgm:spPr/>
      <dgm:t>
        <a:bodyPr/>
        <a:lstStyle/>
        <a:p>
          <a:r>
            <a:rPr lang="en-US" sz="1200" dirty="0" smtClean="0"/>
            <a:t>E: 112	R: 6</a:t>
          </a:r>
          <a:endParaRPr lang="en-US" sz="1200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 sz="1200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 sz="1200"/>
        </a:p>
      </dgm:t>
    </dgm:pt>
    <dgm:pt modelId="{D17303E5-B4A3-4D13-BA5B-8268F733863E}">
      <dgm:prSet phldrT="[Text]" custT="1"/>
      <dgm:spPr/>
      <dgm:t>
        <a:bodyPr/>
        <a:lstStyle/>
        <a:p>
          <a:r>
            <a:rPr lang="en-US" sz="1200" dirty="0" smtClean="0"/>
            <a:t>E: 254	R: 1</a:t>
          </a:r>
          <a:endParaRPr lang="en-US" sz="1200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 sz="1200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 sz="1200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05934-E6D1-499E-BDAA-C0A62992660D}">
      <dsp:nvSpPr>
        <dsp:cNvPr id="0" name=""/>
        <dsp:cNvSpPr/>
      </dsp:nvSpPr>
      <dsp:spPr>
        <a:xfrm>
          <a:off x="0" y="2159253"/>
          <a:ext cx="1455420" cy="873252"/>
        </a:xfrm>
        <a:prstGeom prst="roundRect">
          <a:avLst>
            <a:gd name="adj" fmla="val 10000"/>
          </a:avLst>
        </a:prstGeom>
        <a:solidFill>
          <a:srgbClr val="F0847C"/>
        </a:solidFill>
        <a:ln>
          <a:solidFill>
            <a:srgbClr val="C00000"/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ITC 2007 Data</a:t>
          </a:r>
          <a:endParaRPr lang="en-US" sz="1900" kern="1200" dirty="0"/>
        </a:p>
      </dsp:txBody>
      <dsp:txXfrm>
        <a:off x="25577" y="2184830"/>
        <a:ext cx="1404266" cy="822098"/>
      </dsp:txXfrm>
    </dsp:sp>
    <dsp:sp modelId="{FDB0FADC-49BB-4433-94F6-73BAE60CC01B}">
      <dsp:nvSpPr>
        <dsp:cNvPr id="0" name=""/>
        <dsp:cNvSpPr/>
      </dsp:nvSpPr>
      <dsp:spPr>
        <a:xfrm>
          <a:off x="1600961" y="2415407"/>
          <a:ext cx="308549" cy="360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00961" y="2487596"/>
        <a:ext cx="215984" cy="216566"/>
      </dsp:txXfrm>
    </dsp:sp>
    <dsp:sp modelId="{C2B5D9D2-D82E-407D-882B-8A8EEF511AFF}">
      <dsp:nvSpPr>
        <dsp:cNvPr id="0" name=""/>
        <dsp:cNvSpPr/>
      </dsp:nvSpPr>
      <dsp:spPr>
        <a:xfrm>
          <a:off x="2037588" y="2159253"/>
          <a:ext cx="1455420" cy="873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Loader</a:t>
          </a:r>
          <a:endParaRPr lang="en-US" sz="1900" kern="1200" dirty="0"/>
        </a:p>
      </dsp:txBody>
      <dsp:txXfrm>
        <a:off x="2063165" y="2184830"/>
        <a:ext cx="1404266" cy="822098"/>
      </dsp:txXfrm>
    </dsp:sp>
    <dsp:sp modelId="{E608B5D3-1969-4012-8ADD-73D2E450020A}">
      <dsp:nvSpPr>
        <dsp:cNvPr id="0" name=""/>
        <dsp:cNvSpPr/>
      </dsp:nvSpPr>
      <dsp:spPr>
        <a:xfrm>
          <a:off x="3638550" y="2415407"/>
          <a:ext cx="308549" cy="360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38550" y="2487596"/>
        <a:ext cx="215984" cy="216566"/>
      </dsp:txXfrm>
    </dsp:sp>
    <dsp:sp modelId="{1042CD11-4028-40C7-A3E4-3853786713BD}">
      <dsp:nvSpPr>
        <dsp:cNvPr id="0" name=""/>
        <dsp:cNvSpPr/>
      </dsp:nvSpPr>
      <dsp:spPr>
        <a:xfrm>
          <a:off x="4075176" y="2159253"/>
          <a:ext cx="1455420" cy="873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Graph Coloring</a:t>
          </a:r>
          <a:endParaRPr lang="en-US" sz="1900" kern="1200" dirty="0"/>
        </a:p>
      </dsp:txBody>
      <dsp:txXfrm>
        <a:off x="4100753" y="2184830"/>
        <a:ext cx="1404266" cy="822098"/>
      </dsp:txXfrm>
    </dsp:sp>
    <dsp:sp modelId="{84B384BA-4992-4177-9E54-19EAA20BCC7A}">
      <dsp:nvSpPr>
        <dsp:cNvPr id="0" name=""/>
        <dsp:cNvSpPr/>
      </dsp:nvSpPr>
      <dsp:spPr>
        <a:xfrm>
          <a:off x="5676138" y="2415407"/>
          <a:ext cx="308549" cy="360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76138" y="2487596"/>
        <a:ext cx="215984" cy="216566"/>
      </dsp:txXfrm>
    </dsp:sp>
    <dsp:sp modelId="{A9B93654-13EA-4C3C-8C58-01B6F39C7E93}">
      <dsp:nvSpPr>
        <dsp:cNvPr id="0" name=""/>
        <dsp:cNvSpPr/>
      </dsp:nvSpPr>
      <dsp:spPr>
        <a:xfrm>
          <a:off x="6112764" y="2159253"/>
          <a:ext cx="1455420" cy="873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Simulated Annealing</a:t>
          </a:r>
          <a:endParaRPr lang="en-US" sz="1900" kern="1200" dirty="0"/>
        </a:p>
      </dsp:txBody>
      <dsp:txXfrm>
        <a:off x="6138341" y="2184830"/>
        <a:ext cx="1404266" cy="822098"/>
      </dsp:txXfrm>
    </dsp:sp>
    <dsp:sp modelId="{42370FF3-AFA1-404E-A02D-36439289E42F}">
      <dsp:nvSpPr>
        <dsp:cNvPr id="0" name=""/>
        <dsp:cNvSpPr/>
      </dsp:nvSpPr>
      <dsp:spPr>
        <a:xfrm>
          <a:off x="7713726" y="2415407"/>
          <a:ext cx="308549" cy="360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713726" y="2487596"/>
        <a:ext cx="215984" cy="216566"/>
      </dsp:txXfrm>
    </dsp:sp>
    <dsp:sp modelId="{B6D3413A-C5B6-47F8-B1A9-65F1039F4D3B}">
      <dsp:nvSpPr>
        <dsp:cNvPr id="0" name=""/>
        <dsp:cNvSpPr/>
      </dsp:nvSpPr>
      <dsp:spPr>
        <a:xfrm>
          <a:off x="8150352" y="2159253"/>
          <a:ext cx="1455420" cy="873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Hill Climbing</a:t>
          </a:r>
          <a:endParaRPr lang="en-US" sz="1900" kern="1200" dirty="0"/>
        </a:p>
      </dsp:txBody>
      <dsp:txXfrm>
        <a:off x="8175929" y="2184830"/>
        <a:ext cx="1404266" cy="822098"/>
      </dsp:txXfrm>
    </dsp:sp>
    <dsp:sp modelId="{F0252C6C-08EF-48C6-89C0-0C3E67BADC55}">
      <dsp:nvSpPr>
        <dsp:cNvPr id="0" name=""/>
        <dsp:cNvSpPr/>
      </dsp:nvSpPr>
      <dsp:spPr>
        <a:xfrm>
          <a:off x="9751314" y="2415407"/>
          <a:ext cx="308549" cy="360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9751314" y="2487596"/>
        <a:ext cx="215984" cy="216566"/>
      </dsp:txXfrm>
    </dsp:sp>
    <dsp:sp modelId="{81668A18-A5C4-481F-924E-91CBE598CF90}">
      <dsp:nvSpPr>
        <dsp:cNvPr id="0" name=""/>
        <dsp:cNvSpPr/>
      </dsp:nvSpPr>
      <dsp:spPr>
        <a:xfrm>
          <a:off x="10187940" y="2159253"/>
          <a:ext cx="1455420" cy="873252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Examination Timetable</a:t>
          </a:r>
          <a:endParaRPr lang="en-US" sz="1900" kern="1200" dirty="0"/>
        </a:p>
      </dsp:txBody>
      <dsp:txXfrm>
        <a:off x="10213517" y="2184830"/>
        <a:ext cx="1404266" cy="822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8358-36EF-46A2-B8D4-2BD6293B510C}">
      <dsp:nvSpPr>
        <dsp:cNvPr id="0" name=""/>
        <dsp:cNvSpPr/>
      </dsp:nvSpPr>
      <dsp:spPr>
        <a:xfrm>
          <a:off x="963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18/04/2005 09:30:00</a:t>
          </a:r>
          <a:endParaRPr lang="en-US" sz="1200" kern="1200" dirty="0"/>
        </a:p>
      </dsp:txBody>
      <dsp:txXfrm>
        <a:off x="963" y="9241"/>
        <a:ext cx="939831" cy="375932"/>
      </dsp:txXfrm>
    </dsp:sp>
    <dsp:sp modelId="{3D13FB4D-500D-459B-858B-B3F5F17C82D1}">
      <dsp:nvSpPr>
        <dsp:cNvPr id="0" name=""/>
        <dsp:cNvSpPr/>
      </dsp:nvSpPr>
      <dsp:spPr>
        <a:xfrm>
          <a:off x="963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107	R: 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202	R: 1</a:t>
          </a:r>
          <a:endParaRPr lang="en-US" sz="1200" kern="1200" dirty="0"/>
        </a:p>
      </dsp:txBody>
      <dsp:txXfrm>
        <a:off x="963" y="385174"/>
        <a:ext cx="939831" cy="922320"/>
      </dsp:txXfrm>
    </dsp:sp>
    <dsp:sp modelId="{6EB323F8-069A-4F16-B0D7-3F62ED9C1774}">
      <dsp:nvSpPr>
        <dsp:cNvPr id="0" name=""/>
        <dsp:cNvSpPr/>
      </dsp:nvSpPr>
      <dsp:spPr>
        <a:xfrm>
          <a:off x="1072372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19/04/2005 09:30:00</a:t>
          </a:r>
          <a:endParaRPr lang="en-US" sz="1200" kern="1200" dirty="0"/>
        </a:p>
      </dsp:txBody>
      <dsp:txXfrm>
        <a:off x="1072372" y="9241"/>
        <a:ext cx="939831" cy="375932"/>
      </dsp:txXfrm>
    </dsp:sp>
    <dsp:sp modelId="{E6C2ED4F-3122-4690-8C3D-E9FBEA807E7C}">
      <dsp:nvSpPr>
        <dsp:cNvPr id="0" name=""/>
        <dsp:cNvSpPr/>
      </dsp:nvSpPr>
      <dsp:spPr>
        <a:xfrm>
          <a:off x="1072372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	R: 5</a:t>
          </a:r>
          <a:endParaRPr lang="en-US" sz="1200" kern="1200" dirty="0"/>
        </a:p>
      </dsp:txBody>
      <dsp:txXfrm>
        <a:off x="1072372" y="385174"/>
        <a:ext cx="939831" cy="922320"/>
      </dsp:txXfrm>
    </dsp:sp>
    <dsp:sp modelId="{ED0C6729-1393-4353-B252-FF075B28E681}">
      <dsp:nvSpPr>
        <dsp:cNvPr id="0" name=""/>
        <dsp:cNvSpPr/>
      </dsp:nvSpPr>
      <dsp:spPr>
        <a:xfrm>
          <a:off x="2143780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20/04/2005 09:30:00</a:t>
          </a:r>
          <a:endParaRPr lang="en-US" sz="1200" kern="1200" dirty="0"/>
        </a:p>
      </dsp:txBody>
      <dsp:txXfrm>
        <a:off x="2143780" y="9241"/>
        <a:ext cx="939831" cy="375932"/>
      </dsp:txXfrm>
    </dsp:sp>
    <dsp:sp modelId="{C2621C42-605E-40B9-B96E-0AEDD830E23B}">
      <dsp:nvSpPr>
        <dsp:cNvPr id="0" name=""/>
        <dsp:cNvSpPr/>
      </dsp:nvSpPr>
      <dsp:spPr>
        <a:xfrm>
          <a:off x="2143780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112	R: 6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254	R: 1</a:t>
          </a:r>
          <a:endParaRPr lang="en-US" sz="1200" kern="1200" dirty="0"/>
        </a:p>
      </dsp:txBody>
      <dsp:txXfrm>
        <a:off x="2143780" y="385174"/>
        <a:ext cx="939831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heuristica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porquê</a:t>
            </a:r>
            <a:r>
              <a:rPr lang="en-US" dirty="0" smtClean="0"/>
              <a:t> da </a:t>
            </a:r>
            <a:r>
              <a:rPr lang="en-US" dirty="0" err="1" smtClean="0"/>
              <a:t>utilização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ultimo </a:t>
            </a:r>
            <a:r>
              <a:rPr lang="en-US" baseline="0" dirty="0" err="1" smtClean="0"/>
              <a:t>operador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feitos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um dos </a:t>
            </a:r>
            <a:r>
              <a:rPr lang="en-US" baseline="0" dirty="0" err="1" smtClean="0"/>
              <a:t>tópicos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incluindo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informação</a:t>
            </a:r>
            <a:r>
              <a:rPr lang="en-US" baseline="0" dirty="0" smtClean="0"/>
              <a:t> dos slides à </a:t>
            </a:r>
            <a:r>
              <a:rPr lang="en-US" baseline="0" dirty="0" err="1" smtClean="0"/>
              <a:t>frente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removidos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breve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explicação</a:t>
            </a:r>
            <a:r>
              <a:rPr lang="en-US" baseline="0" dirty="0" smtClean="0"/>
              <a:t> do GC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mencionado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(tem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próprias</a:t>
            </a:r>
            <a:r>
              <a:rPr lang="en-US" baseline="0" dirty="0" smtClean="0"/>
              <a:t> hard e soft constraints,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horário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seguindo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regras</a:t>
            </a:r>
            <a:r>
              <a:rPr lang="en-US" baseline="0" dirty="0" smtClean="0"/>
              <a:t> de hard constraints….)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constraints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 hard constraints must be followed (e.g., 1 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dos soft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6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469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err="1" smtClean="0"/>
              <a:t>Trabalho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projeto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Ano</a:t>
            </a:r>
            <a:r>
              <a:rPr lang="en-US" sz="3200" dirty="0" smtClean="0"/>
              <a:t> </a:t>
            </a:r>
            <a:r>
              <a:rPr lang="en-US" sz="3200" dirty="0" err="1" smtClean="0"/>
              <a:t>letivo</a:t>
            </a:r>
            <a:r>
              <a:rPr lang="en-US" sz="3200" dirty="0" smtClean="0"/>
              <a:t> 2014/2015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0" y="4358640"/>
            <a:ext cx="10414000" cy="1950720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lisboa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Mestrado em engenharia informática e </a:t>
            </a:r>
            <a:r>
              <a:rPr lang="pt-PT" dirty="0" smtClean="0">
                <a:solidFill>
                  <a:srgbClr val="404040"/>
                </a:solidFill>
              </a:rPr>
              <a:t>DE </a:t>
            </a:r>
            <a:r>
              <a:rPr lang="pt-PT" dirty="0" smtClean="0">
                <a:solidFill>
                  <a:schemeClr val="tx1"/>
                </a:solidFill>
              </a:rPr>
              <a:t>computadores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Área Departamental de Engenharia de Eletrónica e Telecomunicações e de Computadores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Student: 	Miguel de Brito e </a:t>
            </a:r>
            <a:r>
              <a:rPr lang="en-US" dirty="0" err="1" smtClean="0">
                <a:solidFill>
                  <a:schemeClr val="tx1"/>
                </a:solidFill>
              </a:rPr>
              <a:t>Nunes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Jorge Ferreira					02/12/2015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Miguel da Costa de Sousa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853226"/>
              </p:ext>
            </p:extLst>
          </p:nvPr>
        </p:nvGraphicFramePr>
        <p:xfrm>
          <a:off x="335280" y="1056640"/>
          <a:ext cx="11643360" cy="5191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34" y="327305"/>
            <a:ext cx="5536845" cy="586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Architecture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all </a:t>
            </a:r>
            <a:r>
              <a:rPr lang="en-US" dirty="0" smtClean="0"/>
              <a:t>entities (e.g., Examinations, timeslots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functionalities to manipulate the 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business classes implement the </a:t>
            </a:r>
            <a:r>
              <a:rPr lang="en-US" i="1" dirty="0"/>
              <a:t>Singleton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access 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</a:t>
            </a:r>
            <a:r>
              <a:rPr lang="en-US" dirty="0" smtClean="0"/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/>
              <a:t>used by the Heuristics Layer and </a:t>
            </a:r>
            <a:r>
              <a:rPr lang="en-US" dirty="0" smtClean="0"/>
              <a:t>higher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Loads all the information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Creates and populates the conflict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Examinations and students</a:t>
            </a:r>
            <a:r>
              <a:rPr lang="en-US" sz="2400" dirty="0"/>
              <a:t>’ enrollments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Rooms, their capacities and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Soft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Generates an initial feasible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Largest </a:t>
            </a:r>
            <a:r>
              <a:rPr lang="en-US" dirty="0"/>
              <a:t>Degree </a:t>
            </a:r>
            <a:r>
              <a:rPr lang="en-US" dirty="0" smtClean="0"/>
              <a:t>Ordering method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Populates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assignment </a:t>
            </a:r>
            <a:r>
              <a:rPr lang="en-US" dirty="0" smtClean="0"/>
              <a:t>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room exclusivity </a:t>
            </a:r>
            <a:r>
              <a:rPr lang="en-US" sz="1600" dirty="0"/>
              <a:t>hard </a:t>
            </a:r>
            <a:r>
              <a:rPr lang="en-US" sz="1600" dirty="0" smtClean="0"/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after</a:t>
            </a:r>
            <a:r>
              <a:rPr lang="en-US" sz="1600" dirty="0" smtClean="0"/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examination coincidence </a:t>
            </a:r>
            <a:r>
              <a:rPr lang="en-US" sz="1600" dirty="0" smtClean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 smtClean="0"/>
              <a:t>All other unassigned examinations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Normal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Forcing assignment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2085" y="3420534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473816517"/>
              </p:ext>
            </p:extLst>
          </p:nvPr>
        </p:nvGraphicFramePr>
        <p:xfrm>
          <a:off x="8985504" y="4998721"/>
          <a:ext cx="3084576" cy="131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8279765" y="3530071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79764" y="3825413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273096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14143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  <a:endCxn id="21" idx="0"/>
          </p:cNvCxnSpPr>
          <p:nvPr/>
        </p:nvCxnSpPr>
        <p:spPr>
          <a:xfrm rot="16200000" flipH="1">
            <a:off x="8873931" y="3344860"/>
            <a:ext cx="1572140" cy="1735582"/>
          </a:xfrm>
          <a:prstGeom prst="curvedConnector3">
            <a:avLst>
              <a:gd name="adj1" fmla="val -14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44560" y="342658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92084" y="371588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44559" y="371680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2084" y="401122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92083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39796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82746" y="430356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</a:t>
            </a:r>
            <a:r>
              <a:rPr lang="en-US" dirty="0" smtClean="0">
                <a:solidFill>
                  <a:schemeClr val="tx1"/>
                </a:solidFill>
              </a:rPr>
              <a:t>acceptance criterion</a:t>
            </a:r>
            <a:r>
              <a:rPr lang="en-US" dirty="0" smtClean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39" y="2225821"/>
            <a:ext cx="2512213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33" y="2207282"/>
            <a:ext cx="4643469" cy="4129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-06, loops </a:t>
            </a:r>
            <a:r>
              <a:rPr lang="en-US" sz="2800" dirty="0"/>
              <a:t>= 5 and rate = </a:t>
            </a:r>
            <a:r>
              <a:rPr lang="en-US" sz="2800" dirty="0" smtClean="0"/>
              <a:t>16</a:t>
            </a:r>
            <a:r>
              <a:rPr lang="en-US" sz="2800" i="1" dirty="0" smtClean="0"/>
              <a:t>e</a:t>
            </a:r>
            <a:r>
              <a:rPr lang="en-US" sz="2800" dirty="0" smtClean="0"/>
              <a:t>-5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Uses 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Guarantees that the computation </a:t>
            </a:r>
            <a:r>
              <a:rPr lang="en-US" sz="2800" dirty="0" smtClean="0"/>
              <a:t>is finished within the given time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implemented neighborhood operators: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Swap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Fitness is computed incrementally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Takes advantage of the similarities between the solution and the generated neighbors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Results are obtained 19 times faster, exploring the solution space with more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computation (Simulated Annealing)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computation requires a simulation of the SA </a:t>
            </a:r>
            <a:r>
              <a:rPr lang="en-US" sz="2800" dirty="0" smtClean="0"/>
              <a:t>algorithm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new rate is computed for each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Rate </a:t>
            </a:r>
            <a:r>
              <a:rPr lang="en-US" sz="2800" dirty="0"/>
              <a:t>is defined (by simulation) as a function of the dataset complexity, using </a:t>
            </a:r>
            <a:r>
              <a:rPr lang="en-US" sz="2800" dirty="0" smtClean="0"/>
              <a:t>almost the total </a:t>
            </a:r>
            <a:r>
              <a:rPr lang="en-US" sz="2800" dirty="0"/>
              <a:t>available </a:t>
            </a:r>
            <a:r>
              <a:rPr lang="en-US" sz="2800" dirty="0" smtClean="0"/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Higher likelihood of obtaining better results, compared to using a static rate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The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Existing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Loader and Solution Initialization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Proposed Approach: Local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Experimental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Future Work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results were obtained by averaging </a:t>
            </a:r>
            <a:r>
              <a:rPr lang="en-US" sz="2800" dirty="0" smtClean="0">
                <a:solidFill>
                  <a:srgbClr val="404040"/>
                </a:solidFill>
              </a:rPr>
              <a:t>10 runs for each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The </a:t>
            </a:r>
            <a:r>
              <a:rPr lang="en-US" sz="2800" dirty="0" smtClean="0">
                <a:solidFill>
                  <a:srgbClr val="404040"/>
                </a:solidFill>
              </a:rPr>
              <a:t>SA parameters were: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</a:t>
            </a:r>
            <a:endParaRPr lang="en-US" sz="2800" baseline="30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i="1" dirty="0" smtClean="0"/>
              <a:t>computed automatically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7" y="1846263"/>
            <a:ext cx="7685931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7" y="1846263"/>
            <a:ext cx="8452883" cy="40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Conclusions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program was developed to generate timetables following ITC2007 rules, using heuristics: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dirty="0" smtClean="0"/>
              <a:t>Graph Coloring heuristic was developed to obtained a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dirty="0" smtClean="0"/>
              <a:t>Simulated Annealing and Hill Climbing meta-heuristics were </a:t>
            </a:r>
            <a:r>
              <a:rPr lang="en-US" sz="2600" dirty="0"/>
              <a:t>developed </a:t>
            </a:r>
            <a:r>
              <a:rPr lang="en-US" sz="2600" dirty="0" smtClean="0"/>
              <a:t>to improve the initial feasible </a:t>
            </a:r>
            <a:r>
              <a:rPr lang="en-US" sz="2600" dirty="0" smtClean="0"/>
              <a:t>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Hill Climbing was used in order to make sure the algorithm finishes in the limit time after Simulated Annealing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Some datasets had results almost as good as Müller’s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Development of different approaches (e.g., adding the meta-heuristic Great Deluge to the current approach)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Modifications to the Graph Coloring technique to be able to get results for dataset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Change the behavior of Simulated Annealing to move examinations with </a:t>
            </a:r>
            <a:r>
              <a:rPr lang="en-US" sz="2800" i="1" dirty="0" err="1" smtClean="0"/>
              <a:t>exam_coincidence</a:t>
            </a:r>
            <a:r>
              <a:rPr lang="en-US" sz="2800" dirty="0"/>
              <a:t> </a:t>
            </a:r>
            <a:r>
              <a:rPr lang="en-US" sz="2800" dirty="0" smtClean="0"/>
              <a:t>hard constraint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Tools and Techniques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Developed using .NET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C#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Visual Studio 2013 was used as the development 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</a:t>
            </a:r>
            <a:r>
              <a:rPr lang="en-US" sz="2800" dirty="0" err="1" smtClean="0">
                <a:solidFill>
                  <a:srgbClr val="404040"/>
                </a:solidFill>
              </a:rPr>
              <a:t>ReSharper</a:t>
            </a:r>
            <a:r>
              <a:rPr lang="en-US" sz="2800" dirty="0" smtClean="0">
                <a:solidFill>
                  <a:srgbClr val="404040"/>
                </a:solidFill>
              </a:rPr>
              <a:t> extension was also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 hope you </a:t>
            </a:r>
            <a:r>
              <a:rPr lang="en-US" sz="2800" dirty="0" smtClean="0">
                <a:solidFill>
                  <a:srgbClr val="404040"/>
                </a:solidFill>
              </a:rPr>
              <a:t>have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enjoyed it!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Any questions?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Goals of this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First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Study of techniques and solutions for the examination timetabling </a:t>
            </a:r>
            <a:r>
              <a:rPr lang="en-US" sz="2600" dirty="0" smtClean="0"/>
              <a:t>problem</a:t>
            </a:r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Second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Generation </a:t>
            </a:r>
            <a:r>
              <a:rPr lang="en-US" sz="2600" dirty="0"/>
              <a:t>of timetables according to the ITC 2007 (International Timetable Competition) - examination timetabling </a:t>
            </a:r>
            <a:r>
              <a:rPr lang="en-US" sz="2600" dirty="0" smtClean="0"/>
              <a:t>track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Timetable </a:t>
            </a:r>
            <a:r>
              <a:rPr lang="en-US" sz="2600" dirty="0" smtClean="0">
                <a:solidFill>
                  <a:srgbClr val="404040"/>
                </a:solidFill>
              </a:rPr>
              <a:t>Validator</a:t>
            </a:r>
            <a:endParaRPr lang="en-US" sz="2600" dirty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</a:rPr>
              <a:t> </a:t>
            </a:r>
            <a:r>
              <a:rPr lang="en-US" sz="2600" dirty="0" smtClean="0">
                <a:solidFill>
                  <a:srgbClr val="404040"/>
                </a:solidFill>
              </a:rPr>
              <a:t>Results comparison with the ITC 2007 – examination timetabling track competitors and more up-to-date approaches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 (1/2)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Examination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Course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School Timetabling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Problem constraints: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Hard </a:t>
            </a:r>
            <a:r>
              <a:rPr lang="en-US" sz="2200" dirty="0">
                <a:solidFill>
                  <a:srgbClr val="404040"/>
                </a:solidFill>
              </a:rPr>
              <a:t>constraints – mandatory rules which must be followed, in order to obtain a feasible/valid </a:t>
            </a:r>
            <a:r>
              <a:rPr lang="en-US" sz="2200" dirty="0" smtClean="0">
                <a:solidFill>
                  <a:srgbClr val="404040"/>
                </a:solidFill>
              </a:rPr>
              <a:t>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Soft constraints </a:t>
            </a:r>
            <a:r>
              <a:rPr lang="en-US" sz="2200" dirty="0">
                <a:solidFill>
                  <a:srgbClr val="404040"/>
                </a:solidFill>
              </a:rPr>
              <a:t>– non mandatory rules; if followed, the solution is improved; otherwise, it suffers some 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possible </a:t>
            </a:r>
            <a:r>
              <a:rPr lang="en-US" sz="2800" dirty="0" smtClean="0"/>
              <a:t>formulations: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Optimization problem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Possible </a:t>
            </a:r>
            <a:r>
              <a:rPr lang="en-US" sz="2800" dirty="0"/>
              <a:t>t</a:t>
            </a:r>
            <a:r>
              <a:rPr lang="en-US" sz="2800" dirty="0" smtClean="0"/>
              <a:t>ypes of solutions: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Sub-optimal</a:t>
            </a:r>
          </a:p>
          <a:p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81" y="2279675"/>
            <a:ext cx="6274358" cy="4052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30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</a:t>
            </a:r>
            <a:r>
              <a:rPr lang="en-US" sz="2400" dirty="0" smtClean="0"/>
              <a:t>Approaches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Search the whole solution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Optimal solution is always found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Meta-heuristics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General-purpose algorithmic designed </a:t>
            </a:r>
            <a:r>
              <a:rPr lang="en-US" sz="2400" dirty="0"/>
              <a:t>to </a:t>
            </a:r>
          </a:p>
          <a:p>
            <a:pPr marL="201168" lvl="1" indent="0">
              <a:buNone/>
            </a:pPr>
            <a:r>
              <a:rPr lang="en-US" sz="2400" dirty="0" smtClean="0"/>
              <a:t>solve </a:t>
            </a:r>
            <a:r>
              <a:rPr lang="en-US" sz="2400" dirty="0"/>
              <a:t>complex optimization </a:t>
            </a:r>
            <a:r>
              <a:rPr lang="en-US" sz="2400" dirty="0" smtClean="0"/>
              <a:t>problems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Problem-specific heuristics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 Algorithm designed to solve a specific </a:t>
            </a:r>
          </a:p>
          <a:p>
            <a:pPr marL="201168" lvl="1" indent="0">
              <a:buNone/>
            </a:pPr>
            <a:r>
              <a:rPr lang="en-US" sz="2200" dirty="0" smtClean="0"/>
              <a:t>problem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problem (</a:t>
            </a:r>
            <a:r>
              <a:rPr lang="en-US" dirty="0" smtClean="0"/>
              <a:t>1/</a:t>
            </a:r>
            <a:r>
              <a:rPr lang="en-US" dirty="0" smtClean="0">
                <a:solidFill>
                  <a:srgbClr val="404040"/>
                </a:solidFill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12 different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Ranking depends on the </a:t>
            </a:r>
            <a:r>
              <a:rPr lang="en-US" sz="2800" i="1" dirty="0" smtClean="0"/>
              <a:t>distance to feasibility</a:t>
            </a:r>
            <a:r>
              <a:rPr lang="en-US" sz="2800" dirty="0" smtClean="0"/>
              <a:t> and </a:t>
            </a:r>
            <a:r>
              <a:rPr lang="en-US" sz="2800" i="1" dirty="0" smtClean="0"/>
              <a:t>fitness </a:t>
            </a:r>
            <a:r>
              <a:rPr lang="en-US" sz="2800" dirty="0" smtClean="0"/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The available execution time limit was set to 225 seconds, as measured by the benchmarking tool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(2/</a:t>
            </a:r>
            <a:r>
              <a:rPr lang="en-US" dirty="0" smtClean="0">
                <a:solidFill>
                  <a:srgbClr val="404040"/>
                </a:solidFill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Rooms hard constraints must be followed (e.g., 1 ROOM_EXCLUSIVE)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(3/3)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soft constraints </a:t>
            </a:r>
            <a:r>
              <a:rPr lang="en-US" sz="2800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Two </a:t>
            </a:r>
            <a:r>
              <a:rPr lang="en-US" sz="2800" dirty="0"/>
              <a:t>exams in a </a:t>
            </a:r>
            <a:r>
              <a:rPr lang="en-US" sz="2800" dirty="0" smtClean="0"/>
              <a:t>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spread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Mixed durations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penalty</a:t>
            </a:r>
            <a:endParaRPr lang="pt-PT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penalty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4978</TotalTime>
  <Words>1404</Words>
  <Application>Microsoft Office PowerPoint</Application>
  <PresentationFormat>Widescreen</PresentationFormat>
  <Paragraphs>288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Retrospect</vt:lpstr>
      <vt:lpstr>Examination Timetabling Automation using Hybrid Meta-heuristics  Trabalho de projeto Ano letivo 2014/2015</vt:lpstr>
      <vt:lpstr>Summary</vt:lpstr>
      <vt:lpstr>Goals of this project</vt:lpstr>
      <vt:lpstr>The Timetabling Problem (1/2)</vt:lpstr>
      <vt:lpstr>The Timetabling Problem (2/2)</vt:lpstr>
      <vt:lpstr>Existing Approaches</vt:lpstr>
      <vt:lpstr>ITC 2007 Examination timetabling problem (1/3)</vt:lpstr>
      <vt:lpstr>ITC 2007 Examination timetabling problem (2/3)</vt:lpstr>
      <vt:lpstr>ITC 2007 Examination timetabling problem (3/3)</vt:lpstr>
      <vt:lpstr>Proposed Solution</vt:lpstr>
      <vt:lpstr>Proposed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Fitness computation</vt:lpstr>
      <vt:lpstr>Rate computation (Simulated Annealing)</vt:lpstr>
      <vt:lpstr>Experimental Results (1/2)</vt:lpstr>
      <vt:lpstr>Experimental Results (2/2)</vt:lpstr>
      <vt:lpstr>Conclusions</vt:lpstr>
      <vt:lpstr>Future Work</vt:lpstr>
      <vt:lpstr>Tools and Techniques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471</cp:revision>
  <dcterms:created xsi:type="dcterms:W3CDTF">2015-07-10T12:56:06Z</dcterms:created>
  <dcterms:modified xsi:type="dcterms:W3CDTF">2015-11-18T22:11:10Z</dcterms:modified>
</cp:coreProperties>
</file>