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2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400382-A5E3-481A-AD0A-A458889986FD}">
          <p14:sldIdLst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7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A6A"/>
    <a:srgbClr val="EE162D"/>
    <a:srgbClr val="646464"/>
    <a:srgbClr val="3C3C3C"/>
    <a:srgbClr val="969696"/>
    <a:srgbClr val="B2B2B2"/>
    <a:srgbClr val="C0C0C0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2895" autoAdjust="0"/>
  </p:normalViewPr>
  <p:slideViewPr>
    <p:cSldViewPr>
      <p:cViewPr varScale="1">
        <p:scale>
          <a:sx n="83" d="100"/>
          <a:sy n="83" d="100"/>
        </p:scale>
        <p:origin x="71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B3D6-D686-4335-B8FE-A5B174A91D1F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C1965-5E66-4F6A-B14C-48B89CF88F34}">
      <dgm:prSet phldrT="[Text]"/>
      <dgm:spPr/>
      <dgm:t>
        <a:bodyPr/>
        <a:lstStyle/>
        <a:p>
          <a:r>
            <a:rPr lang="en-US" dirty="0" smtClean="0"/>
            <a:t>Graph Coloring</a:t>
          </a:r>
          <a:endParaRPr lang="en-US" dirty="0"/>
        </a:p>
      </dgm:t>
    </dgm:pt>
    <dgm:pt modelId="{FCD1FA7D-D905-468E-99B9-C7BD076FAC31}" type="parTrans" cxnId="{F1DC2A5A-DC5A-417A-B6A0-A85C2DF10750}">
      <dgm:prSet/>
      <dgm:spPr/>
      <dgm:t>
        <a:bodyPr/>
        <a:lstStyle/>
        <a:p>
          <a:endParaRPr lang="en-US"/>
        </a:p>
      </dgm:t>
    </dgm:pt>
    <dgm:pt modelId="{502ADAB4-0FBC-4569-99CE-21E1D5F6BC66}" type="sibTrans" cxnId="{F1DC2A5A-DC5A-417A-B6A0-A85C2DF10750}">
      <dgm:prSet/>
      <dgm:spPr/>
      <dgm:t>
        <a:bodyPr/>
        <a:lstStyle/>
        <a:p>
          <a:endParaRPr lang="en-US"/>
        </a:p>
      </dgm:t>
    </dgm:pt>
    <dgm:pt modelId="{424BD534-A5CD-4DA1-970B-96BC2B36FFFA}">
      <dgm:prSet phldrT="[Text]"/>
      <dgm:spPr/>
      <dgm:t>
        <a:bodyPr/>
        <a:lstStyle/>
        <a:p>
          <a:r>
            <a:rPr lang="en-US" dirty="0" smtClean="0"/>
            <a:t>Simulated Annealing</a:t>
          </a:r>
          <a:endParaRPr lang="en-US" dirty="0"/>
        </a:p>
      </dgm:t>
    </dgm:pt>
    <dgm:pt modelId="{A6527A33-AD89-4577-8B3C-398FC08D70E9}" type="parTrans" cxnId="{63979777-6806-43D9-999F-7A795E3AE3BF}">
      <dgm:prSet/>
      <dgm:spPr/>
      <dgm:t>
        <a:bodyPr/>
        <a:lstStyle/>
        <a:p>
          <a:endParaRPr lang="en-US"/>
        </a:p>
      </dgm:t>
    </dgm:pt>
    <dgm:pt modelId="{2F6FD728-9EA6-4228-BAD0-00E42898BAEE}" type="sibTrans" cxnId="{63979777-6806-43D9-999F-7A795E3AE3BF}">
      <dgm:prSet/>
      <dgm:spPr/>
      <dgm:t>
        <a:bodyPr/>
        <a:lstStyle/>
        <a:p>
          <a:endParaRPr lang="en-US"/>
        </a:p>
      </dgm:t>
    </dgm:pt>
    <dgm:pt modelId="{98B9D415-3575-41DA-8A1E-7D3F389EAAB4}">
      <dgm:prSet phldrT="[Text]"/>
      <dgm:spPr/>
      <dgm:t>
        <a:bodyPr/>
        <a:lstStyle/>
        <a:p>
          <a:r>
            <a:rPr lang="en-US" dirty="0" smtClean="0"/>
            <a:t>Hill Climbing</a:t>
          </a:r>
          <a:endParaRPr lang="en-US" dirty="0"/>
        </a:p>
      </dgm:t>
    </dgm:pt>
    <dgm:pt modelId="{4BB043C2-7E2E-4EC1-9BF5-3822561939B1}" type="parTrans" cxnId="{10A6AFFB-136F-4B46-B488-3FCEC86DF52E}">
      <dgm:prSet/>
      <dgm:spPr/>
      <dgm:t>
        <a:bodyPr/>
        <a:lstStyle/>
        <a:p>
          <a:endParaRPr lang="en-US"/>
        </a:p>
      </dgm:t>
    </dgm:pt>
    <dgm:pt modelId="{903E13AB-7FF9-4EF1-9CC8-42D43D9E5AF2}" type="sibTrans" cxnId="{10A6AFFB-136F-4B46-B488-3FCEC86DF52E}">
      <dgm:prSet/>
      <dgm:spPr/>
      <dgm:t>
        <a:bodyPr/>
        <a:lstStyle/>
        <a:p>
          <a:endParaRPr lang="en-US"/>
        </a:p>
      </dgm:t>
    </dgm:pt>
    <dgm:pt modelId="{6E46E610-6AA3-4C4E-8A85-6DC6A62E248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Examination Timetable</a:t>
          </a:r>
          <a:endParaRPr lang="en-US" dirty="0"/>
        </a:p>
      </dgm:t>
    </dgm:pt>
    <dgm:pt modelId="{823508B4-53E0-436F-8C0C-01AAB20F1F8B}" type="parTrans" cxnId="{E8D939EE-BE19-4749-A012-A8BD5CBA70A3}">
      <dgm:prSet/>
      <dgm:spPr/>
      <dgm:t>
        <a:bodyPr/>
        <a:lstStyle/>
        <a:p>
          <a:endParaRPr lang="en-US"/>
        </a:p>
      </dgm:t>
    </dgm:pt>
    <dgm:pt modelId="{58A25139-4C19-4DEF-BB4A-2C7D0C560D1E}" type="sibTrans" cxnId="{E8D939EE-BE19-4749-A012-A8BD5CBA70A3}">
      <dgm:prSet/>
      <dgm:spPr/>
      <dgm:t>
        <a:bodyPr/>
        <a:lstStyle/>
        <a:p>
          <a:endParaRPr lang="en-US"/>
        </a:p>
      </dgm:t>
    </dgm:pt>
    <dgm:pt modelId="{17A8A248-E1DA-469F-A154-CBAC5D9778AB}">
      <dgm:prSet phldrT="[Text]"/>
      <dgm:spPr>
        <a:solidFill>
          <a:srgbClr val="F0847C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ITC 2007 Data</a:t>
          </a:r>
          <a:endParaRPr lang="en-US" dirty="0"/>
        </a:p>
      </dgm:t>
    </dgm:pt>
    <dgm:pt modelId="{E3C8D432-9B80-4370-B9AA-3C64CD61764F}" type="parTrans" cxnId="{174D0F16-8657-483C-B58D-FDDCDD6C622B}">
      <dgm:prSet/>
      <dgm:spPr/>
      <dgm:t>
        <a:bodyPr/>
        <a:lstStyle/>
        <a:p>
          <a:endParaRPr lang="en-US"/>
        </a:p>
      </dgm:t>
    </dgm:pt>
    <dgm:pt modelId="{4422F951-8E6C-4158-98BC-9114CDD18487}" type="sibTrans" cxnId="{174D0F16-8657-483C-B58D-FDDCDD6C622B}">
      <dgm:prSet/>
      <dgm:spPr/>
      <dgm:t>
        <a:bodyPr/>
        <a:lstStyle/>
        <a:p>
          <a:endParaRPr lang="en-US"/>
        </a:p>
      </dgm:t>
    </dgm:pt>
    <dgm:pt modelId="{CCE039CF-CC13-4D3D-851B-AB1839045A98}">
      <dgm:prSet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F7538E36-531A-4ABF-83F2-4D674DEF8E32}" type="parTrans" cxnId="{F106EA50-CE0A-49EA-9830-F23364F8072D}">
      <dgm:prSet/>
      <dgm:spPr/>
      <dgm:t>
        <a:bodyPr/>
        <a:lstStyle/>
        <a:p>
          <a:endParaRPr lang="en-US"/>
        </a:p>
      </dgm:t>
    </dgm:pt>
    <dgm:pt modelId="{0827E205-FFF6-4C97-99DA-E7CCB976213E}" type="sibTrans" cxnId="{F106EA50-CE0A-49EA-9830-F23364F8072D}">
      <dgm:prSet/>
      <dgm:spPr/>
      <dgm:t>
        <a:bodyPr/>
        <a:lstStyle/>
        <a:p>
          <a:endParaRPr lang="en-US"/>
        </a:p>
      </dgm:t>
    </dgm:pt>
    <dgm:pt modelId="{52A5986A-80EF-452F-B163-4F651F6E920E}" type="pres">
      <dgm:prSet presAssocID="{BA80B3D6-D686-4335-B8FE-A5B174A91D1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05934-E6D1-499E-BDAA-C0A62992660D}" type="pres">
      <dgm:prSet presAssocID="{17A8A248-E1DA-469F-A154-CBAC5D9778A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FADC-49BB-4433-94F6-73BAE60CC01B}" type="pres">
      <dgm:prSet presAssocID="{4422F951-8E6C-4158-98BC-9114CDD1848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70AAC22-CD4D-442E-9F76-A785E86CF564}" type="pres">
      <dgm:prSet presAssocID="{4422F951-8E6C-4158-98BC-9114CDD1848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2B5D9D2-D82E-407D-882B-8A8EEF511AFF}" type="pres">
      <dgm:prSet presAssocID="{CCE039CF-CC13-4D3D-851B-AB1839045A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8B5D3-1969-4012-8ADD-73D2E450020A}" type="pres">
      <dgm:prSet presAssocID="{0827E205-FFF6-4C97-99DA-E7CCB976213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61FB1F0-A09E-4914-B7FC-FCEA1CD04480}" type="pres">
      <dgm:prSet presAssocID="{0827E205-FFF6-4C97-99DA-E7CCB976213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042CD11-4028-40C7-A3E4-3853786713BD}" type="pres">
      <dgm:prSet presAssocID="{D4EC1965-5E66-4F6A-B14C-48B89CF88F3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4B384BA-4992-4177-9E54-19EAA20BCC7A}" type="pres">
      <dgm:prSet presAssocID="{502ADAB4-0FBC-4569-99CE-21E1D5F6BC66}" presName="sibTrans" presStyleLbl="sibTrans2D1" presStyleIdx="2" presStyleCnt="5"/>
      <dgm:spPr/>
      <dgm:t>
        <a:bodyPr/>
        <a:lstStyle/>
        <a:p>
          <a:endParaRPr lang="pt-PT"/>
        </a:p>
      </dgm:t>
    </dgm:pt>
    <dgm:pt modelId="{45E28F72-793C-4B73-B565-78D783AB4F0D}" type="pres">
      <dgm:prSet presAssocID="{502ADAB4-0FBC-4569-99CE-21E1D5F6BC66}" presName="connectorText" presStyleLbl="sibTrans2D1" presStyleIdx="2" presStyleCnt="5"/>
      <dgm:spPr/>
      <dgm:t>
        <a:bodyPr/>
        <a:lstStyle/>
        <a:p>
          <a:endParaRPr lang="pt-PT"/>
        </a:p>
      </dgm:t>
    </dgm:pt>
    <dgm:pt modelId="{A9B93654-13EA-4C3C-8C58-01B6F39C7E93}" type="pres">
      <dgm:prSet presAssocID="{424BD534-A5CD-4DA1-970B-96BC2B36FFF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FF3-AFA1-404E-A02D-36439289E42F}" type="pres">
      <dgm:prSet presAssocID="{2F6FD728-9EA6-4228-BAD0-00E42898BAEE}" presName="sibTrans" presStyleLbl="sibTrans2D1" presStyleIdx="3" presStyleCnt="5"/>
      <dgm:spPr/>
      <dgm:t>
        <a:bodyPr/>
        <a:lstStyle/>
        <a:p>
          <a:endParaRPr lang="pt-PT"/>
        </a:p>
      </dgm:t>
    </dgm:pt>
    <dgm:pt modelId="{09FB49E3-3A32-426F-90D7-C2DEEECBAE8A}" type="pres">
      <dgm:prSet presAssocID="{2F6FD728-9EA6-4228-BAD0-00E42898BAEE}" presName="connectorText" presStyleLbl="sibTrans2D1" presStyleIdx="3" presStyleCnt="5"/>
      <dgm:spPr/>
      <dgm:t>
        <a:bodyPr/>
        <a:lstStyle/>
        <a:p>
          <a:endParaRPr lang="pt-PT"/>
        </a:p>
      </dgm:t>
    </dgm:pt>
    <dgm:pt modelId="{B6D3413A-C5B6-47F8-B1A9-65F1039F4D3B}" type="pres">
      <dgm:prSet presAssocID="{98B9D415-3575-41DA-8A1E-7D3F389EAAB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52C6C-08EF-48C6-89C0-0C3E67BADC55}" type="pres">
      <dgm:prSet presAssocID="{903E13AB-7FF9-4EF1-9CC8-42D43D9E5AF2}" presName="sibTrans" presStyleLbl="sibTrans2D1" presStyleIdx="4" presStyleCnt="5"/>
      <dgm:spPr/>
      <dgm:t>
        <a:bodyPr/>
        <a:lstStyle/>
        <a:p>
          <a:endParaRPr lang="pt-PT"/>
        </a:p>
      </dgm:t>
    </dgm:pt>
    <dgm:pt modelId="{005977C5-7746-4332-AB63-5565C2615FED}" type="pres">
      <dgm:prSet presAssocID="{903E13AB-7FF9-4EF1-9CC8-42D43D9E5AF2}" presName="connectorText" presStyleLbl="sibTrans2D1" presStyleIdx="4" presStyleCnt="5"/>
      <dgm:spPr/>
      <dgm:t>
        <a:bodyPr/>
        <a:lstStyle/>
        <a:p>
          <a:endParaRPr lang="pt-PT"/>
        </a:p>
      </dgm:t>
    </dgm:pt>
    <dgm:pt modelId="{81668A18-A5C4-481F-924E-91CBE598CF90}" type="pres">
      <dgm:prSet presAssocID="{6E46E610-6AA3-4C4E-8A85-6DC6A62E248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B195F516-1476-485C-91A5-EE5C75B7966C}" type="presOf" srcId="{424BD534-A5CD-4DA1-970B-96BC2B36FFFA}" destId="{A9B93654-13EA-4C3C-8C58-01B6F39C7E93}" srcOrd="0" destOrd="0" presId="urn:microsoft.com/office/officeart/2005/8/layout/process1"/>
    <dgm:cxn modelId="{10A6AFFB-136F-4B46-B488-3FCEC86DF52E}" srcId="{BA80B3D6-D686-4335-B8FE-A5B174A91D1F}" destId="{98B9D415-3575-41DA-8A1E-7D3F389EAAB4}" srcOrd="4" destOrd="0" parTransId="{4BB043C2-7E2E-4EC1-9BF5-3822561939B1}" sibTransId="{903E13AB-7FF9-4EF1-9CC8-42D43D9E5AF2}"/>
    <dgm:cxn modelId="{1E5337F2-D1DD-47EF-81A8-038EFB4C7905}" type="presOf" srcId="{D4EC1965-5E66-4F6A-B14C-48B89CF88F34}" destId="{1042CD11-4028-40C7-A3E4-3853786713BD}" srcOrd="0" destOrd="0" presId="urn:microsoft.com/office/officeart/2005/8/layout/process1"/>
    <dgm:cxn modelId="{3859D5B8-C659-4953-88FF-2A4B9FF88F9E}" type="presOf" srcId="{CCE039CF-CC13-4D3D-851B-AB1839045A98}" destId="{C2B5D9D2-D82E-407D-882B-8A8EEF511AFF}" srcOrd="0" destOrd="0" presId="urn:microsoft.com/office/officeart/2005/8/layout/process1"/>
    <dgm:cxn modelId="{23A682E7-5ED2-434E-A73F-033C18C9E045}" type="presOf" srcId="{2F6FD728-9EA6-4228-BAD0-00E42898BAEE}" destId="{09FB49E3-3A32-426F-90D7-C2DEEECBAE8A}" srcOrd="1" destOrd="0" presId="urn:microsoft.com/office/officeart/2005/8/layout/process1"/>
    <dgm:cxn modelId="{026376FE-A55C-455A-AB96-DC211D8A7BF6}" type="presOf" srcId="{502ADAB4-0FBC-4569-99CE-21E1D5F6BC66}" destId="{84B384BA-4992-4177-9E54-19EAA20BCC7A}" srcOrd="0" destOrd="0" presId="urn:microsoft.com/office/officeart/2005/8/layout/process1"/>
    <dgm:cxn modelId="{22D65067-7155-4F7B-9228-B80B9C5DE299}" type="presOf" srcId="{4422F951-8E6C-4158-98BC-9114CDD18487}" destId="{FDB0FADC-49BB-4433-94F6-73BAE60CC01B}" srcOrd="0" destOrd="0" presId="urn:microsoft.com/office/officeart/2005/8/layout/process1"/>
    <dgm:cxn modelId="{7CB08911-A812-46FF-8D2B-5598ED0471FC}" type="presOf" srcId="{0827E205-FFF6-4C97-99DA-E7CCB976213E}" destId="{861FB1F0-A09E-4914-B7FC-FCEA1CD04480}" srcOrd="1" destOrd="0" presId="urn:microsoft.com/office/officeart/2005/8/layout/process1"/>
    <dgm:cxn modelId="{1762BB34-43A0-4D58-939A-DC50A2BAFC96}" type="presOf" srcId="{903E13AB-7FF9-4EF1-9CC8-42D43D9E5AF2}" destId="{F0252C6C-08EF-48C6-89C0-0C3E67BADC55}" srcOrd="0" destOrd="0" presId="urn:microsoft.com/office/officeart/2005/8/layout/process1"/>
    <dgm:cxn modelId="{63979777-6806-43D9-999F-7A795E3AE3BF}" srcId="{BA80B3D6-D686-4335-B8FE-A5B174A91D1F}" destId="{424BD534-A5CD-4DA1-970B-96BC2B36FFFA}" srcOrd="3" destOrd="0" parTransId="{A6527A33-AD89-4577-8B3C-398FC08D70E9}" sibTransId="{2F6FD728-9EA6-4228-BAD0-00E42898BAEE}"/>
    <dgm:cxn modelId="{40BD9FB0-0D23-4DB6-B9D3-DD50530C723A}" type="presOf" srcId="{4422F951-8E6C-4158-98BC-9114CDD18487}" destId="{C70AAC22-CD4D-442E-9F76-A785E86CF564}" srcOrd="1" destOrd="0" presId="urn:microsoft.com/office/officeart/2005/8/layout/process1"/>
    <dgm:cxn modelId="{0DFF03E5-7C76-49A8-B0B7-40B21423251C}" type="presOf" srcId="{17A8A248-E1DA-469F-A154-CBAC5D9778AB}" destId="{0F705934-E6D1-499E-BDAA-C0A62992660D}" srcOrd="0" destOrd="0" presId="urn:microsoft.com/office/officeart/2005/8/layout/process1"/>
    <dgm:cxn modelId="{AE1145C2-9211-4A8F-A262-E973087E3256}" type="presOf" srcId="{98B9D415-3575-41DA-8A1E-7D3F389EAAB4}" destId="{B6D3413A-C5B6-47F8-B1A9-65F1039F4D3B}" srcOrd="0" destOrd="0" presId="urn:microsoft.com/office/officeart/2005/8/layout/process1"/>
    <dgm:cxn modelId="{9F2FA2E5-46C3-49AF-B5B0-CE07D22314CE}" type="presOf" srcId="{903E13AB-7FF9-4EF1-9CC8-42D43D9E5AF2}" destId="{005977C5-7746-4332-AB63-5565C2615FED}" srcOrd="1" destOrd="0" presId="urn:microsoft.com/office/officeart/2005/8/layout/process1"/>
    <dgm:cxn modelId="{174D0F16-8657-483C-B58D-FDDCDD6C622B}" srcId="{BA80B3D6-D686-4335-B8FE-A5B174A91D1F}" destId="{17A8A248-E1DA-469F-A154-CBAC5D9778AB}" srcOrd="0" destOrd="0" parTransId="{E3C8D432-9B80-4370-B9AA-3C64CD61764F}" sibTransId="{4422F951-8E6C-4158-98BC-9114CDD18487}"/>
    <dgm:cxn modelId="{F106EA50-CE0A-49EA-9830-F23364F8072D}" srcId="{BA80B3D6-D686-4335-B8FE-A5B174A91D1F}" destId="{CCE039CF-CC13-4D3D-851B-AB1839045A98}" srcOrd="1" destOrd="0" parTransId="{F7538E36-531A-4ABF-83F2-4D674DEF8E32}" sibTransId="{0827E205-FFF6-4C97-99DA-E7CCB976213E}"/>
    <dgm:cxn modelId="{F1DC2A5A-DC5A-417A-B6A0-A85C2DF10750}" srcId="{BA80B3D6-D686-4335-B8FE-A5B174A91D1F}" destId="{D4EC1965-5E66-4F6A-B14C-48B89CF88F34}" srcOrd="2" destOrd="0" parTransId="{FCD1FA7D-D905-468E-99B9-C7BD076FAC31}" sibTransId="{502ADAB4-0FBC-4569-99CE-21E1D5F6BC66}"/>
    <dgm:cxn modelId="{FF299BF1-3162-4110-A4D4-34C314AD5F37}" type="presOf" srcId="{BA80B3D6-D686-4335-B8FE-A5B174A91D1F}" destId="{52A5986A-80EF-452F-B163-4F651F6E920E}" srcOrd="0" destOrd="0" presId="urn:microsoft.com/office/officeart/2005/8/layout/process1"/>
    <dgm:cxn modelId="{F0E2BA84-BDC3-4FC8-80D1-04BFADB6FC28}" type="presOf" srcId="{502ADAB4-0FBC-4569-99CE-21E1D5F6BC66}" destId="{45E28F72-793C-4B73-B565-78D783AB4F0D}" srcOrd="1" destOrd="0" presId="urn:microsoft.com/office/officeart/2005/8/layout/process1"/>
    <dgm:cxn modelId="{5BF75CDB-9B25-416C-AEB9-7880C0AC0A11}" type="presOf" srcId="{2F6FD728-9EA6-4228-BAD0-00E42898BAEE}" destId="{42370FF3-AFA1-404E-A02D-36439289E42F}" srcOrd="0" destOrd="0" presId="urn:microsoft.com/office/officeart/2005/8/layout/process1"/>
    <dgm:cxn modelId="{E77ECDF5-42D0-4150-BE8D-FF5E9A3BDFB3}" type="presOf" srcId="{0827E205-FFF6-4C97-99DA-E7CCB976213E}" destId="{E608B5D3-1969-4012-8ADD-73D2E450020A}" srcOrd="0" destOrd="0" presId="urn:microsoft.com/office/officeart/2005/8/layout/process1"/>
    <dgm:cxn modelId="{E8D939EE-BE19-4749-A012-A8BD5CBA70A3}" srcId="{BA80B3D6-D686-4335-B8FE-A5B174A91D1F}" destId="{6E46E610-6AA3-4C4E-8A85-6DC6A62E248B}" srcOrd="5" destOrd="0" parTransId="{823508B4-53E0-436F-8C0C-01AAB20F1F8B}" sibTransId="{58A25139-4C19-4DEF-BB4A-2C7D0C560D1E}"/>
    <dgm:cxn modelId="{869896F6-8046-4FF1-BE18-D81433A7E561}" type="presOf" srcId="{6E46E610-6AA3-4C4E-8A85-6DC6A62E248B}" destId="{81668A18-A5C4-481F-924E-91CBE598CF90}" srcOrd="0" destOrd="0" presId="urn:microsoft.com/office/officeart/2005/8/layout/process1"/>
    <dgm:cxn modelId="{BD342514-5F26-4945-AB98-585CA5836955}" type="presParOf" srcId="{52A5986A-80EF-452F-B163-4F651F6E920E}" destId="{0F705934-E6D1-499E-BDAA-C0A62992660D}" srcOrd="0" destOrd="0" presId="urn:microsoft.com/office/officeart/2005/8/layout/process1"/>
    <dgm:cxn modelId="{0248BA2B-1F4A-4731-B3B2-629282C82180}" type="presParOf" srcId="{52A5986A-80EF-452F-B163-4F651F6E920E}" destId="{FDB0FADC-49BB-4433-94F6-73BAE60CC01B}" srcOrd="1" destOrd="0" presId="urn:microsoft.com/office/officeart/2005/8/layout/process1"/>
    <dgm:cxn modelId="{D3E2F7E2-CC0B-4907-9059-FD9AFC72DAB6}" type="presParOf" srcId="{FDB0FADC-49BB-4433-94F6-73BAE60CC01B}" destId="{C70AAC22-CD4D-442E-9F76-A785E86CF564}" srcOrd="0" destOrd="0" presId="urn:microsoft.com/office/officeart/2005/8/layout/process1"/>
    <dgm:cxn modelId="{E2398E27-E885-4EF5-A2A9-D97ECBEF7C2B}" type="presParOf" srcId="{52A5986A-80EF-452F-B163-4F651F6E920E}" destId="{C2B5D9D2-D82E-407D-882B-8A8EEF511AFF}" srcOrd="2" destOrd="0" presId="urn:microsoft.com/office/officeart/2005/8/layout/process1"/>
    <dgm:cxn modelId="{90E9E52C-FBA7-4D73-BD97-4EA624BFDB10}" type="presParOf" srcId="{52A5986A-80EF-452F-B163-4F651F6E920E}" destId="{E608B5D3-1969-4012-8ADD-73D2E450020A}" srcOrd="3" destOrd="0" presId="urn:microsoft.com/office/officeart/2005/8/layout/process1"/>
    <dgm:cxn modelId="{76304036-3D53-479F-BB1B-2FAF56A7AA6A}" type="presParOf" srcId="{E608B5D3-1969-4012-8ADD-73D2E450020A}" destId="{861FB1F0-A09E-4914-B7FC-FCEA1CD04480}" srcOrd="0" destOrd="0" presId="urn:microsoft.com/office/officeart/2005/8/layout/process1"/>
    <dgm:cxn modelId="{226DF2C2-A75B-4961-A266-D8D0B4BFA11F}" type="presParOf" srcId="{52A5986A-80EF-452F-B163-4F651F6E920E}" destId="{1042CD11-4028-40C7-A3E4-3853786713BD}" srcOrd="4" destOrd="0" presId="urn:microsoft.com/office/officeart/2005/8/layout/process1"/>
    <dgm:cxn modelId="{C00147D9-CBEB-4F86-BAC9-8C11A95748CA}" type="presParOf" srcId="{52A5986A-80EF-452F-B163-4F651F6E920E}" destId="{84B384BA-4992-4177-9E54-19EAA20BCC7A}" srcOrd="5" destOrd="0" presId="urn:microsoft.com/office/officeart/2005/8/layout/process1"/>
    <dgm:cxn modelId="{A1F57671-022E-40C3-BBF3-1CEB55C8EA9E}" type="presParOf" srcId="{84B384BA-4992-4177-9E54-19EAA20BCC7A}" destId="{45E28F72-793C-4B73-B565-78D783AB4F0D}" srcOrd="0" destOrd="0" presId="urn:microsoft.com/office/officeart/2005/8/layout/process1"/>
    <dgm:cxn modelId="{237AE322-3C87-4C85-B85A-B78C8A784CE2}" type="presParOf" srcId="{52A5986A-80EF-452F-B163-4F651F6E920E}" destId="{A9B93654-13EA-4C3C-8C58-01B6F39C7E93}" srcOrd="6" destOrd="0" presId="urn:microsoft.com/office/officeart/2005/8/layout/process1"/>
    <dgm:cxn modelId="{670AE3E1-320F-41E8-866E-2298063AFC86}" type="presParOf" srcId="{52A5986A-80EF-452F-B163-4F651F6E920E}" destId="{42370FF3-AFA1-404E-A02D-36439289E42F}" srcOrd="7" destOrd="0" presId="urn:microsoft.com/office/officeart/2005/8/layout/process1"/>
    <dgm:cxn modelId="{877053C1-AC00-4175-A961-CE09B77AD776}" type="presParOf" srcId="{42370FF3-AFA1-404E-A02D-36439289E42F}" destId="{09FB49E3-3A32-426F-90D7-C2DEEECBAE8A}" srcOrd="0" destOrd="0" presId="urn:microsoft.com/office/officeart/2005/8/layout/process1"/>
    <dgm:cxn modelId="{35BF5415-7B1C-4E9D-8236-0BE7BB8A4FDF}" type="presParOf" srcId="{52A5986A-80EF-452F-B163-4F651F6E920E}" destId="{B6D3413A-C5B6-47F8-B1A9-65F1039F4D3B}" srcOrd="8" destOrd="0" presId="urn:microsoft.com/office/officeart/2005/8/layout/process1"/>
    <dgm:cxn modelId="{EFE13AA2-A2B6-4853-9996-BC54EFBCF26F}" type="presParOf" srcId="{52A5986A-80EF-452F-B163-4F651F6E920E}" destId="{F0252C6C-08EF-48C6-89C0-0C3E67BADC55}" srcOrd="9" destOrd="0" presId="urn:microsoft.com/office/officeart/2005/8/layout/process1"/>
    <dgm:cxn modelId="{41251B2E-6A86-4E75-829A-9359D70B2D90}" type="presParOf" srcId="{F0252C6C-08EF-48C6-89C0-0C3E67BADC55}" destId="{005977C5-7746-4332-AB63-5565C2615FED}" srcOrd="0" destOrd="0" presId="urn:microsoft.com/office/officeart/2005/8/layout/process1"/>
    <dgm:cxn modelId="{7BC2CF11-66ED-4C0F-8DDB-3DA605AA325B}" type="presParOf" srcId="{52A5986A-80EF-452F-B163-4F651F6E920E}" destId="{81668A18-A5C4-481F-924E-91CBE598CF9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05934-E6D1-499E-BDAA-C0A62992660D}">
      <dsp:nvSpPr>
        <dsp:cNvPr id="0" name=""/>
        <dsp:cNvSpPr/>
      </dsp:nvSpPr>
      <dsp:spPr>
        <a:xfrm>
          <a:off x="0" y="2145945"/>
          <a:ext cx="1139428" cy="683656"/>
        </a:xfrm>
        <a:prstGeom prst="roundRect">
          <a:avLst>
            <a:gd name="adj" fmla="val 10000"/>
          </a:avLst>
        </a:prstGeom>
        <a:solidFill>
          <a:srgbClr val="F0847C"/>
        </a:solidFill>
        <a:ln>
          <a:solidFill>
            <a:srgbClr val="C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ITC 2007 Data</a:t>
          </a:r>
          <a:endParaRPr lang="en-US" sz="1400" kern="1200" dirty="0"/>
        </a:p>
      </dsp:txBody>
      <dsp:txXfrm>
        <a:off x="20024" y="2165969"/>
        <a:ext cx="1099380" cy="643608"/>
      </dsp:txXfrm>
    </dsp:sp>
    <dsp:sp modelId="{FDB0FADC-49BB-4433-94F6-73BAE60CC01B}">
      <dsp:nvSpPr>
        <dsp:cNvPr id="0" name=""/>
        <dsp:cNvSpPr/>
      </dsp:nvSpPr>
      <dsp:spPr>
        <a:xfrm>
          <a:off x="1253370" y="2346484"/>
          <a:ext cx="241558" cy="2825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253370" y="2403000"/>
        <a:ext cx="169091" cy="169546"/>
      </dsp:txXfrm>
    </dsp:sp>
    <dsp:sp modelId="{C2B5D9D2-D82E-407D-882B-8A8EEF511AFF}">
      <dsp:nvSpPr>
        <dsp:cNvPr id="0" name=""/>
        <dsp:cNvSpPr/>
      </dsp:nvSpPr>
      <dsp:spPr>
        <a:xfrm>
          <a:off x="1595199" y="2145945"/>
          <a:ext cx="1139428" cy="683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Loader</a:t>
          </a:r>
          <a:endParaRPr lang="en-US" sz="1400" kern="1200" dirty="0"/>
        </a:p>
      </dsp:txBody>
      <dsp:txXfrm>
        <a:off x="1615223" y="2165969"/>
        <a:ext cx="1099380" cy="643608"/>
      </dsp:txXfrm>
    </dsp:sp>
    <dsp:sp modelId="{E608B5D3-1969-4012-8ADD-73D2E450020A}">
      <dsp:nvSpPr>
        <dsp:cNvPr id="0" name=""/>
        <dsp:cNvSpPr/>
      </dsp:nvSpPr>
      <dsp:spPr>
        <a:xfrm>
          <a:off x="2848570" y="2346484"/>
          <a:ext cx="241558" cy="2825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48570" y="2403000"/>
        <a:ext cx="169091" cy="169546"/>
      </dsp:txXfrm>
    </dsp:sp>
    <dsp:sp modelId="{1042CD11-4028-40C7-A3E4-3853786713BD}">
      <dsp:nvSpPr>
        <dsp:cNvPr id="0" name=""/>
        <dsp:cNvSpPr/>
      </dsp:nvSpPr>
      <dsp:spPr>
        <a:xfrm>
          <a:off x="3190398" y="2145945"/>
          <a:ext cx="1139428" cy="683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Graph Coloring</a:t>
          </a:r>
          <a:endParaRPr lang="en-US" sz="1400" kern="1200" dirty="0"/>
        </a:p>
      </dsp:txBody>
      <dsp:txXfrm>
        <a:off x="3210422" y="2165969"/>
        <a:ext cx="1099380" cy="643608"/>
      </dsp:txXfrm>
    </dsp:sp>
    <dsp:sp modelId="{84B384BA-4992-4177-9E54-19EAA20BCC7A}">
      <dsp:nvSpPr>
        <dsp:cNvPr id="0" name=""/>
        <dsp:cNvSpPr/>
      </dsp:nvSpPr>
      <dsp:spPr>
        <a:xfrm>
          <a:off x="4443769" y="2346484"/>
          <a:ext cx="241558" cy="2825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443769" y="2403000"/>
        <a:ext cx="169091" cy="169546"/>
      </dsp:txXfrm>
    </dsp:sp>
    <dsp:sp modelId="{A9B93654-13EA-4C3C-8C58-01B6F39C7E93}">
      <dsp:nvSpPr>
        <dsp:cNvPr id="0" name=""/>
        <dsp:cNvSpPr/>
      </dsp:nvSpPr>
      <dsp:spPr>
        <a:xfrm>
          <a:off x="4785598" y="2145945"/>
          <a:ext cx="1139428" cy="683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Simulated Annealing</a:t>
          </a:r>
          <a:endParaRPr lang="en-US" sz="1400" kern="1200" dirty="0"/>
        </a:p>
      </dsp:txBody>
      <dsp:txXfrm>
        <a:off x="4805622" y="2165969"/>
        <a:ext cx="1099380" cy="643608"/>
      </dsp:txXfrm>
    </dsp:sp>
    <dsp:sp modelId="{42370FF3-AFA1-404E-A02D-36439289E42F}">
      <dsp:nvSpPr>
        <dsp:cNvPr id="0" name=""/>
        <dsp:cNvSpPr/>
      </dsp:nvSpPr>
      <dsp:spPr>
        <a:xfrm>
          <a:off x="6038969" y="2346484"/>
          <a:ext cx="241558" cy="2825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038969" y="2403000"/>
        <a:ext cx="169091" cy="169546"/>
      </dsp:txXfrm>
    </dsp:sp>
    <dsp:sp modelId="{B6D3413A-C5B6-47F8-B1A9-65F1039F4D3B}">
      <dsp:nvSpPr>
        <dsp:cNvPr id="0" name=""/>
        <dsp:cNvSpPr/>
      </dsp:nvSpPr>
      <dsp:spPr>
        <a:xfrm>
          <a:off x="6380797" y="2145945"/>
          <a:ext cx="1139428" cy="683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Hill Climbing</a:t>
          </a:r>
          <a:endParaRPr lang="en-US" sz="1400" kern="1200" dirty="0"/>
        </a:p>
      </dsp:txBody>
      <dsp:txXfrm>
        <a:off x="6400821" y="2165969"/>
        <a:ext cx="1099380" cy="643608"/>
      </dsp:txXfrm>
    </dsp:sp>
    <dsp:sp modelId="{F0252C6C-08EF-48C6-89C0-0C3E67BADC55}">
      <dsp:nvSpPr>
        <dsp:cNvPr id="0" name=""/>
        <dsp:cNvSpPr/>
      </dsp:nvSpPr>
      <dsp:spPr>
        <a:xfrm>
          <a:off x="7634168" y="2346484"/>
          <a:ext cx="241558" cy="2825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634168" y="2403000"/>
        <a:ext cx="169091" cy="169546"/>
      </dsp:txXfrm>
    </dsp:sp>
    <dsp:sp modelId="{81668A18-A5C4-481F-924E-91CBE598CF90}">
      <dsp:nvSpPr>
        <dsp:cNvPr id="0" name=""/>
        <dsp:cNvSpPr/>
      </dsp:nvSpPr>
      <dsp:spPr>
        <a:xfrm>
          <a:off x="7975996" y="2145945"/>
          <a:ext cx="1139428" cy="683656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Examination Timetable</a:t>
          </a:r>
          <a:endParaRPr lang="en-US" sz="1400" kern="1200" dirty="0"/>
        </a:p>
      </dsp:txBody>
      <dsp:txXfrm>
        <a:off x="7996020" y="2165969"/>
        <a:ext cx="1099380" cy="643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0C48D-0152-4051-98D4-DF162331ED5E}" type="datetimeFigureOut">
              <a:rPr lang="pt-PT" smtClean="0"/>
              <a:t>18-11-2015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D32D-FA5A-4A89-8DFB-C387CC5FAFA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0057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FDFC5-A949-4A81-B261-1FAA16DE6CFE}" type="datetimeFigureOut">
              <a:rPr lang="pt-PT" smtClean="0"/>
              <a:t>18-11-2015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9C19-9AC2-4EF9-957E-3F077D3425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719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ADEETC – MEIC – </a:t>
            </a:r>
            <a:r>
              <a:rPr lang="en-US" dirty="0" err="1" smtClean="0">
                <a:solidFill>
                  <a:prstClr val="white"/>
                </a:solidFill>
              </a:rPr>
              <a:t>Trabalho</a:t>
            </a:r>
            <a:r>
              <a:rPr lang="en-US" dirty="0" smtClean="0">
                <a:solidFill>
                  <a:prstClr val="white"/>
                </a:solidFill>
              </a:rPr>
              <a:t> de </a:t>
            </a:r>
            <a:r>
              <a:rPr lang="en-US" dirty="0" err="1" smtClean="0">
                <a:solidFill>
                  <a:prstClr val="white"/>
                </a:solidFill>
              </a:rPr>
              <a:t>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8229600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dirty="0" smtClean="0"/>
              <a:t>Título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xfrm>
            <a:off x="8460432" y="6527800"/>
            <a:ext cx="683568" cy="330200"/>
          </a:xfrm>
        </p:spPr>
        <p:txBody>
          <a:bodyPr/>
          <a:lstStyle>
            <a:lvl1pPr>
              <a:defRPr sz="1600" baseline="0"/>
            </a:lvl1pPr>
          </a:lstStyle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ABB381-A728-4521-9C65-AE657AB16822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5536" y="908720"/>
            <a:ext cx="8208912" cy="0"/>
          </a:xfrm>
          <a:prstGeom prst="line">
            <a:avLst/>
          </a:prstGeom>
          <a:ln>
            <a:solidFill>
              <a:srgbClr val="EE16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844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1520" y="1412776"/>
            <a:ext cx="8661648" cy="13681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pt-PT" dirty="0" smtClean="0"/>
              <a:t>Titulo</a:t>
            </a:r>
            <a:endParaRPr lang="pt-PT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3528" y="4149080"/>
            <a:ext cx="1368152" cy="396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000" b="1" dirty="0" smtClean="0"/>
              <a:t>Autores</a:t>
            </a:r>
            <a:endParaRPr lang="pt-PT" sz="2400" b="1" dirty="0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683568" y="2852936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 smtClean="0"/>
              <a:t>Trabalho de Projeto</a:t>
            </a:r>
          </a:p>
          <a:p>
            <a:r>
              <a:rPr lang="pt-PT" sz="2400" b="1" dirty="0" smtClean="0"/>
              <a:t>Ano letivo 2014/2015</a:t>
            </a:r>
            <a:endParaRPr lang="pt-PT" sz="2400" b="1" dirty="0"/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3538228" y="6330806"/>
            <a:ext cx="2520280" cy="33855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fld id="{35D1129F-5C60-4EC7-A091-F9278AFC3E1E}" type="datetime4">
              <a:rPr lang="pt-PT" sz="1600" smtClean="0"/>
              <a:pPr algn="ctr"/>
              <a:t>18 de novembro de 2015</a:t>
            </a:fld>
            <a:endParaRPr lang="pt-PT" dirty="0"/>
          </a:p>
        </p:txBody>
      </p:sp>
      <p:sp>
        <p:nvSpPr>
          <p:cNvPr id="13" name="Título 1"/>
          <p:cNvSpPr txBox="1">
            <a:spLocks/>
          </p:cNvSpPr>
          <p:nvPr userDrawn="1"/>
        </p:nvSpPr>
        <p:spPr>
          <a:xfrm>
            <a:off x="323528" y="5085184"/>
            <a:ext cx="1728192" cy="396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000" b="1" dirty="0" smtClean="0"/>
              <a:t>Orientadores</a:t>
            </a:r>
            <a:endParaRPr lang="pt-PT" sz="2400" b="1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995" y="166971"/>
            <a:ext cx="6743005" cy="762337"/>
          </a:xfrm>
          <a:prstGeom prst="rect">
            <a:avLst/>
          </a:prstGeom>
          <a:solidFill>
            <a:srgbClr val="EE162D"/>
          </a:solidFill>
        </p:spPr>
        <p:txBody>
          <a:bodyPr vert="horz" lIns="91440" tIns="45720" rIns="91440" bIns="45720" rtlCol="0" anchor="ctr"/>
          <a:lstStyle>
            <a:lvl1pPr algn="l">
              <a:lnSpc>
                <a:spcPct val="150000"/>
              </a:lnSpc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CaixaDeTexto 20"/>
          <p:cNvSpPr txBox="1"/>
          <p:nvPr userDrawn="1"/>
        </p:nvSpPr>
        <p:spPr>
          <a:xfrm>
            <a:off x="1835696" y="3284984"/>
            <a:ext cx="1702532" cy="9134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l"/>
            <a:endParaRPr lang="pt-PT" sz="1800" dirty="0" smtClean="0"/>
          </a:p>
        </p:txBody>
      </p:sp>
    </p:spTree>
    <p:extLst>
      <p:ext uri="{BB962C8B-B14F-4D97-AF65-F5344CB8AC3E}">
        <p14:creationId xmlns:p14="http://schemas.microsoft.com/office/powerpoint/2010/main" val="735412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8460432" y="6527800"/>
            <a:ext cx="683568" cy="330200"/>
          </a:xfrm>
          <a:prstGeom prst="rect">
            <a:avLst/>
          </a:prstGeom>
          <a:solidFill>
            <a:srgbClr val="EE162D"/>
          </a:solidFill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527800"/>
            <a:ext cx="683568" cy="330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27800"/>
            <a:ext cx="7702624" cy="330200"/>
          </a:xfrm>
          <a:prstGeom prst="rect">
            <a:avLst/>
          </a:prstGeom>
          <a:solidFill>
            <a:srgbClr val="EE162D"/>
          </a:solidFill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 descr="LOGO_vetorial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6" y="6594343"/>
            <a:ext cx="497981" cy="190716"/>
          </a:xfrm>
          <a:prstGeom prst="rect">
            <a:avLst/>
          </a:prstGeom>
        </p:spPr>
      </p:pic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501080" y="1556792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smtClean="0"/>
              <a:t>Clique para editar o estilo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28184" y="6669360"/>
            <a:ext cx="2040873" cy="729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2218E8-2635-4D25-8797-48816D78719B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3" name="Picture 8" descr="LOGO_vetoria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6" y="6594343"/>
            <a:ext cx="497981" cy="1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9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>
    <p:wipe/>
  </p:transition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800" b="1" kern="1200">
          <a:solidFill>
            <a:srgbClr val="96969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6464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6464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bg1">
                <a:alpha val="59000"/>
              </a:schemeClr>
            </a:gs>
            <a:gs pos="0">
              <a:schemeClr val="bg1">
                <a:lumMod val="90000"/>
                <a:alpha val="15000"/>
              </a:schemeClr>
            </a:gs>
            <a:gs pos="10000">
              <a:schemeClr val="bg1">
                <a:alpha val="59000"/>
              </a:schemeClr>
            </a:gs>
            <a:gs pos="100000">
              <a:schemeClr val="bg1">
                <a:lumMod val="90000"/>
                <a:alpha val="1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995" y="166971"/>
            <a:ext cx="6743005" cy="762337"/>
          </a:xfrm>
          <a:prstGeom prst="rect">
            <a:avLst/>
          </a:prstGeom>
          <a:solidFill>
            <a:srgbClr val="EE162D"/>
          </a:solidFill>
        </p:spPr>
        <p:txBody>
          <a:bodyPr vert="horz" lIns="91440" tIns="45720" rIns="91440" bIns="45720" rtlCol="0" anchor="ctr"/>
          <a:lstStyle>
            <a:lvl1pPr algn="l">
              <a:lnSpc>
                <a:spcPct val="150000"/>
              </a:lnSpc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pic>
        <p:nvPicPr>
          <p:cNvPr id="1026" name="Picture 2" descr="J:\Dropbox\Dissertacao_Mestrado\Relatorio Latex\Relatorio_1_outubro\images\LOGO_secundari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2" y="194400"/>
            <a:ext cx="1933960" cy="74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28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>
    <p:wipe/>
  </p:transition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Examination Timetabling Automation using Hybrid Meta-heuristics</a:t>
            </a:r>
            <a:endParaRPr lang="pt-PT" b="1" dirty="0">
              <a:solidFill>
                <a:srgbClr val="969696"/>
              </a:solidFill>
            </a:endParaRPr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 smtClean="0">
                <a:solidFill>
                  <a:prstClr val="white"/>
                </a:solidFill>
              </a:rPr>
              <a:t>Área Departamental de Engenharia em Eletrónica, Telecomunicações e de Computadores</a:t>
            </a:r>
          </a:p>
          <a:p>
            <a:r>
              <a:rPr lang="pt-PT" dirty="0" smtClean="0">
                <a:solidFill>
                  <a:prstClr val="white"/>
                </a:solidFill>
              </a:rPr>
              <a:t>Mestrado em Engenharia Informática e de Computadores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527800"/>
            <a:ext cx="684212" cy="330200"/>
          </a:xfrm>
          <a:prstGeom prst="rect">
            <a:avLst/>
          </a:prstGeom>
        </p:spPr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4257092"/>
            <a:ext cx="3960440" cy="6480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l"/>
            <a:endParaRPr lang="pt-PT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67744" y="4266220"/>
            <a:ext cx="3240360" cy="6480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dirty="0"/>
              <a:t>Miguel de Brito e </a:t>
            </a:r>
            <a:r>
              <a:rPr lang="en-US" dirty="0" err="1" smtClean="0"/>
              <a:t>Nunes</a:t>
            </a:r>
            <a:endParaRPr lang="pt-PT" sz="1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279576" y="5373216"/>
            <a:ext cx="3732584" cy="6480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dirty="0" err="1"/>
              <a:t>Artur</a:t>
            </a:r>
            <a:r>
              <a:rPr lang="en-US" dirty="0"/>
              <a:t> Jorge Ferreira </a:t>
            </a:r>
            <a:endParaRPr lang="en-US" dirty="0" smtClean="0"/>
          </a:p>
          <a:p>
            <a:r>
              <a:rPr lang="en-US" dirty="0" err="1"/>
              <a:t>Nuno</a:t>
            </a:r>
            <a:r>
              <a:rPr lang="en-US" dirty="0"/>
              <a:t> Miguel da Costa de Sousa </a:t>
            </a:r>
            <a:r>
              <a:rPr lang="en-US" dirty="0" err="1"/>
              <a:t>Leite</a:t>
            </a:r>
            <a:endParaRPr lang="pt-PT" sz="1800" dirty="0" smtClean="0"/>
          </a:p>
        </p:txBody>
      </p:sp>
    </p:spTree>
    <p:extLst>
      <p:ext uri="{BB962C8B-B14F-4D97-AF65-F5344CB8AC3E}">
        <p14:creationId xmlns:p14="http://schemas.microsoft.com/office/powerpoint/2010/main" val="85427078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4644" y="260648"/>
            <a:ext cx="8424936" cy="7200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ITC2007 Examination timetabling problem (1/4)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ABB381-A728-4521-9C65-AE657AB16822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1050280"/>
            <a:ext cx="8496944" cy="53618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12 different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Ranking depends on the </a:t>
            </a:r>
            <a:r>
              <a:rPr lang="en-US" i="1" dirty="0"/>
              <a:t>distance to feasibility</a:t>
            </a:r>
            <a:r>
              <a:rPr lang="en-US" dirty="0"/>
              <a:t> and </a:t>
            </a:r>
            <a:r>
              <a:rPr lang="en-US" i="1" dirty="0"/>
              <a:t>fitness </a:t>
            </a:r>
            <a:r>
              <a:rPr lang="en-US" dirty="0"/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available execution time limit was set to 225 seconds, as measured by the benchmarking tool</a:t>
            </a:r>
          </a:p>
        </p:txBody>
      </p:sp>
    </p:spTree>
    <p:extLst>
      <p:ext uri="{BB962C8B-B14F-4D97-AF65-F5344CB8AC3E}">
        <p14:creationId xmlns:p14="http://schemas.microsoft.com/office/powerpoint/2010/main" val="31799786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ITC2007 Examination timetabling problem </a:t>
            </a:r>
            <a:r>
              <a:rPr lang="en-US" sz="3200" dirty="0" smtClean="0"/>
              <a:t>(2/4</a:t>
            </a:r>
            <a:r>
              <a:rPr lang="en-US" sz="3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ABB381-A728-4521-9C65-AE657AB16822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050280"/>
            <a:ext cx="8496944" cy="53618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Benchmark data and specifications: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94" y="1988840"/>
            <a:ext cx="517543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932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ITC2007 Examination timetabling problem </a:t>
            </a:r>
            <a:r>
              <a:rPr lang="en-US" sz="3200" dirty="0" smtClean="0"/>
              <a:t>(3/4</a:t>
            </a:r>
            <a:r>
              <a:rPr lang="en-US" sz="3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ABB381-A728-4521-9C65-AE657AB16822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050280"/>
            <a:ext cx="8640960" cy="53618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Exam’s 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Exams hard constraints must be 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Rooms hard constraints must be followed (e.g., 1 ROOM_EXCLUSIVE)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1807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ITC2007 Examination timetabling problem </a:t>
            </a:r>
            <a:r>
              <a:rPr lang="en-US" sz="3200" dirty="0" smtClean="0"/>
              <a:t>(4/4</a:t>
            </a:r>
            <a:r>
              <a:rPr lang="en-US" sz="3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ABB381-A728-4521-9C65-AE657AB16822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050280"/>
            <a:ext cx="8640960" cy="53618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The soft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Two exams in a row or in a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Period spread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Mixed durations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Larger exams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Room penalty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Period penalty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626515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ABB381-A728-4521-9C65-AE657AB16822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6" name="Content Placeholder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660420"/>
              </p:ext>
            </p:extLst>
          </p:nvPr>
        </p:nvGraphicFramePr>
        <p:xfrm>
          <a:off x="28575" y="1045741"/>
          <a:ext cx="9115425" cy="4975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29767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Architecture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ABB381-A728-4521-9C65-AE657AB16822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050280"/>
            <a:ext cx="8640960" cy="53618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Stores all entities (e.g., Examinations, timeslots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Provides repositories to access the stored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Business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Provides functionalities to manipulate the 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business classes implement the </a:t>
            </a:r>
            <a:r>
              <a:rPr lang="en-US" i="1" dirty="0"/>
              <a:t>Singleton</a:t>
            </a:r>
            <a:r>
              <a:rPr lang="en-US" dirty="0"/>
              <a:t>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Heuristics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Provides access to the implemented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Tools used by the Heuristics Layer and higher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27993096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Architecture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ABB381-A728-4521-9C65-AE657AB16822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124744"/>
            <a:ext cx="4963551" cy="525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443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ABB381-A728-4521-9C65-AE657AB16822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050280"/>
            <a:ext cx="8640960" cy="53618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Loads all the information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Creates and populates the conflict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Each dataset contains all the information required to create a 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Examinations and students’ enrollments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Rooms, their capacities and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Periods and their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Period and room hard constraints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35562792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ABB381-A728-4521-9C65-AE657AB16822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050280"/>
            <a:ext cx="8640960" cy="53618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Generates an initial feasible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Largest Degree Ordering method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Populates and sort the assignment lists: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/>
              <a:t>room exclusivity </a:t>
            </a:r>
            <a:r>
              <a:rPr lang="en-US" sz="1600" dirty="0"/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/>
              <a:t>after</a:t>
            </a:r>
            <a:r>
              <a:rPr lang="en-US" sz="1600" dirty="0"/>
              <a:t> 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/>
              <a:t>examination coincidence </a:t>
            </a:r>
            <a:r>
              <a:rPr lang="en-US" sz="1600" dirty="0"/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All other unassigned examinations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Examination assignment.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Normal assignment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Forcing assignment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539238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27106"/>
            <a:ext cx="4680520" cy="20006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Simulated Annealing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ABB381-A728-4521-9C65-AE657AB16822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050280"/>
            <a:ext cx="8640960" cy="53618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Neighbor operators generate neighbor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Neighbor solutions’ </a:t>
            </a:r>
            <a:r>
              <a:rPr lang="en-US" sz="2400" dirty="0">
                <a:solidFill>
                  <a:schemeClr val="tx1"/>
                </a:solidFill>
              </a:rPr>
              <a:t>acceptance criterion</a:t>
            </a:r>
            <a:r>
              <a:rPr lang="en-US" sz="24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Exponential (decreasing) 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Maximum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Minimum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Number of iterations per temperature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Temperature decreasing rate</a:t>
            </a:r>
            <a:endParaRPr lang="pt-PT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84784"/>
            <a:ext cx="2512213" cy="443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77" y="1988840"/>
            <a:ext cx="1734547" cy="3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0333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dirty="0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84B1890-99FE-47E1-887A-70EBC5160F50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5536" y="1050280"/>
            <a:ext cx="8496944" cy="53618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The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Existing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Loader and Solution Initialization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Proposed Approach: Local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Experimental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Future Work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166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ABB381-A728-4521-9C65-AE657AB16822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6188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 of this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C0A3EE-98DA-4F06-80FE-1F9850A70113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1050280"/>
            <a:ext cx="8496944" cy="53618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First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Study of techniques and solutions for the examination timetabling problem</a:t>
            </a:r>
          </a:p>
          <a:p>
            <a:pPr marL="0" indent="0">
              <a:buNone/>
            </a:pPr>
            <a:r>
              <a:rPr lang="en-US" sz="2800" dirty="0"/>
              <a:t>Second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Generation of timetables according to the ITC 2007 (International Timetable Competition) - examination timetabling track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Timetable </a:t>
            </a:r>
            <a:r>
              <a:rPr lang="en-US" sz="2600" dirty="0">
                <a:solidFill>
                  <a:srgbClr val="404040"/>
                </a:solidFill>
              </a:rPr>
              <a:t>Validator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04040"/>
                </a:solidFill>
              </a:rPr>
              <a:t> Results comparison with the ITC 2007 – examination timetabling track competitors and more up-to-date approaches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054375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Timetabling Problem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C1E9C7B-F343-45C1-BC29-73F50F83F2EC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050280"/>
            <a:ext cx="8496944" cy="53618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/>
              <a:t>Examination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Course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School Timetabling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Problem constraints: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0"/>
                </a:solidFill>
              </a:rPr>
              <a:t>Hard constraints – mandatory rules which must be followed, in order to obtain a feasible/valid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0"/>
                </a:solidFill>
              </a:rPr>
              <a:t>Soft constraints – non mandatory rules; if followed, the solution is improved; otherwise, it suffers some penalty</a:t>
            </a:r>
            <a:endParaRPr lang="en-US" sz="22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412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Timetabling Problem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83107A0-8724-4717-8792-2CD03D871A29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050280"/>
            <a:ext cx="8496944" cy="53618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Two possible formulations: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Optimization problem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Possible types of solutions: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Non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Optimal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Sub-optimal</a:t>
            </a:r>
          </a:p>
          <a:p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8884440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260" y="3068960"/>
            <a:ext cx="5355462" cy="345884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ABB381-A728-4521-9C65-AE657AB16822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050280"/>
            <a:ext cx="8496944" cy="53618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Exact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Approximation Approaches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Heuristics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Graph Coloring Based techniques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Pop Single-solution based meta-heuristics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Population based meta-heuristics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61976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Exact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ABB381-A728-4521-9C65-AE657AB16822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050280"/>
            <a:ext cx="8496944" cy="53618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Search the whole space of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It is guaranteed that an optimal solution is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Inappropriate for relatively large sized problem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Branch-and-Bound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Constraint-Programming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299303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Coloring Based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ABB381-A728-4521-9C65-AE657AB16822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050280"/>
            <a:ext cx="8496944" cy="53618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Problem-specific heuristic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Assign the minimum set of colors to an element type of the graph following certain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Examples of Graph Coloring problems: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Vertex Coloring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Edge Coloring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Timetabling problems can be reduced to a graph coloring problem</a:t>
            </a:r>
          </a:p>
        </p:txBody>
      </p:sp>
    </p:spTree>
    <p:extLst>
      <p:ext uri="{BB962C8B-B14F-4D97-AF65-F5344CB8AC3E}">
        <p14:creationId xmlns:p14="http://schemas.microsoft.com/office/powerpoint/2010/main" val="355500678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ADEETC – MEIC – Trabalho de Projeto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Meta-heuristics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B6FB7-9061-F543-B973-A24694DDC1E7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ABB381-A728-4521-9C65-AE657AB16822}" type="datetime4">
              <a:rPr lang="pt-PT" smtClean="0">
                <a:solidFill>
                  <a:prstClr val="white"/>
                </a:solidFill>
              </a:rPr>
              <a:t>18 de novembro de 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050280"/>
            <a:ext cx="8496944" cy="53618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General algorithmic frameworks, often nature-inspired, designed to solve complex optimization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In timetabling problems it is mostly used to optimize feasible solutions provided by problem-specific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Sub-types: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Single-Solution Based 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Population-Based 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Meta-heuristics for </a:t>
            </a:r>
            <a:r>
              <a:rPr lang="en-US" sz="2600" dirty="0" err="1"/>
              <a:t>Multiobjective</a:t>
            </a:r>
            <a:r>
              <a:rPr lang="en-US" sz="2600" dirty="0"/>
              <a:t> Optimization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Hybrid 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Parallel </a:t>
            </a:r>
            <a:r>
              <a:rPr lang="en-US" sz="2600" dirty="0" smtClean="0"/>
              <a:t>Meta-heuristic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011867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ema_28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vert="horz" lIns="91440" tIns="45720" rIns="91440" bIns="45720" rtlCol="0" anchor="ctr"/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Tema_28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 algn="l">
          <a:defRPr sz="18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5435</TotalTime>
  <Words>931</Words>
  <Application>Microsoft Office PowerPoint</Application>
  <PresentationFormat>On-screen Show (4:3)</PresentationFormat>
  <Paragraphs>202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3_Tema_28_10</vt:lpstr>
      <vt:lpstr>2_Tema_28_10</vt:lpstr>
      <vt:lpstr>Examination Timetabling Automation using Hybrid Meta-heuristics</vt:lpstr>
      <vt:lpstr>Summary</vt:lpstr>
      <vt:lpstr>Goals of this project</vt:lpstr>
      <vt:lpstr>The Timetabling Problem (1/2)</vt:lpstr>
      <vt:lpstr>The Timetabling Problem (2/2)</vt:lpstr>
      <vt:lpstr>Existing Approaches</vt:lpstr>
      <vt:lpstr>Exact Algorithms</vt:lpstr>
      <vt:lpstr>Graph Coloring Based Techniques</vt:lpstr>
      <vt:lpstr>Meta-heuristics</vt:lpstr>
      <vt:lpstr>ITC2007 Examination timetabling problem (1/4)</vt:lpstr>
      <vt:lpstr>ITC2007 Examination timetabling problem (2/4)</vt:lpstr>
      <vt:lpstr>ITC2007 Examination timetabling problem (3/4)</vt:lpstr>
      <vt:lpstr>ITC2007 Examination timetabling problem (4/4)</vt:lpstr>
      <vt:lpstr>Proposed Solution</vt:lpstr>
      <vt:lpstr>Proposed Architecture (1/2)</vt:lpstr>
      <vt:lpstr>Proposed Architecture (2/2)</vt:lpstr>
      <vt:lpstr>Loader</vt:lpstr>
      <vt:lpstr>Graph Coloring</vt:lpstr>
      <vt:lpstr>Simulated Annealing (1/2)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Título do Trabalho de Projecto</dc:title>
  <dc:creator>ISEL</dc:creator>
  <cp:lastModifiedBy>Mike</cp:lastModifiedBy>
  <cp:revision>44</cp:revision>
  <dcterms:created xsi:type="dcterms:W3CDTF">2014-10-28T15:53:54Z</dcterms:created>
  <dcterms:modified xsi:type="dcterms:W3CDTF">2015-11-18T20:15:07Z</dcterms:modified>
</cp:coreProperties>
</file>