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13-Jul-15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13-Jul-15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13-Jul-15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13-Jul-15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13-Jul-15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13-Jul-15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13-Jul-15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13-Jul-15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13-Jul-15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13-Jul-15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13-Jul-15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13-Jul-15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 smtClean="0"/>
              <a:t>Examination</a:t>
            </a:r>
            <a:r>
              <a:rPr lang="pt-PT" dirty="0"/>
              <a:t> </a:t>
            </a:r>
            <a:r>
              <a:rPr lang="pt-PT" dirty="0" err="1" smtClean="0"/>
              <a:t>Timetabling</a:t>
            </a:r>
            <a:r>
              <a:rPr lang="pt-PT" dirty="0" smtClean="0"/>
              <a:t> </a:t>
            </a:r>
            <a:r>
              <a:rPr lang="pt-PT" dirty="0" err="1" smtClean="0"/>
              <a:t>Automation</a:t>
            </a:r>
            <a:r>
              <a:rPr lang="pt-PT" dirty="0" smtClean="0"/>
              <a:t> </a:t>
            </a:r>
            <a:r>
              <a:rPr lang="pt-PT" dirty="0" err="1" smtClean="0"/>
              <a:t>using</a:t>
            </a:r>
            <a:r>
              <a:rPr lang="pt-PT" dirty="0" smtClean="0"/>
              <a:t> </a:t>
            </a:r>
            <a:r>
              <a:rPr lang="pt-PT" dirty="0" err="1" smtClean="0"/>
              <a:t>Hybrid</a:t>
            </a:r>
            <a:r>
              <a:rPr lang="pt-PT" dirty="0" smtClean="0"/>
              <a:t> Meta-</a:t>
            </a:r>
            <a:r>
              <a:rPr lang="pt-PT" dirty="0" err="1" smtClean="0"/>
              <a:t>heuristics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 err="1" smtClean="0"/>
              <a:t>Made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:						</a:t>
            </a:r>
            <a:r>
              <a:rPr lang="pt-PT" dirty="0" err="1" smtClean="0"/>
              <a:t>Supervisors</a:t>
            </a:r>
            <a:r>
              <a:rPr lang="pt-PT" dirty="0" smtClean="0"/>
              <a:t>:</a:t>
            </a:r>
          </a:p>
          <a:p>
            <a:r>
              <a:rPr lang="en-US" dirty="0" smtClean="0"/>
              <a:t>• </a:t>
            </a:r>
            <a:r>
              <a:rPr lang="pt-PT" dirty="0" smtClean="0"/>
              <a:t>Miguel Nunes					</a:t>
            </a:r>
            <a:r>
              <a:rPr lang="en-US" dirty="0" smtClean="0"/>
              <a:t>• </a:t>
            </a:r>
            <a:r>
              <a:rPr lang="pt-PT" dirty="0" smtClean="0"/>
              <a:t>Nuno Leite</a:t>
            </a:r>
          </a:p>
          <a:p>
            <a:r>
              <a:rPr lang="pt-PT" dirty="0"/>
              <a:t>	</a:t>
            </a:r>
            <a:r>
              <a:rPr lang="pt-PT" dirty="0" smtClean="0"/>
              <a:t>						</a:t>
            </a:r>
            <a:r>
              <a:rPr lang="en-US" dirty="0" smtClean="0"/>
              <a:t>• </a:t>
            </a:r>
            <a:r>
              <a:rPr lang="pt-PT" dirty="0" smtClean="0"/>
              <a:t>Artur Ferreira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277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ITC 2007 Examination timetabling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12 different datasets;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Raking depends on the </a:t>
            </a:r>
            <a:r>
              <a:rPr lang="en-US" i="1" dirty="0" smtClean="0"/>
              <a:t>distance to feasibility</a:t>
            </a:r>
            <a:r>
              <a:rPr lang="en-US" dirty="0" smtClean="0"/>
              <a:t> and </a:t>
            </a:r>
            <a:r>
              <a:rPr lang="en-US" i="1" dirty="0" smtClean="0"/>
              <a:t>fitness </a:t>
            </a:r>
            <a:r>
              <a:rPr lang="en-US" dirty="0" smtClean="0"/>
              <a:t>values;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hard constraints are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 student must be elected to be in more than 1 exam at the same time;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number of students attending an exam must not exceed the room’s capacity;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Exam’s </a:t>
            </a:r>
            <a:r>
              <a:rPr lang="en-US" dirty="0"/>
              <a:t>length must not surpass the length of the assigned time </a:t>
            </a:r>
            <a:r>
              <a:rPr lang="en-US" dirty="0" smtClean="0"/>
              <a:t>slot;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Exams </a:t>
            </a:r>
            <a:r>
              <a:rPr lang="en-US" dirty="0"/>
              <a:t>ordering hard constraints must be </a:t>
            </a:r>
            <a:r>
              <a:rPr lang="en-US" dirty="0" smtClean="0"/>
              <a:t>followed (e.g., 1 AFTER 2);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Room </a:t>
            </a:r>
            <a:r>
              <a:rPr lang="en-US" dirty="0"/>
              <a:t>assignments hard constraints must be </a:t>
            </a:r>
            <a:r>
              <a:rPr lang="en-US" dirty="0" smtClean="0"/>
              <a:t>followed (e.g., </a:t>
            </a:r>
            <a:r>
              <a:rPr lang="en-US" dirty="0"/>
              <a:t>1 </a:t>
            </a:r>
            <a:r>
              <a:rPr lang="en-US" dirty="0" smtClean="0"/>
              <a:t>ROOM_EXCLUSIVE).</a:t>
            </a:r>
          </a:p>
        </p:txBody>
      </p:sp>
    </p:spTree>
    <p:extLst>
      <p:ext uri="{BB962C8B-B14F-4D97-AF65-F5344CB8AC3E}">
        <p14:creationId xmlns:p14="http://schemas.microsoft.com/office/powerpoint/2010/main" val="284983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ITC 2007 Examination timetabling problem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soft constraints </a:t>
            </a:r>
            <a:r>
              <a:rPr lang="en-US" dirty="0"/>
              <a:t>are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Two </a:t>
            </a:r>
            <a:r>
              <a:rPr lang="en-US" dirty="0"/>
              <a:t>exams in a row</a:t>
            </a:r>
            <a:r>
              <a:rPr lang="en-US" dirty="0" smtClean="0"/>
              <a:t>;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Two </a:t>
            </a:r>
            <a:r>
              <a:rPr lang="en-US" dirty="0"/>
              <a:t>exams in a day</a:t>
            </a:r>
            <a:r>
              <a:rPr lang="en-US" dirty="0" smtClean="0"/>
              <a:t>;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Period spread;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Mixed durations;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Larger exams constraints;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Room penalty</a:t>
            </a:r>
            <a:r>
              <a:rPr lang="pt-PT" dirty="0" smtClean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Period penalty.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01611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architecture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architecture of this project is divided in multiple layers: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Data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Data Access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Business Layer &amp; Tools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Presentation Layer</a:t>
            </a:r>
          </a:p>
        </p:txBody>
      </p:sp>
    </p:spTree>
    <p:extLst>
      <p:ext uri="{BB962C8B-B14F-4D97-AF65-F5344CB8AC3E}">
        <p14:creationId xmlns:p14="http://schemas.microsoft.com/office/powerpoint/2010/main" val="119129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Stores all entities;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entities represent elements of the timetable;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entities are maintained in memory and discarded after the program is finished.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67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</a:t>
            </a:r>
            <a:r>
              <a:rPr lang="en-US" dirty="0" smtClean="0"/>
              <a:t>Allows </a:t>
            </a:r>
            <a:r>
              <a:rPr lang="en-US" dirty="0"/>
              <a:t>access to the data stored in the </a:t>
            </a:r>
            <a:r>
              <a:rPr lang="en-US" dirty="0" smtClean="0"/>
              <a:t>Data Layer;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Provides </a:t>
            </a:r>
            <a:r>
              <a:rPr lang="en-US" dirty="0"/>
              <a:t>repositories of </a:t>
            </a:r>
            <a:r>
              <a:rPr lang="en-US" dirty="0" smtClean="0"/>
              <a:t>each type of entity;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implementation is generic;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Provides CRUD functions;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Stores entities in a list.</a:t>
            </a:r>
          </a:p>
        </p:txBody>
      </p:sp>
    </p:spTree>
    <p:extLst>
      <p:ext uri="{BB962C8B-B14F-4D97-AF65-F5344CB8AC3E}">
        <p14:creationId xmlns:p14="http://schemas.microsoft.com/office/powerpoint/2010/main" val="2313586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</a:t>
            </a:r>
            <a:r>
              <a:rPr lang="en-US" dirty="0" smtClean="0"/>
              <a:t>Provides </a:t>
            </a:r>
            <a:r>
              <a:rPr lang="en-US" dirty="0"/>
              <a:t>access to the </a:t>
            </a:r>
            <a:r>
              <a:rPr lang="en-US" dirty="0" smtClean="0"/>
              <a:t>repositories;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Provides CRUD functions and specific functions depending on the repository type;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Business classes do </a:t>
            </a:r>
            <a:r>
              <a:rPr lang="en-US" dirty="0"/>
              <a:t>not </a:t>
            </a:r>
            <a:r>
              <a:rPr lang="en-US" dirty="0" smtClean="0"/>
              <a:t>mandatorily need to have a Repository class;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Provides access to the conflict matrix;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All business classes implement the </a:t>
            </a:r>
            <a:r>
              <a:rPr lang="en-US" i="1" dirty="0" smtClean="0"/>
              <a:t>Singleton</a:t>
            </a:r>
            <a:r>
              <a:rPr lang="en-US" dirty="0" smtClean="0"/>
              <a:t> pattern.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5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Layer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Contains all the tools used by the Heuristics Layer and lower layers: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EvaluationFunction</a:t>
            </a:r>
            <a:r>
              <a:rPr lang="en-US" dirty="0" smtClean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Loader;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NeighborSelection</a:t>
            </a:r>
            <a:r>
              <a:rPr lang="en-US" dirty="0" smtClean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FeasibilityTester</a:t>
            </a:r>
            <a:r>
              <a:rPr lang="en-US" dirty="0" smtClean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OutputFormatting</a:t>
            </a:r>
            <a:r>
              <a:rPr lang="en-US" dirty="0" smtClean="0"/>
              <a:t>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9702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Heuristics Layer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Offers </a:t>
            </a:r>
            <a:r>
              <a:rPr lang="en-US" dirty="0"/>
              <a:t>access to all the implemented </a:t>
            </a:r>
            <a:r>
              <a:rPr lang="en-US" dirty="0" smtClean="0"/>
              <a:t>heuristics: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Graph Coloring;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Simulated Annealing;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Hill Climbing.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02164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Layer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Works as </a:t>
            </a:r>
            <a:r>
              <a:rPr lang="en-US" dirty="0"/>
              <a:t>a </a:t>
            </a:r>
            <a:r>
              <a:rPr lang="en-US" dirty="0" smtClean="0"/>
              <a:t>debugger </a:t>
            </a:r>
            <a:r>
              <a:rPr lang="en-US" dirty="0"/>
              <a:t>to run the project functionalities</a:t>
            </a:r>
            <a:r>
              <a:rPr lang="en-US" dirty="0" smtClean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All </a:t>
            </a:r>
            <a:r>
              <a:rPr lang="en-US" dirty="0"/>
              <a:t>the tests are </a:t>
            </a:r>
            <a:r>
              <a:rPr lang="en-US" dirty="0" smtClean="0"/>
              <a:t>made in this layer: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Results checking;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Input parameters changing.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5762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 and solution initialization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First phase on the project execution;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Loader and Graph Coloring heuristic will only be executed once, for each dataset;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It is recommended that this phase takes the shortest time possible;</a:t>
            </a:r>
          </a:p>
        </p:txBody>
      </p:sp>
    </p:spTree>
    <p:extLst>
      <p:ext uri="{BB962C8B-B14F-4D97-AF65-F5344CB8AC3E}">
        <p14:creationId xmlns:p14="http://schemas.microsoft.com/office/powerpoint/2010/main" val="51523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Introduction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Educational Timetabling problems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Objectives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Timetabling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Types of approaches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ITC2007 Examination timetabling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System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Loader e solution </a:t>
            </a:r>
            <a:r>
              <a:rPr lang="en-US" dirty="0" smtClean="0"/>
              <a:t>initialization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Loader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Graph Coloring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Proposed approach: Local Search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Simulated Annealing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Hill Climbing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Results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44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Loads all the information from the dataset;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Creates and populates the conflict matrix;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Each dataset contains all the information required to create a solution: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Examinations and students</a:t>
            </a:r>
            <a:r>
              <a:rPr lang="en-US" dirty="0"/>
              <a:t>’ </a:t>
            </a:r>
            <a:r>
              <a:rPr lang="en-US" dirty="0" err="1"/>
              <a:t>attendings</a:t>
            </a:r>
            <a:r>
              <a:rPr lang="en-US" dirty="0" smtClean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Rooms, their capacities and penalties;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Periods and their penalties;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Period and room hard constraints (optional);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Soft constraints;</a:t>
            </a:r>
          </a:p>
        </p:txBody>
      </p:sp>
    </p:spTree>
    <p:extLst>
      <p:ext uri="{BB962C8B-B14F-4D97-AF65-F5344CB8AC3E}">
        <p14:creationId xmlns:p14="http://schemas.microsoft.com/office/powerpoint/2010/main" val="179756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Loader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445" y="1846263"/>
            <a:ext cx="5175435" cy="4022725"/>
          </a:xfrm>
        </p:spPr>
      </p:pic>
    </p:spTree>
    <p:extLst>
      <p:ext uri="{BB962C8B-B14F-4D97-AF65-F5344CB8AC3E}">
        <p14:creationId xmlns:p14="http://schemas.microsoft.com/office/powerpoint/2010/main" val="100803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Coloring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 The </a:t>
            </a:r>
            <a:r>
              <a:rPr lang="en-US" dirty="0" smtClean="0"/>
              <a:t>method used is the </a:t>
            </a:r>
            <a:r>
              <a:rPr lang="en-US" dirty="0"/>
              <a:t>Largest Degree </a:t>
            </a:r>
            <a:r>
              <a:rPr lang="en-US" dirty="0" smtClean="0"/>
              <a:t>Ordering method;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</a:t>
            </a:r>
            <a:r>
              <a:rPr lang="en-US" dirty="0"/>
              <a:t>heuristic used to generate a feasible </a:t>
            </a:r>
            <a:r>
              <a:rPr lang="en-US" dirty="0" smtClean="0"/>
              <a:t>solution;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implementation was divided in </a:t>
            </a:r>
            <a:r>
              <a:rPr lang="en-US" smtClean="0"/>
              <a:t>four phases: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Adds </a:t>
            </a:r>
            <a:r>
              <a:rPr lang="en-US" dirty="0"/>
              <a:t>the </a:t>
            </a:r>
            <a:r>
              <a:rPr lang="en-US" i="1" dirty="0"/>
              <a:t>exclusion</a:t>
            </a:r>
            <a:r>
              <a:rPr lang="en-US" dirty="0"/>
              <a:t> hard constraints to </a:t>
            </a:r>
            <a:r>
              <a:rPr lang="en-US" dirty="0" smtClean="0"/>
              <a:t>the conflict matrix;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Erases all examination </a:t>
            </a:r>
            <a:r>
              <a:rPr lang="en-US" i="1" dirty="0" smtClean="0"/>
              <a:t>coincidence</a:t>
            </a:r>
            <a:r>
              <a:rPr lang="en-US" dirty="0" smtClean="0"/>
              <a:t> hard constraints’ occurrences that have student conflicts;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Populates </a:t>
            </a:r>
            <a:r>
              <a:rPr lang="en-US" dirty="0"/>
              <a:t>and </a:t>
            </a:r>
            <a:r>
              <a:rPr lang="en-US" dirty="0" smtClean="0"/>
              <a:t>sort </a:t>
            </a:r>
            <a:r>
              <a:rPr lang="en-US" dirty="0"/>
              <a:t>the assignment </a:t>
            </a:r>
            <a:r>
              <a:rPr lang="en-US" dirty="0" smtClean="0"/>
              <a:t>lists: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Unassigned examinations with </a:t>
            </a:r>
            <a:r>
              <a:rPr lang="en-US" i="1" dirty="0" smtClean="0"/>
              <a:t>room exclusivity </a:t>
            </a:r>
            <a:r>
              <a:rPr lang="en-US" dirty="0"/>
              <a:t>hard </a:t>
            </a:r>
            <a:r>
              <a:rPr lang="en-US" dirty="0" smtClean="0"/>
              <a:t>constraint;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Unassigned examinations with </a:t>
            </a:r>
            <a:r>
              <a:rPr lang="en-US" i="1" dirty="0" smtClean="0"/>
              <a:t>after</a:t>
            </a:r>
            <a:r>
              <a:rPr lang="en-US" dirty="0" smtClean="0"/>
              <a:t> hard constraint;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Unassigned examinations with </a:t>
            </a:r>
            <a:r>
              <a:rPr lang="en-US" i="1" dirty="0" smtClean="0"/>
              <a:t>examination coincidence </a:t>
            </a:r>
            <a:r>
              <a:rPr lang="en-US" dirty="0" smtClean="0"/>
              <a:t>hard constraint;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 smtClean="0"/>
              <a:t>All other unassigned examinations</a:t>
            </a:r>
            <a:r>
              <a:rPr lang="pt-PT" dirty="0" smtClean="0"/>
              <a:t>.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Examination assignment.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PT" dirty="0"/>
              <a:t>Normal </a:t>
            </a:r>
            <a:r>
              <a:rPr lang="pt-PT" dirty="0" err="1" smtClean="0"/>
              <a:t>assignment</a:t>
            </a:r>
            <a:r>
              <a:rPr lang="pt-PT" dirty="0" smtClean="0"/>
              <a:t>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PT" dirty="0"/>
              <a:t>Forcing </a:t>
            </a:r>
            <a:r>
              <a:rPr lang="pt-PT" dirty="0" err="1" smtClean="0"/>
              <a:t>assignment</a:t>
            </a:r>
            <a:r>
              <a:rPr lang="pt-PT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dirty="0" smtClean="0"/>
              <a:t>Educational</a:t>
            </a:r>
            <a:r>
              <a:rPr lang="pt-PT" dirty="0" smtClean="0"/>
              <a:t> </a:t>
            </a:r>
            <a:r>
              <a:rPr lang="en-US" dirty="0" smtClean="0"/>
              <a:t>Timetabling problems</a:t>
            </a:r>
            <a:r>
              <a:rPr lang="pt-PT" dirty="0" smtClean="0"/>
              <a:t>:</a:t>
            </a:r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Examination Timetabling;</a:t>
            </a:r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Course Timetabling;</a:t>
            </a:r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School Timetabling.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en-US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dirty="0" smtClean="0"/>
              <a:t> Each type of problem must follow different types of constraints:</a:t>
            </a:r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Hard constraints;</a:t>
            </a:r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Soft constraints.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5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objectives of this project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Automated generation of examination timetables, considering the </a:t>
            </a:r>
            <a:r>
              <a:rPr lang="en-US" dirty="0" smtClean="0"/>
              <a:t>International Timetabling Competition 2007 specifications;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Validation </a:t>
            </a:r>
            <a:r>
              <a:rPr lang="en-US" dirty="0" smtClean="0"/>
              <a:t>of </a:t>
            </a:r>
            <a:r>
              <a:rPr lang="en-US" dirty="0"/>
              <a:t>a timetable provided by the </a:t>
            </a:r>
            <a:r>
              <a:rPr lang="en-US" dirty="0" smtClean="0"/>
              <a:t>user;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Graphical </a:t>
            </a:r>
            <a:r>
              <a:rPr lang="en-US" dirty="0"/>
              <a:t>User Interface to allow the user to </a:t>
            </a:r>
            <a:r>
              <a:rPr lang="en-US" dirty="0" smtClean="0"/>
              <a:t>check the final generated solution.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Timetabling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timetabling problem may be formulated as </a:t>
            </a:r>
            <a:r>
              <a:rPr lang="en-US" dirty="0" smtClean="0"/>
              <a:t>multiple types of problems: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Search problem;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Optimization problem.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When solving timetabling problems, it is possible to generate one of multiple types of solutions</a:t>
            </a:r>
            <a:r>
              <a:rPr lang="en-US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Feasible;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Non feasible;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Optimal;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Sub-optimal.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1458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smtClean="0"/>
              <a:t>approaches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plenty of types of approaches to use in order to try to solve a timetabling problem: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Exact algorithms;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Graph Coloring Based techniques;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Single-solution based meta-heuristics;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Population based </a:t>
            </a:r>
            <a:r>
              <a:rPr lang="en-US" dirty="0"/>
              <a:t>meta-heuristics</a:t>
            </a:r>
            <a:r>
              <a:rPr lang="en-US" dirty="0" smtClean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Multi-criteria techniques</a:t>
            </a:r>
            <a:r>
              <a:rPr lang="pt-PT" dirty="0" smtClean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Hyper-heuristics</a:t>
            </a:r>
            <a:r>
              <a:rPr lang="pt-PT" dirty="0" smtClean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</a:t>
            </a:r>
            <a:r>
              <a:rPr lang="en-US" dirty="0" smtClean="0"/>
              <a:t>Decomposition/clustering techniques</a:t>
            </a:r>
            <a:r>
              <a:rPr lang="pt-PT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74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algorithms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Search the whole space of solutions;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It is guaranteed that an optimal solution is found;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Inappropriate for large sized problem instances;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Examples of this type of algorithm: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Branch-and-Bound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Constraint-Programming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Integer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9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Coloring Based techniques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Assign </a:t>
            </a:r>
            <a:r>
              <a:rPr lang="en-US" dirty="0"/>
              <a:t>colors to an element type of a graph </a:t>
            </a:r>
            <a:r>
              <a:rPr lang="en-US" dirty="0" smtClean="0"/>
              <a:t>following certain constraints;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quality of the solution is normally measured by the number of colors used to color all the solution;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Examples of Graph Coloring problems: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Vertex Coloring;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Edge Coloring;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Timetabling problems can be reduced to a graph coloring problem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5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Meta-heuristics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Provide solutions for optimization problems;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 timetabling problems, meta-heuristics are used to optimize feasible solutions provided by heuristics;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It is divided into two main sub-types: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Single-solution meta-heuristics;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Population-based meta-heuristics.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8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1050</TotalTime>
  <Words>948</Words>
  <Application>Microsoft Office PowerPoint</Application>
  <PresentationFormat>Widescreen</PresentationFormat>
  <Paragraphs>158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Retrospect</vt:lpstr>
      <vt:lpstr>Examination Timetabling Automation using Hybrid Meta-heuristics</vt:lpstr>
      <vt:lpstr>Index</vt:lpstr>
      <vt:lpstr>Introduction</vt:lpstr>
      <vt:lpstr>Introduction</vt:lpstr>
      <vt:lpstr>Timetabling problem</vt:lpstr>
      <vt:lpstr>Types of approaches</vt:lpstr>
      <vt:lpstr>Exact algorithms</vt:lpstr>
      <vt:lpstr>Graph Coloring Based techniques</vt:lpstr>
      <vt:lpstr>Meta-heuristics</vt:lpstr>
      <vt:lpstr>ITC 2007 Examination timetabling problem</vt:lpstr>
      <vt:lpstr>ITC 2007 Examination timetabling problem</vt:lpstr>
      <vt:lpstr>System architecture</vt:lpstr>
      <vt:lpstr>Data Layer</vt:lpstr>
      <vt:lpstr>Data Access Layer</vt:lpstr>
      <vt:lpstr>Business Layer</vt:lpstr>
      <vt:lpstr>Tools Layer</vt:lpstr>
      <vt:lpstr>Heuristics Layer</vt:lpstr>
      <vt:lpstr>Presentation Layer</vt:lpstr>
      <vt:lpstr>Loader and solution initialization</vt:lpstr>
      <vt:lpstr>Loader</vt:lpstr>
      <vt:lpstr>Loader</vt:lpstr>
      <vt:lpstr>Graph Coloring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Examination Timetabling Automation using Hybrid Meta-heuristics</dc:title>
  <dc:creator>Mike</dc:creator>
  <cp:lastModifiedBy>Mike</cp:lastModifiedBy>
  <cp:revision>94</cp:revision>
  <dcterms:created xsi:type="dcterms:W3CDTF">2015-07-10T12:56:06Z</dcterms:created>
  <dcterms:modified xsi:type="dcterms:W3CDTF">2015-07-13T23:40:10Z</dcterms:modified>
</cp:coreProperties>
</file>