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86" r:id="rId14"/>
    <p:sldId id="267" r:id="rId15"/>
    <p:sldId id="275" r:id="rId16"/>
    <p:sldId id="277" r:id="rId17"/>
    <p:sldId id="279" r:id="rId18"/>
    <p:sldId id="282" r:id="rId19"/>
    <p:sldId id="280" r:id="rId20"/>
    <p:sldId id="281" r:id="rId21"/>
    <p:sldId id="290" r:id="rId22"/>
    <p:sldId id="291" r:id="rId23"/>
    <p:sldId id="283" r:id="rId24"/>
    <p:sldId id="284" r:id="rId25"/>
    <p:sldId id="287" r:id="rId26"/>
    <p:sldId id="289" r:id="rId27"/>
    <p:sldId id="288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37" clrIdx="0"/>
  <p:cmAuthor id="1" name="Mike" initials="M" lastIdx="8" clrIdx="1">
    <p:extLst/>
  </p:cmAuthor>
  <p:cmAuthor id="2" name="Artu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3" autoAdjust="0"/>
    <p:restoredTop sz="81401" autoAdjust="0"/>
  </p:normalViewPr>
  <p:slideViewPr>
    <p:cSldViewPr snapToGrid="0">
      <p:cViewPr varScale="1">
        <p:scale>
          <a:sx n="72" d="100"/>
          <a:sy n="72" d="100"/>
        </p:scale>
        <p:origin x="102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20T17:57:14.167" idx="3">
    <p:pos x="5553" y="1183"/>
    <p:text>Colocar aqui mais alguma informação sobre o ITC2007</p:text>
  </p:cm>
  <p:cm authorId="1" dt="2015-07-21T21:21:28.848" idx="7">
    <p:pos x="5553" y="1279"/>
    <p:text>Este tipo de informação é explicado por fala</p:text>
    <p:extLst>
      <p:ext uri="{C676402C-5697-4E1C-873F-D02D1690AC5C}">
        <p15:threadingInfo xmlns:p15="http://schemas.microsoft.com/office/powerpoint/2012/main" timeZoneBias="-60">
          <p15:parentCm authorId="2" idx="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ITC 2007 Data</a:t>
          </a:r>
          <a:endParaRPr lang="en-US" dirty="0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CCE039CF-CC13-4D3D-851B-AB1839045A98}">
      <dgm:prSet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05934-E6D1-499E-BDAA-C0A62992660D}" type="pres">
      <dgm:prSet presAssocID="{17A8A248-E1DA-469F-A154-CBAC5D9778A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61FB1F0-A09E-4914-B7FC-FCEA1CD04480}" type="pres">
      <dgm:prSet presAssocID="{0827E205-FFF6-4C97-99DA-E7CCB97621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F4DE59-EE4D-429F-961F-C9CCE67F98A0}" type="presOf" srcId="{903E13AB-7FF9-4EF1-9CC8-42D43D9E5AF2}" destId="{F0252C6C-08EF-48C6-89C0-0C3E67BADC55}" srcOrd="0" destOrd="0" presId="urn:microsoft.com/office/officeart/2005/8/layout/process1"/>
    <dgm:cxn modelId="{296F466E-FD74-4122-B044-D57410516D1D}" type="presOf" srcId="{98B9D415-3575-41DA-8A1E-7D3F389EAAB4}" destId="{B6D3413A-C5B6-47F8-B1A9-65F1039F4D3B}" srcOrd="0" destOrd="0" presId="urn:microsoft.com/office/officeart/2005/8/layout/process1"/>
    <dgm:cxn modelId="{976DF86D-1A8D-448E-8334-DA38467787F6}" type="presOf" srcId="{502ADAB4-0FBC-4569-99CE-21E1D5F6BC66}" destId="{45E28F72-793C-4B73-B565-78D783AB4F0D}" srcOrd="1" destOrd="0" presId="urn:microsoft.com/office/officeart/2005/8/layout/process1"/>
    <dgm:cxn modelId="{B8F3B7DF-0C43-42CF-9639-3F6ED87A8879}" type="presOf" srcId="{2F6FD728-9EA6-4228-BAD0-00E42898BAEE}" destId="{42370FF3-AFA1-404E-A02D-36439289E42F}" srcOrd="0" destOrd="0" presId="urn:microsoft.com/office/officeart/2005/8/layout/process1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E7CFC45B-DF7A-4A53-8AD2-1EDC1D064D7D}" type="presOf" srcId="{D4EC1965-5E66-4F6A-B14C-48B89CF88F34}" destId="{1042CD11-4028-40C7-A3E4-3853786713BD}" srcOrd="0" destOrd="0" presId="urn:microsoft.com/office/officeart/2005/8/layout/process1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F6EB67DB-F866-45F1-902C-F2D6BDC23779}" type="presOf" srcId="{6E46E610-6AA3-4C4E-8A85-6DC6A62E248B}" destId="{81668A18-A5C4-481F-924E-91CBE598CF90}" srcOrd="0" destOrd="0" presId="urn:microsoft.com/office/officeart/2005/8/layout/process1"/>
    <dgm:cxn modelId="{F7E4C5EA-DFF3-4CA5-B13C-89A73E0450D9}" type="presOf" srcId="{903E13AB-7FF9-4EF1-9CC8-42D43D9E5AF2}" destId="{005977C5-7746-4332-AB63-5565C2615FED}" srcOrd="1" destOrd="0" presId="urn:microsoft.com/office/officeart/2005/8/layout/process1"/>
    <dgm:cxn modelId="{F2DA0746-0CB3-4E86-A4F9-198901C93E9E}" type="presOf" srcId="{4422F951-8E6C-4158-98BC-9114CDD18487}" destId="{C70AAC22-CD4D-442E-9F76-A785E86CF564}" srcOrd="1" destOrd="0" presId="urn:microsoft.com/office/officeart/2005/8/layout/process1"/>
    <dgm:cxn modelId="{342964B1-6106-4F57-988A-6EA084A830C3}" type="presOf" srcId="{0827E205-FFF6-4C97-99DA-E7CCB976213E}" destId="{861FB1F0-A09E-4914-B7FC-FCEA1CD04480}" srcOrd="1" destOrd="0" presId="urn:microsoft.com/office/officeart/2005/8/layout/process1"/>
    <dgm:cxn modelId="{DE637EEF-7D91-4557-9E24-CE46690DD8EC}" type="presOf" srcId="{0827E205-FFF6-4C97-99DA-E7CCB976213E}" destId="{E608B5D3-1969-4012-8ADD-73D2E450020A}" srcOrd="0" destOrd="0" presId="urn:microsoft.com/office/officeart/2005/8/layout/process1"/>
    <dgm:cxn modelId="{10FE49BB-B917-47BD-8A7A-41F8A583102C}" type="presOf" srcId="{424BD534-A5CD-4DA1-970B-96BC2B36FFFA}" destId="{A9B93654-13EA-4C3C-8C58-01B6F39C7E93}" srcOrd="0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B45AA2E6-D816-418A-8CB3-0FAC27502E63}" type="presOf" srcId="{502ADAB4-0FBC-4569-99CE-21E1D5F6BC66}" destId="{84B384BA-4992-4177-9E54-19EAA20BCC7A}" srcOrd="0" destOrd="0" presId="urn:microsoft.com/office/officeart/2005/8/layout/process1"/>
    <dgm:cxn modelId="{539D2639-9F77-4D02-BDA0-E03AA5E161DC}" type="presOf" srcId="{17A8A248-E1DA-469F-A154-CBAC5D9778AB}" destId="{0F705934-E6D1-499E-BDAA-C0A62992660D}" srcOrd="0" destOrd="0" presId="urn:microsoft.com/office/officeart/2005/8/layout/process1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3DC493F8-5B48-4FC5-BABD-95DC0BAAB2A7}" type="presOf" srcId="{4422F951-8E6C-4158-98BC-9114CDD18487}" destId="{FDB0FADC-49BB-4433-94F6-73BAE60CC01B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3C2D7F7A-0ECD-4B6F-B22B-38A66E112503}" type="presOf" srcId="{CCE039CF-CC13-4D3D-851B-AB1839045A98}" destId="{C2B5D9D2-D82E-407D-882B-8A8EEF511AFF}" srcOrd="0" destOrd="0" presId="urn:microsoft.com/office/officeart/2005/8/layout/process1"/>
    <dgm:cxn modelId="{65373FC5-E836-409F-BAFC-05BC7F6E6B33}" type="presOf" srcId="{2F6FD728-9EA6-4228-BAD0-00E42898BAEE}" destId="{09FB49E3-3A32-426F-90D7-C2DEEECBAE8A}" srcOrd="1" destOrd="0" presId="urn:microsoft.com/office/officeart/2005/8/layout/process1"/>
    <dgm:cxn modelId="{154F3A88-0D71-4474-80F1-3DDE67E1ECF5}" type="presParOf" srcId="{52A5986A-80EF-452F-B163-4F651F6E920E}" destId="{0F705934-E6D1-499E-BDAA-C0A62992660D}" srcOrd="0" destOrd="0" presId="urn:microsoft.com/office/officeart/2005/8/layout/process1"/>
    <dgm:cxn modelId="{49A56BD7-86C7-4645-8591-9DFD38178B6A}" type="presParOf" srcId="{52A5986A-80EF-452F-B163-4F651F6E920E}" destId="{FDB0FADC-49BB-4433-94F6-73BAE60CC01B}" srcOrd="1" destOrd="0" presId="urn:microsoft.com/office/officeart/2005/8/layout/process1"/>
    <dgm:cxn modelId="{74459F2E-3A2E-4AE9-B678-DD30F1D9840D}" type="presParOf" srcId="{FDB0FADC-49BB-4433-94F6-73BAE60CC01B}" destId="{C70AAC22-CD4D-442E-9F76-A785E86CF564}" srcOrd="0" destOrd="0" presId="urn:microsoft.com/office/officeart/2005/8/layout/process1"/>
    <dgm:cxn modelId="{88CF22FB-8C3F-4C67-8058-9BBC29FB0550}" type="presParOf" srcId="{52A5986A-80EF-452F-B163-4F651F6E920E}" destId="{C2B5D9D2-D82E-407D-882B-8A8EEF511AFF}" srcOrd="2" destOrd="0" presId="urn:microsoft.com/office/officeart/2005/8/layout/process1"/>
    <dgm:cxn modelId="{E59888B8-C8AC-4F8D-AB08-9A8CACCEC6BD}" type="presParOf" srcId="{52A5986A-80EF-452F-B163-4F651F6E920E}" destId="{E608B5D3-1969-4012-8ADD-73D2E450020A}" srcOrd="3" destOrd="0" presId="urn:microsoft.com/office/officeart/2005/8/layout/process1"/>
    <dgm:cxn modelId="{5C3AD10B-7532-4F70-8E44-3639D67E8DBA}" type="presParOf" srcId="{E608B5D3-1969-4012-8ADD-73D2E450020A}" destId="{861FB1F0-A09E-4914-B7FC-FCEA1CD04480}" srcOrd="0" destOrd="0" presId="urn:microsoft.com/office/officeart/2005/8/layout/process1"/>
    <dgm:cxn modelId="{197421AB-1FE4-4B32-86C7-705E9465E0F9}" type="presParOf" srcId="{52A5986A-80EF-452F-B163-4F651F6E920E}" destId="{1042CD11-4028-40C7-A3E4-3853786713BD}" srcOrd="4" destOrd="0" presId="urn:microsoft.com/office/officeart/2005/8/layout/process1"/>
    <dgm:cxn modelId="{ECF4B730-E37C-48B7-B4DE-05D4C7A55F4B}" type="presParOf" srcId="{52A5986A-80EF-452F-B163-4F651F6E920E}" destId="{84B384BA-4992-4177-9E54-19EAA20BCC7A}" srcOrd="5" destOrd="0" presId="urn:microsoft.com/office/officeart/2005/8/layout/process1"/>
    <dgm:cxn modelId="{1751264A-C689-4FB5-87EA-0393064AF01E}" type="presParOf" srcId="{84B384BA-4992-4177-9E54-19EAA20BCC7A}" destId="{45E28F72-793C-4B73-B565-78D783AB4F0D}" srcOrd="0" destOrd="0" presId="urn:microsoft.com/office/officeart/2005/8/layout/process1"/>
    <dgm:cxn modelId="{8FD044EA-BAA1-44E9-ABCF-71F9F8878692}" type="presParOf" srcId="{52A5986A-80EF-452F-B163-4F651F6E920E}" destId="{A9B93654-13EA-4C3C-8C58-01B6F39C7E93}" srcOrd="6" destOrd="0" presId="urn:microsoft.com/office/officeart/2005/8/layout/process1"/>
    <dgm:cxn modelId="{7FF3370D-E35D-4C5C-A5D0-F009ACEF9977}" type="presParOf" srcId="{52A5986A-80EF-452F-B163-4F651F6E920E}" destId="{42370FF3-AFA1-404E-A02D-36439289E42F}" srcOrd="7" destOrd="0" presId="urn:microsoft.com/office/officeart/2005/8/layout/process1"/>
    <dgm:cxn modelId="{4637D050-7E93-47DF-99A1-9B4128958656}" type="presParOf" srcId="{42370FF3-AFA1-404E-A02D-36439289E42F}" destId="{09FB49E3-3A32-426F-90D7-C2DEEECBAE8A}" srcOrd="0" destOrd="0" presId="urn:microsoft.com/office/officeart/2005/8/layout/process1"/>
    <dgm:cxn modelId="{F492A3C4-D0DF-4BD7-B6C6-3A9311CDBA44}" type="presParOf" srcId="{52A5986A-80EF-452F-B163-4F651F6E920E}" destId="{B6D3413A-C5B6-47F8-B1A9-65F1039F4D3B}" srcOrd="8" destOrd="0" presId="urn:microsoft.com/office/officeart/2005/8/layout/process1"/>
    <dgm:cxn modelId="{590F97AC-C687-412D-8976-1152385E7BE0}" type="presParOf" srcId="{52A5986A-80EF-452F-B163-4F651F6E920E}" destId="{F0252C6C-08EF-48C6-89C0-0C3E67BADC55}" srcOrd="9" destOrd="0" presId="urn:microsoft.com/office/officeart/2005/8/layout/process1"/>
    <dgm:cxn modelId="{EC1E5017-F2AB-47DE-83B8-47786BB6CB41}" type="presParOf" srcId="{F0252C6C-08EF-48C6-89C0-0C3E67BADC55}" destId="{005977C5-7746-4332-AB63-5565C2615FED}" srcOrd="0" destOrd="0" presId="urn:microsoft.com/office/officeart/2005/8/layout/process1"/>
    <dgm:cxn modelId="{812DBA06-1670-4926-B259-0E060A1D3926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18:04:2005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19:04:2005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20:04:2005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demonstrar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soft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heuristica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porquê</a:t>
            </a:r>
            <a:r>
              <a:rPr lang="en-US" dirty="0" smtClean="0"/>
              <a:t> da </a:t>
            </a:r>
            <a:r>
              <a:rPr lang="en-US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ultimo </a:t>
            </a:r>
            <a:r>
              <a:rPr lang="en-US" baseline="0" dirty="0" err="1" smtClean="0"/>
              <a:t>operador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que é </a:t>
            </a:r>
            <a:r>
              <a:rPr lang="en-US" baseline="0" dirty="0" err="1" smtClean="0"/>
              <a:t>suposto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, e que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efectuados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verificaram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Mas o </a:t>
            </a:r>
            <a:r>
              <a:rPr lang="en-US" baseline="0" dirty="0" err="1" smtClean="0"/>
              <a:t>melhoramento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estiver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que um genetic algorithm é um population based meta-heuristic,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desenho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facto de GCH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pertencer</a:t>
            </a:r>
            <a:r>
              <a:rPr lang="en-US" baseline="0" dirty="0" smtClean="0"/>
              <a:t> a Problem-Specific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</a:t>
            </a:r>
            <a:r>
              <a:rPr lang="en-US" baseline="0" dirty="0" err="1" smtClean="0"/>
              <a:t>algoritmo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é um problem-specific heuristic (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heuristic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subtipos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06-Nov-15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469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err="1" smtClean="0"/>
              <a:t>Trabalho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projeto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Ano</a:t>
            </a:r>
            <a:r>
              <a:rPr lang="en-US" sz="3200" dirty="0" smtClean="0"/>
              <a:t> </a:t>
            </a:r>
            <a:r>
              <a:rPr lang="en-US" sz="3200" dirty="0" err="1" smtClean="0"/>
              <a:t>letivo</a:t>
            </a:r>
            <a:r>
              <a:rPr lang="en-US" sz="3200" dirty="0" smtClean="0"/>
              <a:t> 2014/2015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74670"/>
            <a:ext cx="10058400" cy="1659429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Nunes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Ferreira						02/11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Ranking depends on the </a:t>
            </a:r>
            <a:r>
              <a:rPr lang="en-US" sz="2800" i="1" dirty="0" smtClean="0"/>
              <a:t>distance to feasibility</a:t>
            </a:r>
            <a:r>
              <a:rPr lang="en-US" sz="2800" dirty="0" smtClean="0"/>
              <a:t> and </a:t>
            </a:r>
            <a:r>
              <a:rPr lang="en-US" sz="2800" i="1" dirty="0" smtClean="0"/>
              <a:t>fitness </a:t>
            </a:r>
            <a:r>
              <a:rPr lang="en-US" sz="2800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benchmarking program limited this project’s execution time to 225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(2/2)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45" y="1846263"/>
            <a:ext cx="5175435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soft constraints </a:t>
            </a:r>
            <a:r>
              <a:rPr lang="en-US" sz="2800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exams in a </a:t>
            </a:r>
            <a:r>
              <a:rPr lang="en-US" sz="2800" dirty="0" smtClean="0"/>
              <a:t>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spread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Mixed durations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penalty</a:t>
            </a:r>
            <a:endParaRPr lang="pt-PT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18174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Architecture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</a:t>
            </a:r>
            <a:r>
              <a:rPr lang="en-US" dirty="0" smtClean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business 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lower layers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38" y="816295"/>
            <a:ext cx="5534145" cy="54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First phase on the project </a:t>
            </a:r>
            <a:r>
              <a:rPr lang="en-US" sz="2400" dirty="0" smtClean="0"/>
              <a:t>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Loads 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Examinations and students</a:t>
            </a:r>
            <a:r>
              <a:rPr lang="en-US" sz="2400" dirty="0"/>
              <a:t>’ </a:t>
            </a:r>
            <a:r>
              <a:rPr lang="en-US" sz="2400" dirty="0" err="1" smtClean="0"/>
              <a:t>attendings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Soft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Largest </a:t>
            </a:r>
            <a:r>
              <a:rPr lang="en-US" dirty="0"/>
              <a:t>Degree </a:t>
            </a:r>
            <a:r>
              <a:rPr lang="en-US" dirty="0" smtClean="0"/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Generates </a:t>
            </a:r>
            <a:r>
              <a:rPr lang="en-US" dirty="0"/>
              <a:t>a feasible </a:t>
            </a:r>
            <a:r>
              <a:rPr lang="en-US" dirty="0" smtClean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room exclusivity </a:t>
            </a:r>
            <a:r>
              <a:rPr lang="en-US" sz="1600" dirty="0"/>
              <a:t>hard </a:t>
            </a:r>
            <a:r>
              <a:rPr lang="en-US" sz="1600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after</a:t>
            </a:r>
            <a:r>
              <a:rPr lang="en-US" sz="1600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examination coincidence </a:t>
            </a:r>
            <a:r>
              <a:rPr lang="en-US" sz="1600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smtClean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Forcing assignment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2085" y="342053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37142080"/>
              </p:ext>
            </p:extLst>
          </p:nvPr>
        </p:nvGraphicFramePr>
        <p:xfrm>
          <a:off x="8985504" y="499872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8279765" y="353007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79764" y="382541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73096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14143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873931" y="3344860"/>
            <a:ext cx="1572140" cy="1735582"/>
          </a:xfrm>
          <a:prstGeom prst="curvedConnector3">
            <a:avLst>
              <a:gd name="adj1" fmla="val -14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44560" y="342658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92084" y="371588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44559" y="371680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2084" y="401122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92083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39796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82746" y="430356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</a:t>
            </a:r>
            <a:r>
              <a:rPr lang="en-US" dirty="0" smtClean="0">
                <a:solidFill>
                  <a:schemeClr val="tx1"/>
                </a:solidFill>
              </a:rPr>
              <a:t>acceptance criterion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39" y="2225821"/>
            <a:ext cx="2512213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33" y="2207282"/>
            <a:ext cx="4643469" cy="4129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-06, loops </a:t>
            </a:r>
            <a:r>
              <a:rPr lang="en-US" sz="2800" dirty="0"/>
              <a:t>= 5 and rate = </a:t>
            </a:r>
            <a:r>
              <a:rPr lang="en-US" sz="2800" dirty="0" smtClean="0"/>
              <a:t>16</a:t>
            </a:r>
            <a:r>
              <a:rPr lang="en-US" sz="2800" i="1" dirty="0" smtClean="0"/>
              <a:t>e</a:t>
            </a:r>
            <a:r>
              <a:rPr lang="en-US" sz="2800" dirty="0" smtClean="0"/>
              <a:t>-5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Guarantees that the computation </a:t>
            </a:r>
            <a:r>
              <a:rPr lang="en-US" sz="2800" dirty="0" smtClean="0"/>
              <a:t>is finished within the given time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The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Existing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Ongoing 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implemented neighborhood operators: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Swap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Great influence in the algorithm performance;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Fitness is computed incrementally: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Takes advantage of the similarities between the solution and the generated neighbors;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Resu</a:t>
            </a:r>
            <a:r>
              <a:rPr lang="en-US" sz="2800" dirty="0" smtClean="0"/>
              <a:t>lts are obtained</a:t>
            </a:r>
            <a:r>
              <a:rPr lang="en-US" sz="2800" dirty="0" smtClean="0"/>
              <a:t> </a:t>
            </a:r>
            <a:r>
              <a:rPr lang="en-US" sz="2800" dirty="0" smtClean="0"/>
              <a:t>19 times faster;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Solution space is explored with more detail.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</a:t>
            </a:r>
            <a:r>
              <a:rPr lang="en-US" dirty="0" smtClean="0"/>
              <a:t>computation (Simulated Annealing)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The computation requires a simulation of the SA algorithm;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new rate is computed for each set: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SA runs as close as possible to the given time limit;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SA execution time becomes independent of the set’s difficulty;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Higher likelihood of obtaining better results.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results were obtained by averaging </a:t>
            </a:r>
            <a:r>
              <a:rPr lang="en-US" sz="2800" dirty="0" smtClean="0">
                <a:solidFill>
                  <a:srgbClr val="404040"/>
                </a:solidFill>
              </a:rPr>
              <a:t>10 runs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The </a:t>
            </a:r>
            <a:r>
              <a:rPr lang="en-US" sz="2800" dirty="0" smtClean="0">
                <a:solidFill>
                  <a:srgbClr val="404040"/>
                </a:solidFill>
              </a:rPr>
              <a:t>SA parameters 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</a:t>
            </a:r>
            <a:endParaRPr lang="en-US" sz="2800" baseline="30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i="1" dirty="0" smtClean="0"/>
              <a:t>computed automatically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7" y="1846263"/>
            <a:ext cx="8452883" cy="40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program was developed to generate timetables following ITC2007 rules, using heuristics: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Graph Coloring heuristic was developed to obtained a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Simulated Annealing and Hill Climbing meta-heuristics were </a:t>
            </a:r>
            <a:r>
              <a:rPr lang="en-US" sz="2600" dirty="0"/>
              <a:t>developed </a:t>
            </a:r>
            <a:r>
              <a:rPr lang="en-US" sz="2600" dirty="0" smtClean="0"/>
              <a:t>to improve the initial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</a:t>
            </a:r>
            <a:r>
              <a:rPr lang="en-US" sz="2800" smtClean="0">
                <a:solidFill>
                  <a:srgbClr val="404040"/>
                </a:solidFill>
              </a:rPr>
              <a:t>using .NET 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was used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 was also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Ongoing </a:t>
            </a:r>
            <a:r>
              <a:rPr lang="en-US" dirty="0">
                <a:solidFill>
                  <a:srgbClr val="404040"/>
                </a:solidFill>
              </a:rPr>
              <a:t>W</a:t>
            </a:r>
            <a:r>
              <a:rPr lang="en-US" dirty="0" smtClean="0">
                <a:solidFill>
                  <a:srgbClr val="404040"/>
                </a:solidFill>
              </a:rPr>
              <a:t>ork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Project’s progress is about 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remainder will be carried out for the final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Performance improvement of the existing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new approach using a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Comparison against the five ITC2007 winners and with the previous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GUI to demonstrate the final solution (optional)</a:t>
            </a:r>
            <a:endParaRPr lang="en-US" sz="26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 hope you </a:t>
            </a:r>
            <a:r>
              <a:rPr lang="en-US" sz="2800" dirty="0" smtClean="0">
                <a:solidFill>
                  <a:srgbClr val="404040"/>
                </a:solidFill>
              </a:rPr>
              <a:t>have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enjoyed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Goals of this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Generation </a:t>
            </a:r>
            <a:r>
              <a:rPr lang="en-US" sz="2800" dirty="0"/>
              <a:t>of timetables according to the ITC 2007 (International Timetable Competition) - examination timetabling </a:t>
            </a:r>
            <a:r>
              <a:rPr lang="en-US" sz="2800" dirty="0" smtClean="0"/>
              <a:t>track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Timetable </a:t>
            </a:r>
            <a:r>
              <a:rPr lang="en-US" sz="2800" dirty="0" smtClean="0">
                <a:solidFill>
                  <a:srgbClr val="404040"/>
                </a:solidFill>
              </a:rPr>
              <a:t>Validator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School Timetabling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Problem constraints can be hard or soft: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Hard constraints – set of rules which must be followed in order to obtain a feasible/valid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Soft constraints – set of non mandatory rules that if not followed, it adds a penalty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possible </a:t>
            </a:r>
            <a:r>
              <a:rPr lang="en-US" sz="2800" dirty="0" smtClean="0"/>
              <a:t>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Optimization problem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Possible </a:t>
            </a:r>
            <a:r>
              <a:rPr lang="en-US" sz="2800" dirty="0"/>
              <a:t>t</a:t>
            </a:r>
            <a:r>
              <a:rPr lang="en-US" sz="2800" dirty="0" smtClean="0"/>
              <a:t>ypes of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Sub-optimal</a:t>
            </a:r>
          </a:p>
          <a:p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Graph Coloring Based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Single-solution based meta-heuristics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Population based meta-heuristics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61" y="1939425"/>
            <a:ext cx="6274358" cy="40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Search the whole space of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guaranteed that an optimal solution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Inappropriate for large sized problem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Constraint-Programming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Problem-specific heuristic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the minimum set of </a:t>
            </a:r>
            <a:r>
              <a:rPr lang="en-US" dirty="0"/>
              <a:t>colors to an element type of </a:t>
            </a:r>
            <a:r>
              <a:rPr lang="en-US" dirty="0" smtClean="0"/>
              <a:t>the </a:t>
            </a:r>
            <a:r>
              <a:rPr lang="en-US" dirty="0"/>
              <a:t>graph </a:t>
            </a:r>
            <a:r>
              <a:rPr lang="en-US" dirty="0" smtClean="0"/>
              <a:t>following certain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Vertex Coloring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Edge Coloring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</a:t>
            </a:r>
            <a:r>
              <a:rPr lang="en-US" dirty="0" smtClean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52" y="4261455"/>
            <a:ext cx="3343275" cy="19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Provide solutions for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Used in timetabling problems to optimize feasible solutions provided by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Single-solution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Population-based meta-heuristics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3721</TotalTime>
  <Words>1471</Words>
  <Application>Microsoft Office PowerPoint</Application>
  <PresentationFormat>Widescreen</PresentationFormat>
  <Paragraphs>319</Paragraphs>
  <Slides>28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Examination Timetabling Automation using Hybrid Meta-heuristics  Trabalho de projeto Ano letivo 2014/2015</vt:lpstr>
      <vt:lpstr>Summary</vt:lpstr>
      <vt:lpstr>Goals of this project</vt:lpstr>
      <vt:lpstr>The Timetabling Problem (1/2)</vt:lpstr>
      <vt:lpstr>The Timetabling Problem (2/2)</vt:lpstr>
      <vt:lpstr>Existing Approaches</vt:lpstr>
      <vt:lpstr>Exact algorithms</vt:lpstr>
      <vt:lpstr>Graph Coloring Based techniques</vt:lpstr>
      <vt:lpstr>Meta-heuristics</vt:lpstr>
      <vt:lpstr>ITC 2007 Examination timetabling problem (1/2)</vt:lpstr>
      <vt:lpstr>ITC 2007 Examination timetabling problem (2/2)</vt:lpstr>
      <vt:lpstr>ITC 2007 Examination timetabling problem (3/3)</vt:lpstr>
      <vt:lpstr>Proposed Solution</vt:lpstr>
      <vt:lpstr>Proposed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Fitness computation</vt:lpstr>
      <vt:lpstr>Rate computation (Simulated Annealing)</vt:lpstr>
      <vt:lpstr>Experimental Results (1/2)</vt:lpstr>
      <vt:lpstr>Experimental Results (2/2)</vt:lpstr>
      <vt:lpstr>Conclusions</vt:lpstr>
      <vt:lpstr>Tools and Techniques</vt:lpstr>
      <vt:lpstr>Ongoing Work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366</cp:revision>
  <dcterms:created xsi:type="dcterms:W3CDTF">2015-07-10T12:56:06Z</dcterms:created>
  <dcterms:modified xsi:type="dcterms:W3CDTF">2015-11-06T17:55:44Z</dcterms:modified>
</cp:coreProperties>
</file>