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66" r:id="rId13"/>
    <p:sldId id="286" r:id="rId14"/>
    <p:sldId id="267" r:id="rId15"/>
    <p:sldId id="275" r:id="rId16"/>
    <p:sldId id="277" r:id="rId17"/>
    <p:sldId id="279" r:id="rId18"/>
    <p:sldId id="282" r:id="rId19"/>
    <p:sldId id="280" r:id="rId20"/>
    <p:sldId id="281" r:id="rId21"/>
    <p:sldId id="283" r:id="rId22"/>
    <p:sldId id="284" r:id="rId23"/>
    <p:sldId id="287" r:id="rId24"/>
    <p:sldId id="289" r:id="rId25"/>
    <p:sldId id="288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uno" initials="N" lastIdx="37" clrIdx="0"/>
  <p:cmAuthor id="1" name="Mike" initials="M" lastIdx="7" clrIdx="1">
    <p:extLst/>
  </p:cmAuthor>
  <p:cmAuthor id="2" name="Artur" initials="A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1E6F6"/>
    <a:srgbClr val="CCE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3" autoAdjust="0"/>
    <p:restoredTop sz="81401" autoAdjust="0"/>
  </p:normalViewPr>
  <p:slideViewPr>
    <p:cSldViewPr snapToGrid="0">
      <p:cViewPr varScale="1">
        <p:scale>
          <a:sx n="72" d="100"/>
          <a:sy n="72" d="100"/>
        </p:scale>
        <p:origin x="341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5-07-20T17:57:14.167" idx="3">
    <p:pos x="5553" y="1183"/>
    <p:text>Colocar aqui mais alguma informação sobre o ITC2007</p:text>
  </p:cm>
  <p:cm authorId="1" dt="2015-07-21T21:21:28.848" idx="7">
    <p:pos x="5553" y="1279"/>
    <p:text>Este tipo de informação é explicado por fala</p:text>
    <p:extLst>
      <p:ext uri="{C676402C-5697-4E1C-873F-D02D1690AC5C}">
        <p15:threadingInfo xmlns:p15="http://schemas.microsoft.com/office/powerpoint/2012/main" timeZoneBias="-60">
          <p15:parentCm authorId="2" idx="3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7-15T10:31:47.313" idx="16">
    <p:pos x="6970" y="1204"/>
    <p:text>... minimum set of colors ... e dizer qual o constraint, que é o de dois vertices adjacentes não poderem ficar com cores iguais</p:text>
  </p:cm>
  <p:cm authorId="1" dt="2015-07-15T23:15:06.259" idx="1">
    <p:pos x="6970" y="1300"/>
    <p:text>Não é verdade se for o caso do Edge coloring. Isso vou explicar no tópico em baixo, até porque faz mais sentido.</p:text>
    <p:extLst>
      <p:ext uri="{C676402C-5697-4E1C-873F-D02D1690AC5C}">
        <p15:threadingInfo xmlns:p15="http://schemas.microsoft.com/office/powerpoint/2012/main" timeZoneBias="-60">
          <p15:parentCm authorId="0" idx="16"/>
        </p15:threadingInfo>
      </p:ext>
    </p:extLst>
  </p:cm>
  <p:cm authorId="0" dt="2015-07-15T10:32:39.593" idx="17">
    <p:pos x="5110" y="2668"/>
    <p:text>dar exemplo de como se reduz o exam. TT só com o clash hard constraint</p:text>
  </p:cm>
  <p:cm authorId="1" dt="2015-07-15T23:27:47.262" idx="4">
    <p:pos x="5110" y="2764"/>
    <p:text>Ia dar este exemplo, oralmente. Não achei que havia necessidade de acrescentar mais informação por texto.</p:text>
    <p:extLst>
      <p:ext uri="{C676402C-5697-4E1C-873F-D02D1690AC5C}">
        <p15:threadingInfo xmlns:p15="http://schemas.microsoft.com/office/powerpoint/2012/main" timeZoneBias="-60">
          <p15:parentCm authorId="0" idx="17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7-15T11:02:44.921" idx="33">
    <p:pos x="4600" y="2224"/>
    <p:text>usar talvez duas figuras: uma para ilustrar o funcionamento do SA ao longo da pesquisa e outra para o andamento (para diferentes R) da função g(t, Tmax, R)
Para o SA figura 2.25 pag. 127 livro Talbi</p:text>
  </p:cm>
  <p:cm authorId="1" dt="2015-07-17T20:44:39.743" idx="6">
    <p:pos x="4600" y="2320"/>
    <p:text>SA para diferentes R's não será necessário tendo em conta o slide seguinte (para a apresentação final e relatório final, estes vão ser substituidos por R's em vez de -log10)</p:text>
    <p:extLst>
      <p:ext uri="{C676402C-5697-4E1C-873F-D02D1690AC5C}">
        <p15:threadingInfo xmlns:p15="http://schemas.microsoft.com/office/powerpoint/2012/main" timeZoneBias="-60">
          <p15:parentCm authorId="0" idx="33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80B3D6-D686-4335-B8FE-A5B174A91D1F}" type="doc">
      <dgm:prSet loTypeId="urn:microsoft.com/office/officeart/2005/8/layout/process1" loCatId="process" qsTypeId="urn:microsoft.com/office/officeart/2005/8/quickstyle/3d6" qsCatId="3D" csTypeId="urn:microsoft.com/office/officeart/2005/8/colors/accent1_2" csCatId="accent1" phldr="1"/>
      <dgm:spPr/>
    </dgm:pt>
    <dgm:pt modelId="{D4EC1965-5E66-4F6A-B14C-48B89CF88F34}">
      <dgm:prSet phldrT="[Text]"/>
      <dgm:spPr/>
      <dgm:t>
        <a:bodyPr/>
        <a:lstStyle/>
        <a:p>
          <a:r>
            <a:rPr lang="en-US" dirty="0" smtClean="0"/>
            <a:t>Graph Coloring</a:t>
          </a:r>
          <a:endParaRPr lang="en-US" dirty="0"/>
        </a:p>
      </dgm:t>
    </dgm:pt>
    <dgm:pt modelId="{FCD1FA7D-D905-468E-99B9-C7BD076FAC31}" type="parTrans" cxnId="{F1DC2A5A-DC5A-417A-B6A0-A85C2DF10750}">
      <dgm:prSet/>
      <dgm:spPr/>
      <dgm:t>
        <a:bodyPr/>
        <a:lstStyle/>
        <a:p>
          <a:endParaRPr lang="en-US"/>
        </a:p>
      </dgm:t>
    </dgm:pt>
    <dgm:pt modelId="{502ADAB4-0FBC-4569-99CE-21E1D5F6BC66}" type="sibTrans" cxnId="{F1DC2A5A-DC5A-417A-B6A0-A85C2DF10750}">
      <dgm:prSet/>
      <dgm:spPr/>
      <dgm:t>
        <a:bodyPr/>
        <a:lstStyle/>
        <a:p>
          <a:endParaRPr lang="en-US"/>
        </a:p>
      </dgm:t>
    </dgm:pt>
    <dgm:pt modelId="{424BD534-A5CD-4DA1-970B-96BC2B36FFFA}">
      <dgm:prSet phldrT="[Text]"/>
      <dgm:spPr/>
      <dgm:t>
        <a:bodyPr/>
        <a:lstStyle/>
        <a:p>
          <a:r>
            <a:rPr lang="en-US" dirty="0" smtClean="0"/>
            <a:t>Simulated Annealing</a:t>
          </a:r>
          <a:endParaRPr lang="en-US" dirty="0"/>
        </a:p>
      </dgm:t>
    </dgm:pt>
    <dgm:pt modelId="{A6527A33-AD89-4577-8B3C-398FC08D70E9}" type="parTrans" cxnId="{63979777-6806-43D9-999F-7A795E3AE3BF}">
      <dgm:prSet/>
      <dgm:spPr/>
      <dgm:t>
        <a:bodyPr/>
        <a:lstStyle/>
        <a:p>
          <a:endParaRPr lang="en-US"/>
        </a:p>
      </dgm:t>
    </dgm:pt>
    <dgm:pt modelId="{2F6FD728-9EA6-4228-BAD0-00E42898BAEE}" type="sibTrans" cxnId="{63979777-6806-43D9-999F-7A795E3AE3BF}">
      <dgm:prSet/>
      <dgm:spPr/>
      <dgm:t>
        <a:bodyPr/>
        <a:lstStyle/>
        <a:p>
          <a:endParaRPr lang="en-US"/>
        </a:p>
      </dgm:t>
    </dgm:pt>
    <dgm:pt modelId="{98B9D415-3575-41DA-8A1E-7D3F389EAAB4}">
      <dgm:prSet phldrT="[Text]"/>
      <dgm:spPr/>
      <dgm:t>
        <a:bodyPr/>
        <a:lstStyle/>
        <a:p>
          <a:r>
            <a:rPr lang="en-US" dirty="0" smtClean="0"/>
            <a:t>Hill Climbing</a:t>
          </a:r>
          <a:endParaRPr lang="en-US" dirty="0"/>
        </a:p>
      </dgm:t>
    </dgm:pt>
    <dgm:pt modelId="{4BB043C2-7E2E-4EC1-9BF5-3822561939B1}" type="parTrans" cxnId="{10A6AFFB-136F-4B46-B488-3FCEC86DF52E}">
      <dgm:prSet/>
      <dgm:spPr/>
      <dgm:t>
        <a:bodyPr/>
        <a:lstStyle/>
        <a:p>
          <a:endParaRPr lang="en-US"/>
        </a:p>
      </dgm:t>
    </dgm:pt>
    <dgm:pt modelId="{903E13AB-7FF9-4EF1-9CC8-42D43D9E5AF2}" type="sibTrans" cxnId="{10A6AFFB-136F-4B46-B488-3FCEC86DF52E}">
      <dgm:prSet/>
      <dgm:spPr/>
      <dgm:t>
        <a:bodyPr/>
        <a:lstStyle/>
        <a:p>
          <a:endParaRPr lang="en-US"/>
        </a:p>
      </dgm:t>
    </dgm:pt>
    <dgm:pt modelId="{6E46E610-6AA3-4C4E-8A85-6DC6A62E248B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Examination Timetable</a:t>
          </a:r>
          <a:endParaRPr lang="en-US" dirty="0"/>
        </a:p>
      </dgm:t>
    </dgm:pt>
    <dgm:pt modelId="{823508B4-53E0-436F-8C0C-01AAB20F1F8B}" type="parTrans" cxnId="{E8D939EE-BE19-4749-A012-A8BD5CBA70A3}">
      <dgm:prSet/>
      <dgm:spPr/>
      <dgm:t>
        <a:bodyPr/>
        <a:lstStyle/>
        <a:p>
          <a:endParaRPr lang="en-US"/>
        </a:p>
      </dgm:t>
    </dgm:pt>
    <dgm:pt modelId="{58A25139-4C19-4DEF-BB4A-2C7D0C560D1E}" type="sibTrans" cxnId="{E8D939EE-BE19-4749-A012-A8BD5CBA70A3}">
      <dgm:prSet/>
      <dgm:spPr/>
      <dgm:t>
        <a:bodyPr/>
        <a:lstStyle/>
        <a:p>
          <a:endParaRPr lang="en-US"/>
        </a:p>
      </dgm:t>
    </dgm:pt>
    <dgm:pt modelId="{52A5986A-80EF-452F-B163-4F651F6E920E}" type="pres">
      <dgm:prSet presAssocID="{BA80B3D6-D686-4335-B8FE-A5B174A91D1F}" presName="Name0" presStyleCnt="0">
        <dgm:presLayoutVars>
          <dgm:dir/>
          <dgm:resizeHandles val="exact"/>
        </dgm:presLayoutVars>
      </dgm:prSet>
      <dgm:spPr/>
    </dgm:pt>
    <dgm:pt modelId="{1042CD11-4028-40C7-A3E4-3853786713BD}" type="pres">
      <dgm:prSet presAssocID="{D4EC1965-5E66-4F6A-B14C-48B89CF88F3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4B384BA-4992-4177-9E54-19EAA20BCC7A}" type="pres">
      <dgm:prSet presAssocID="{502ADAB4-0FBC-4569-99CE-21E1D5F6BC66}" presName="sibTrans" presStyleLbl="sibTrans2D1" presStyleIdx="0" presStyleCnt="3"/>
      <dgm:spPr/>
      <dgm:t>
        <a:bodyPr/>
        <a:lstStyle/>
        <a:p>
          <a:endParaRPr lang="pt-PT"/>
        </a:p>
      </dgm:t>
    </dgm:pt>
    <dgm:pt modelId="{45E28F72-793C-4B73-B565-78D783AB4F0D}" type="pres">
      <dgm:prSet presAssocID="{502ADAB4-0FBC-4569-99CE-21E1D5F6BC66}" presName="connectorText" presStyleLbl="sibTrans2D1" presStyleIdx="0" presStyleCnt="3"/>
      <dgm:spPr/>
      <dgm:t>
        <a:bodyPr/>
        <a:lstStyle/>
        <a:p>
          <a:endParaRPr lang="pt-PT"/>
        </a:p>
      </dgm:t>
    </dgm:pt>
    <dgm:pt modelId="{A9B93654-13EA-4C3C-8C58-01B6F39C7E93}" type="pres">
      <dgm:prSet presAssocID="{424BD534-A5CD-4DA1-970B-96BC2B36FFF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70FF3-AFA1-404E-A02D-36439289E42F}" type="pres">
      <dgm:prSet presAssocID="{2F6FD728-9EA6-4228-BAD0-00E42898BAEE}" presName="sibTrans" presStyleLbl="sibTrans2D1" presStyleIdx="1" presStyleCnt="3"/>
      <dgm:spPr/>
      <dgm:t>
        <a:bodyPr/>
        <a:lstStyle/>
        <a:p>
          <a:endParaRPr lang="pt-PT"/>
        </a:p>
      </dgm:t>
    </dgm:pt>
    <dgm:pt modelId="{09FB49E3-3A32-426F-90D7-C2DEEECBAE8A}" type="pres">
      <dgm:prSet presAssocID="{2F6FD728-9EA6-4228-BAD0-00E42898BAEE}" presName="connectorText" presStyleLbl="sibTrans2D1" presStyleIdx="1" presStyleCnt="3"/>
      <dgm:spPr/>
      <dgm:t>
        <a:bodyPr/>
        <a:lstStyle/>
        <a:p>
          <a:endParaRPr lang="pt-PT"/>
        </a:p>
      </dgm:t>
    </dgm:pt>
    <dgm:pt modelId="{B6D3413A-C5B6-47F8-B1A9-65F1039F4D3B}" type="pres">
      <dgm:prSet presAssocID="{98B9D415-3575-41DA-8A1E-7D3F389EAAB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0252C6C-08EF-48C6-89C0-0C3E67BADC55}" type="pres">
      <dgm:prSet presAssocID="{903E13AB-7FF9-4EF1-9CC8-42D43D9E5AF2}" presName="sibTrans" presStyleLbl="sibTrans2D1" presStyleIdx="2" presStyleCnt="3"/>
      <dgm:spPr/>
      <dgm:t>
        <a:bodyPr/>
        <a:lstStyle/>
        <a:p>
          <a:endParaRPr lang="pt-PT"/>
        </a:p>
      </dgm:t>
    </dgm:pt>
    <dgm:pt modelId="{005977C5-7746-4332-AB63-5565C2615FED}" type="pres">
      <dgm:prSet presAssocID="{903E13AB-7FF9-4EF1-9CC8-42D43D9E5AF2}" presName="connectorText" presStyleLbl="sibTrans2D1" presStyleIdx="2" presStyleCnt="3"/>
      <dgm:spPr/>
      <dgm:t>
        <a:bodyPr/>
        <a:lstStyle/>
        <a:p>
          <a:endParaRPr lang="pt-PT"/>
        </a:p>
      </dgm:t>
    </dgm:pt>
    <dgm:pt modelId="{81668A18-A5C4-481F-924E-91CBE598CF90}" type="pres">
      <dgm:prSet presAssocID="{6E46E610-6AA3-4C4E-8A85-6DC6A62E248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FA6DC9F7-4E20-4318-B597-6512B64C5E5B}" type="presOf" srcId="{903E13AB-7FF9-4EF1-9CC8-42D43D9E5AF2}" destId="{F0252C6C-08EF-48C6-89C0-0C3E67BADC55}" srcOrd="0" destOrd="0" presId="urn:microsoft.com/office/officeart/2005/8/layout/process1"/>
    <dgm:cxn modelId="{29F03320-2E4F-4DBF-856B-0777D4F75DE2}" type="presOf" srcId="{6E46E610-6AA3-4C4E-8A85-6DC6A62E248B}" destId="{81668A18-A5C4-481F-924E-91CBE598CF90}" srcOrd="0" destOrd="0" presId="urn:microsoft.com/office/officeart/2005/8/layout/process1"/>
    <dgm:cxn modelId="{C3A8A718-F2B3-455B-B68C-D33C0FB85442}" type="presOf" srcId="{D4EC1965-5E66-4F6A-B14C-48B89CF88F34}" destId="{1042CD11-4028-40C7-A3E4-3853786713BD}" srcOrd="0" destOrd="0" presId="urn:microsoft.com/office/officeart/2005/8/layout/process1"/>
    <dgm:cxn modelId="{10A6AFFB-136F-4B46-B488-3FCEC86DF52E}" srcId="{BA80B3D6-D686-4335-B8FE-A5B174A91D1F}" destId="{98B9D415-3575-41DA-8A1E-7D3F389EAAB4}" srcOrd="2" destOrd="0" parTransId="{4BB043C2-7E2E-4EC1-9BF5-3822561939B1}" sibTransId="{903E13AB-7FF9-4EF1-9CC8-42D43D9E5AF2}"/>
    <dgm:cxn modelId="{72341014-660C-4F4B-99DB-6D5B90535813}" type="presOf" srcId="{BA80B3D6-D686-4335-B8FE-A5B174A91D1F}" destId="{52A5986A-80EF-452F-B163-4F651F6E920E}" srcOrd="0" destOrd="0" presId="urn:microsoft.com/office/officeart/2005/8/layout/process1"/>
    <dgm:cxn modelId="{63979777-6806-43D9-999F-7A795E3AE3BF}" srcId="{BA80B3D6-D686-4335-B8FE-A5B174A91D1F}" destId="{424BD534-A5CD-4DA1-970B-96BC2B36FFFA}" srcOrd="1" destOrd="0" parTransId="{A6527A33-AD89-4577-8B3C-398FC08D70E9}" sibTransId="{2F6FD728-9EA6-4228-BAD0-00E42898BAEE}"/>
    <dgm:cxn modelId="{00F76F21-1BB6-441A-9A4C-96D7CFDF66A5}" type="presOf" srcId="{424BD534-A5CD-4DA1-970B-96BC2B36FFFA}" destId="{A9B93654-13EA-4C3C-8C58-01B6F39C7E93}" srcOrd="0" destOrd="0" presId="urn:microsoft.com/office/officeart/2005/8/layout/process1"/>
    <dgm:cxn modelId="{7CE9BA74-E81D-4825-9A76-DC360EF86D98}" type="presOf" srcId="{502ADAB4-0FBC-4569-99CE-21E1D5F6BC66}" destId="{45E28F72-793C-4B73-B565-78D783AB4F0D}" srcOrd="1" destOrd="0" presId="urn:microsoft.com/office/officeart/2005/8/layout/process1"/>
    <dgm:cxn modelId="{7453717B-ED60-4C31-9DDE-E1D9BE26A6F7}" type="presOf" srcId="{2F6FD728-9EA6-4228-BAD0-00E42898BAEE}" destId="{42370FF3-AFA1-404E-A02D-36439289E42F}" srcOrd="0" destOrd="0" presId="urn:microsoft.com/office/officeart/2005/8/layout/process1"/>
    <dgm:cxn modelId="{F1DC2A5A-DC5A-417A-B6A0-A85C2DF10750}" srcId="{BA80B3D6-D686-4335-B8FE-A5B174A91D1F}" destId="{D4EC1965-5E66-4F6A-B14C-48B89CF88F34}" srcOrd="0" destOrd="0" parTransId="{FCD1FA7D-D905-468E-99B9-C7BD076FAC31}" sibTransId="{502ADAB4-0FBC-4569-99CE-21E1D5F6BC66}"/>
    <dgm:cxn modelId="{5D908D8B-B700-4D78-B51E-986905D3CBF2}" type="presOf" srcId="{502ADAB4-0FBC-4569-99CE-21E1D5F6BC66}" destId="{84B384BA-4992-4177-9E54-19EAA20BCC7A}" srcOrd="0" destOrd="0" presId="urn:microsoft.com/office/officeart/2005/8/layout/process1"/>
    <dgm:cxn modelId="{4F443778-1E82-4F0D-9FF1-3BE92935AE9E}" type="presOf" srcId="{903E13AB-7FF9-4EF1-9CC8-42D43D9E5AF2}" destId="{005977C5-7746-4332-AB63-5565C2615FED}" srcOrd="1" destOrd="0" presId="urn:microsoft.com/office/officeart/2005/8/layout/process1"/>
    <dgm:cxn modelId="{E8D939EE-BE19-4749-A012-A8BD5CBA70A3}" srcId="{BA80B3D6-D686-4335-B8FE-A5B174A91D1F}" destId="{6E46E610-6AA3-4C4E-8A85-6DC6A62E248B}" srcOrd="3" destOrd="0" parTransId="{823508B4-53E0-436F-8C0C-01AAB20F1F8B}" sibTransId="{58A25139-4C19-4DEF-BB4A-2C7D0C560D1E}"/>
    <dgm:cxn modelId="{C7DF86BE-B58A-49FE-862D-5188C1FA3E7E}" type="presOf" srcId="{2F6FD728-9EA6-4228-BAD0-00E42898BAEE}" destId="{09FB49E3-3A32-426F-90D7-C2DEEECBAE8A}" srcOrd="1" destOrd="0" presId="urn:microsoft.com/office/officeart/2005/8/layout/process1"/>
    <dgm:cxn modelId="{3A624728-957B-485C-814A-C77AECCCFB85}" type="presOf" srcId="{98B9D415-3575-41DA-8A1E-7D3F389EAAB4}" destId="{B6D3413A-C5B6-47F8-B1A9-65F1039F4D3B}" srcOrd="0" destOrd="0" presId="urn:microsoft.com/office/officeart/2005/8/layout/process1"/>
    <dgm:cxn modelId="{C2AEF85E-E848-4B0A-9978-D41998F2BED0}" type="presParOf" srcId="{52A5986A-80EF-452F-B163-4F651F6E920E}" destId="{1042CD11-4028-40C7-A3E4-3853786713BD}" srcOrd="0" destOrd="0" presId="urn:microsoft.com/office/officeart/2005/8/layout/process1"/>
    <dgm:cxn modelId="{137D71B9-D08A-4937-A3F2-15F870A10F9E}" type="presParOf" srcId="{52A5986A-80EF-452F-B163-4F651F6E920E}" destId="{84B384BA-4992-4177-9E54-19EAA20BCC7A}" srcOrd="1" destOrd="0" presId="urn:microsoft.com/office/officeart/2005/8/layout/process1"/>
    <dgm:cxn modelId="{83B4D52C-140E-4A8A-AC86-C1AF47FD476F}" type="presParOf" srcId="{84B384BA-4992-4177-9E54-19EAA20BCC7A}" destId="{45E28F72-793C-4B73-B565-78D783AB4F0D}" srcOrd="0" destOrd="0" presId="urn:microsoft.com/office/officeart/2005/8/layout/process1"/>
    <dgm:cxn modelId="{F23E420E-2349-421F-A746-3EBA5600A2BC}" type="presParOf" srcId="{52A5986A-80EF-452F-B163-4F651F6E920E}" destId="{A9B93654-13EA-4C3C-8C58-01B6F39C7E93}" srcOrd="2" destOrd="0" presId="urn:microsoft.com/office/officeart/2005/8/layout/process1"/>
    <dgm:cxn modelId="{E46762DB-2D4A-4422-9580-BDE8A07F45C3}" type="presParOf" srcId="{52A5986A-80EF-452F-B163-4F651F6E920E}" destId="{42370FF3-AFA1-404E-A02D-36439289E42F}" srcOrd="3" destOrd="0" presId="urn:microsoft.com/office/officeart/2005/8/layout/process1"/>
    <dgm:cxn modelId="{FB95DFAB-79F4-481B-ABC8-3D6B1867AF7F}" type="presParOf" srcId="{42370FF3-AFA1-404E-A02D-36439289E42F}" destId="{09FB49E3-3A32-426F-90D7-C2DEEECBAE8A}" srcOrd="0" destOrd="0" presId="urn:microsoft.com/office/officeart/2005/8/layout/process1"/>
    <dgm:cxn modelId="{7823014D-7590-42E8-9B86-009D3156CDF2}" type="presParOf" srcId="{52A5986A-80EF-452F-B163-4F651F6E920E}" destId="{B6D3413A-C5B6-47F8-B1A9-65F1039F4D3B}" srcOrd="4" destOrd="0" presId="urn:microsoft.com/office/officeart/2005/8/layout/process1"/>
    <dgm:cxn modelId="{4F562406-3DC5-4CA6-B692-96683ED73BA8}" type="presParOf" srcId="{52A5986A-80EF-452F-B163-4F651F6E920E}" destId="{F0252C6C-08EF-48C6-89C0-0C3E67BADC55}" srcOrd="5" destOrd="0" presId="urn:microsoft.com/office/officeart/2005/8/layout/process1"/>
    <dgm:cxn modelId="{AC55E683-B884-4FE4-B0AE-0147D944D847}" type="presParOf" srcId="{F0252C6C-08EF-48C6-89C0-0C3E67BADC55}" destId="{005977C5-7746-4332-AB63-5565C2615FED}" srcOrd="0" destOrd="0" presId="urn:microsoft.com/office/officeart/2005/8/layout/process1"/>
    <dgm:cxn modelId="{6892B5EF-5333-4EFD-AECD-D232558C8BA9}" type="presParOf" srcId="{52A5986A-80EF-452F-B163-4F651F6E920E}" destId="{81668A18-A5C4-481F-924E-91CBE598CF9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93EB72-5957-4A99-A52D-7CECA05E271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CECD55-57B3-4B79-B73C-C2902CA9B079}">
      <dgm:prSet phldrT="[Text]"/>
      <dgm:spPr/>
      <dgm:t>
        <a:bodyPr/>
        <a:lstStyle/>
        <a:p>
          <a:r>
            <a:rPr lang="en-US" dirty="0" smtClean="0"/>
            <a:t>18:04:2005</a:t>
          </a:r>
          <a:endParaRPr lang="en-US" dirty="0"/>
        </a:p>
      </dgm:t>
    </dgm:pt>
    <dgm:pt modelId="{14ED474B-35A8-4EF7-A4FB-4CD7E5C9AA8C}" type="parTrans" cxnId="{B558FA29-6762-4018-B370-24DDC4EF833F}">
      <dgm:prSet/>
      <dgm:spPr/>
      <dgm:t>
        <a:bodyPr/>
        <a:lstStyle/>
        <a:p>
          <a:endParaRPr lang="en-US"/>
        </a:p>
      </dgm:t>
    </dgm:pt>
    <dgm:pt modelId="{56ADA2DE-E153-46B1-8E16-ED33048021B5}" type="sibTrans" cxnId="{B558FA29-6762-4018-B370-24DDC4EF833F}">
      <dgm:prSet/>
      <dgm:spPr/>
      <dgm:t>
        <a:bodyPr/>
        <a:lstStyle/>
        <a:p>
          <a:endParaRPr lang="en-US"/>
        </a:p>
      </dgm:t>
    </dgm:pt>
    <dgm:pt modelId="{43182086-0DD6-446E-87F9-4F4BDF43DEF8}">
      <dgm:prSet phldrT="[Text]"/>
      <dgm:spPr/>
      <dgm:t>
        <a:bodyPr/>
        <a:lstStyle/>
        <a:p>
          <a:r>
            <a:rPr lang="en-US" dirty="0" smtClean="0"/>
            <a:t>E: 107	R: 2</a:t>
          </a:r>
          <a:endParaRPr lang="en-US" dirty="0"/>
        </a:p>
      </dgm:t>
    </dgm:pt>
    <dgm:pt modelId="{C661C66B-95DE-4CA4-936C-0001041CD16A}" type="parTrans" cxnId="{39332297-EB51-427F-8D23-26227C4597F8}">
      <dgm:prSet/>
      <dgm:spPr/>
      <dgm:t>
        <a:bodyPr/>
        <a:lstStyle/>
        <a:p>
          <a:endParaRPr lang="en-US"/>
        </a:p>
      </dgm:t>
    </dgm:pt>
    <dgm:pt modelId="{440D20C5-3A59-4C48-AAC1-3E8F08FD2B62}" type="sibTrans" cxnId="{39332297-EB51-427F-8D23-26227C4597F8}">
      <dgm:prSet/>
      <dgm:spPr/>
      <dgm:t>
        <a:bodyPr/>
        <a:lstStyle/>
        <a:p>
          <a:endParaRPr lang="en-US"/>
        </a:p>
      </dgm:t>
    </dgm:pt>
    <dgm:pt modelId="{80BC2265-EAF2-4782-9CC2-714A34DC915E}">
      <dgm:prSet phldrT="[Text]"/>
      <dgm:spPr/>
      <dgm:t>
        <a:bodyPr/>
        <a:lstStyle/>
        <a:p>
          <a:r>
            <a:rPr lang="en-US" dirty="0" smtClean="0"/>
            <a:t>E: 202	R: 1</a:t>
          </a:r>
          <a:endParaRPr lang="en-US" dirty="0"/>
        </a:p>
      </dgm:t>
    </dgm:pt>
    <dgm:pt modelId="{3A0B580E-932A-4457-A101-40BE7FA11104}" type="parTrans" cxnId="{9E295C5B-80E8-4B86-A234-F2A86D2E3059}">
      <dgm:prSet/>
      <dgm:spPr/>
      <dgm:t>
        <a:bodyPr/>
        <a:lstStyle/>
        <a:p>
          <a:endParaRPr lang="en-US"/>
        </a:p>
      </dgm:t>
    </dgm:pt>
    <dgm:pt modelId="{60466F59-0B42-4C88-9D40-7B62A8D0F43D}" type="sibTrans" cxnId="{9E295C5B-80E8-4B86-A234-F2A86D2E3059}">
      <dgm:prSet/>
      <dgm:spPr/>
      <dgm:t>
        <a:bodyPr/>
        <a:lstStyle/>
        <a:p>
          <a:endParaRPr lang="en-US"/>
        </a:p>
      </dgm:t>
    </dgm:pt>
    <dgm:pt modelId="{6F193B4F-EADB-4E90-A84B-4FC900E7BF8E}">
      <dgm:prSet phldrT="[Text]"/>
      <dgm:spPr/>
      <dgm:t>
        <a:bodyPr/>
        <a:lstStyle/>
        <a:p>
          <a:r>
            <a:rPr lang="en-US" dirty="0" smtClean="0"/>
            <a:t>19:04:2005</a:t>
          </a:r>
          <a:endParaRPr lang="en-US" dirty="0"/>
        </a:p>
      </dgm:t>
    </dgm:pt>
    <dgm:pt modelId="{CECF6F03-8364-400A-8C17-A032C75D4D3A}" type="parTrans" cxnId="{13646CFC-157A-4C53-9CFE-1D1C25C25CFF}">
      <dgm:prSet/>
      <dgm:spPr/>
      <dgm:t>
        <a:bodyPr/>
        <a:lstStyle/>
        <a:p>
          <a:endParaRPr lang="en-US"/>
        </a:p>
      </dgm:t>
    </dgm:pt>
    <dgm:pt modelId="{EF0E238F-3883-4247-8C90-4D7B5B93EA1D}" type="sibTrans" cxnId="{13646CFC-157A-4C53-9CFE-1D1C25C25CFF}">
      <dgm:prSet/>
      <dgm:spPr/>
      <dgm:t>
        <a:bodyPr/>
        <a:lstStyle/>
        <a:p>
          <a:endParaRPr lang="en-US"/>
        </a:p>
      </dgm:t>
    </dgm:pt>
    <dgm:pt modelId="{998F2C35-CF79-4255-B261-198899FD385B}">
      <dgm:prSet phldrT="[Text]"/>
      <dgm:spPr/>
      <dgm:t>
        <a:bodyPr/>
        <a:lstStyle/>
        <a:p>
          <a:r>
            <a:rPr lang="en-US" dirty="0" smtClean="0"/>
            <a:t>E: 2	R: 5</a:t>
          </a:r>
          <a:endParaRPr lang="en-US" dirty="0"/>
        </a:p>
      </dgm:t>
    </dgm:pt>
    <dgm:pt modelId="{CC04AC6B-D330-4735-ADA1-064D7D1CE677}" type="parTrans" cxnId="{D57D9F07-280C-4B14-918F-38B9976586D8}">
      <dgm:prSet/>
      <dgm:spPr/>
      <dgm:t>
        <a:bodyPr/>
        <a:lstStyle/>
        <a:p>
          <a:endParaRPr lang="en-US"/>
        </a:p>
      </dgm:t>
    </dgm:pt>
    <dgm:pt modelId="{8E1FBB9C-6D4B-4A9B-9411-233517D3FF0B}" type="sibTrans" cxnId="{D57D9F07-280C-4B14-918F-38B9976586D8}">
      <dgm:prSet/>
      <dgm:spPr/>
      <dgm:t>
        <a:bodyPr/>
        <a:lstStyle/>
        <a:p>
          <a:endParaRPr lang="en-US"/>
        </a:p>
      </dgm:t>
    </dgm:pt>
    <dgm:pt modelId="{75278659-B33A-45EB-AE48-82A6D0B8CB81}">
      <dgm:prSet phldrT="[Text]"/>
      <dgm:spPr/>
      <dgm:t>
        <a:bodyPr/>
        <a:lstStyle/>
        <a:p>
          <a:r>
            <a:rPr lang="en-US" dirty="0" smtClean="0"/>
            <a:t>20:04:2005</a:t>
          </a:r>
          <a:endParaRPr lang="en-US" dirty="0"/>
        </a:p>
      </dgm:t>
    </dgm:pt>
    <dgm:pt modelId="{975BA6D8-0BD7-404D-9EAD-608E5A7D1980}" type="parTrans" cxnId="{BF01C0C0-2EDB-4F90-8B52-AE19F9F9BA38}">
      <dgm:prSet/>
      <dgm:spPr/>
      <dgm:t>
        <a:bodyPr/>
        <a:lstStyle/>
        <a:p>
          <a:endParaRPr lang="en-US"/>
        </a:p>
      </dgm:t>
    </dgm:pt>
    <dgm:pt modelId="{DD6434F1-7B09-470C-80B9-17EF609396D7}" type="sibTrans" cxnId="{BF01C0C0-2EDB-4F90-8B52-AE19F9F9BA38}">
      <dgm:prSet/>
      <dgm:spPr/>
      <dgm:t>
        <a:bodyPr/>
        <a:lstStyle/>
        <a:p>
          <a:endParaRPr lang="en-US"/>
        </a:p>
      </dgm:t>
    </dgm:pt>
    <dgm:pt modelId="{7E567480-BB19-4546-A7E4-7D7F27AE84F4}">
      <dgm:prSet phldrT="[Text]"/>
      <dgm:spPr/>
      <dgm:t>
        <a:bodyPr/>
        <a:lstStyle/>
        <a:p>
          <a:r>
            <a:rPr lang="en-US" dirty="0" smtClean="0"/>
            <a:t>E: 112	R: 6</a:t>
          </a:r>
          <a:endParaRPr lang="en-US" dirty="0"/>
        </a:p>
      </dgm:t>
    </dgm:pt>
    <dgm:pt modelId="{3710EF05-F41F-4E83-A8DF-529F48AE4E5E}" type="parTrans" cxnId="{A0B93FFC-0BB3-47DE-B9E1-7D080708CC0B}">
      <dgm:prSet/>
      <dgm:spPr/>
      <dgm:t>
        <a:bodyPr/>
        <a:lstStyle/>
        <a:p>
          <a:endParaRPr lang="en-US"/>
        </a:p>
      </dgm:t>
    </dgm:pt>
    <dgm:pt modelId="{CEAD62C2-A7A8-40B0-8058-FA9B6758647C}" type="sibTrans" cxnId="{A0B93FFC-0BB3-47DE-B9E1-7D080708CC0B}">
      <dgm:prSet/>
      <dgm:spPr/>
      <dgm:t>
        <a:bodyPr/>
        <a:lstStyle/>
        <a:p>
          <a:endParaRPr lang="en-US"/>
        </a:p>
      </dgm:t>
    </dgm:pt>
    <dgm:pt modelId="{D17303E5-B4A3-4D13-BA5B-8268F733863E}">
      <dgm:prSet phldrT="[Text]"/>
      <dgm:spPr/>
      <dgm:t>
        <a:bodyPr/>
        <a:lstStyle/>
        <a:p>
          <a:r>
            <a:rPr lang="en-US" dirty="0" smtClean="0"/>
            <a:t>E: 254	R: 1</a:t>
          </a:r>
          <a:endParaRPr lang="en-US" dirty="0"/>
        </a:p>
      </dgm:t>
    </dgm:pt>
    <dgm:pt modelId="{8CDBE637-418B-4DD5-96DC-3FC7235D5505}" type="parTrans" cxnId="{AB487945-6E25-4242-AC51-F1CDA10C0F2D}">
      <dgm:prSet/>
      <dgm:spPr/>
      <dgm:t>
        <a:bodyPr/>
        <a:lstStyle/>
        <a:p>
          <a:endParaRPr lang="en-US"/>
        </a:p>
      </dgm:t>
    </dgm:pt>
    <dgm:pt modelId="{A5DD9306-C9C3-419A-982D-67AE96D4A138}" type="sibTrans" cxnId="{AB487945-6E25-4242-AC51-F1CDA10C0F2D}">
      <dgm:prSet/>
      <dgm:spPr/>
      <dgm:t>
        <a:bodyPr/>
        <a:lstStyle/>
        <a:p>
          <a:endParaRPr lang="en-US"/>
        </a:p>
      </dgm:t>
    </dgm:pt>
    <dgm:pt modelId="{6AAAFD51-0D09-40FE-9260-15C32B0DAE20}" type="pres">
      <dgm:prSet presAssocID="{F093EB72-5957-4A99-A52D-7CECA05E271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48FA580F-C2AF-44DC-B138-E4C54AF4EC7D}" type="pres">
      <dgm:prSet presAssocID="{4FCECD55-57B3-4B79-B73C-C2902CA9B079}" presName="composite" presStyleCnt="0"/>
      <dgm:spPr/>
    </dgm:pt>
    <dgm:pt modelId="{00128358-36EF-46A2-B8D4-2BD6293B510C}" type="pres">
      <dgm:prSet presAssocID="{4FCECD55-57B3-4B79-B73C-C2902CA9B07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13FB4D-500D-459B-858B-B3F5F17C82D1}" type="pres">
      <dgm:prSet presAssocID="{4FCECD55-57B3-4B79-B73C-C2902CA9B07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1985502-30A1-498D-8768-8634B9982A2B}" type="pres">
      <dgm:prSet presAssocID="{56ADA2DE-E153-46B1-8E16-ED33048021B5}" presName="space" presStyleCnt="0"/>
      <dgm:spPr/>
    </dgm:pt>
    <dgm:pt modelId="{70CED156-F55A-4631-B978-2CBA47266331}" type="pres">
      <dgm:prSet presAssocID="{6F193B4F-EADB-4E90-A84B-4FC900E7BF8E}" presName="composite" presStyleCnt="0"/>
      <dgm:spPr/>
    </dgm:pt>
    <dgm:pt modelId="{6EB323F8-069A-4F16-B0D7-3F62ED9C1774}" type="pres">
      <dgm:prSet presAssocID="{6F193B4F-EADB-4E90-A84B-4FC900E7BF8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2ED4F-3122-4690-8C3D-E9FBEA807E7C}" type="pres">
      <dgm:prSet presAssocID="{6F193B4F-EADB-4E90-A84B-4FC900E7BF8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5FBA9-216E-4881-99A0-79E68C9496E5}" type="pres">
      <dgm:prSet presAssocID="{EF0E238F-3883-4247-8C90-4D7B5B93EA1D}" presName="space" presStyleCnt="0"/>
      <dgm:spPr/>
    </dgm:pt>
    <dgm:pt modelId="{608EB61B-967B-47F0-90BC-334372CEA47D}" type="pres">
      <dgm:prSet presAssocID="{75278659-B33A-45EB-AE48-82A6D0B8CB81}" presName="composite" presStyleCnt="0"/>
      <dgm:spPr/>
    </dgm:pt>
    <dgm:pt modelId="{ED0C6729-1393-4353-B252-FF075B28E681}" type="pres">
      <dgm:prSet presAssocID="{75278659-B33A-45EB-AE48-82A6D0B8CB8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21C42-605E-40B9-B96E-0AEDD830E23B}" type="pres">
      <dgm:prSet presAssocID="{75278659-B33A-45EB-AE48-82A6D0B8CB8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332297-EB51-427F-8D23-26227C4597F8}" srcId="{4FCECD55-57B3-4B79-B73C-C2902CA9B079}" destId="{43182086-0DD6-446E-87F9-4F4BDF43DEF8}" srcOrd="0" destOrd="0" parTransId="{C661C66B-95DE-4CA4-936C-0001041CD16A}" sibTransId="{440D20C5-3A59-4C48-AAC1-3E8F08FD2B62}"/>
    <dgm:cxn modelId="{BF01C0C0-2EDB-4F90-8B52-AE19F9F9BA38}" srcId="{F093EB72-5957-4A99-A52D-7CECA05E271F}" destId="{75278659-B33A-45EB-AE48-82A6D0B8CB81}" srcOrd="2" destOrd="0" parTransId="{975BA6D8-0BD7-404D-9EAD-608E5A7D1980}" sibTransId="{DD6434F1-7B09-470C-80B9-17EF609396D7}"/>
    <dgm:cxn modelId="{A2CEF4C1-8DD8-40D6-9FB2-CFEFB9A09F7F}" type="presOf" srcId="{80BC2265-EAF2-4782-9CC2-714A34DC915E}" destId="{3D13FB4D-500D-459B-858B-B3F5F17C82D1}" srcOrd="0" destOrd="1" presId="urn:microsoft.com/office/officeart/2005/8/layout/hList1"/>
    <dgm:cxn modelId="{064E3AA1-59E7-4090-AD6B-D7B30A9CADEA}" type="presOf" srcId="{F093EB72-5957-4A99-A52D-7CECA05E271F}" destId="{6AAAFD51-0D09-40FE-9260-15C32B0DAE20}" srcOrd="0" destOrd="0" presId="urn:microsoft.com/office/officeart/2005/8/layout/hList1"/>
    <dgm:cxn modelId="{025AAC8C-778D-43EF-B984-E9962DB8DC41}" type="presOf" srcId="{75278659-B33A-45EB-AE48-82A6D0B8CB81}" destId="{ED0C6729-1393-4353-B252-FF075B28E681}" srcOrd="0" destOrd="0" presId="urn:microsoft.com/office/officeart/2005/8/layout/hList1"/>
    <dgm:cxn modelId="{9E295C5B-80E8-4B86-A234-F2A86D2E3059}" srcId="{4FCECD55-57B3-4B79-B73C-C2902CA9B079}" destId="{80BC2265-EAF2-4782-9CC2-714A34DC915E}" srcOrd="1" destOrd="0" parTransId="{3A0B580E-932A-4457-A101-40BE7FA11104}" sibTransId="{60466F59-0B42-4C88-9D40-7B62A8D0F43D}"/>
    <dgm:cxn modelId="{A0B93FFC-0BB3-47DE-B9E1-7D080708CC0B}" srcId="{75278659-B33A-45EB-AE48-82A6D0B8CB81}" destId="{7E567480-BB19-4546-A7E4-7D7F27AE84F4}" srcOrd="0" destOrd="0" parTransId="{3710EF05-F41F-4E83-A8DF-529F48AE4E5E}" sibTransId="{CEAD62C2-A7A8-40B0-8058-FA9B6758647C}"/>
    <dgm:cxn modelId="{3F0B2A5A-1B53-4723-AD60-959F3F74F53D}" type="presOf" srcId="{6F193B4F-EADB-4E90-A84B-4FC900E7BF8E}" destId="{6EB323F8-069A-4F16-B0D7-3F62ED9C1774}" srcOrd="0" destOrd="0" presId="urn:microsoft.com/office/officeart/2005/8/layout/hList1"/>
    <dgm:cxn modelId="{B43BED96-1F66-48D8-B9D5-D23E9C24FB23}" type="presOf" srcId="{998F2C35-CF79-4255-B261-198899FD385B}" destId="{E6C2ED4F-3122-4690-8C3D-E9FBEA807E7C}" srcOrd="0" destOrd="0" presId="urn:microsoft.com/office/officeart/2005/8/layout/hList1"/>
    <dgm:cxn modelId="{6A4876AB-25CB-44DD-BA00-102A2631A118}" type="presOf" srcId="{7E567480-BB19-4546-A7E4-7D7F27AE84F4}" destId="{C2621C42-605E-40B9-B96E-0AEDD830E23B}" srcOrd="0" destOrd="0" presId="urn:microsoft.com/office/officeart/2005/8/layout/hList1"/>
    <dgm:cxn modelId="{13646CFC-157A-4C53-9CFE-1D1C25C25CFF}" srcId="{F093EB72-5957-4A99-A52D-7CECA05E271F}" destId="{6F193B4F-EADB-4E90-A84B-4FC900E7BF8E}" srcOrd="1" destOrd="0" parTransId="{CECF6F03-8364-400A-8C17-A032C75D4D3A}" sibTransId="{EF0E238F-3883-4247-8C90-4D7B5B93EA1D}"/>
    <dgm:cxn modelId="{A62E0643-33F2-4C68-9660-9FB4D68C241F}" type="presOf" srcId="{4FCECD55-57B3-4B79-B73C-C2902CA9B079}" destId="{00128358-36EF-46A2-B8D4-2BD6293B510C}" srcOrd="0" destOrd="0" presId="urn:microsoft.com/office/officeart/2005/8/layout/hList1"/>
    <dgm:cxn modelId="{D57D9F07-280C-4B14-918F-38B9976586D8}" srcId="{6F193B4F-EADB-4E90-A84B-4FC900E7BF8E}" destId="{998F2C35-CF79-4255-B261-198899FD385B}" srcOrd="0" destOrd="0" parTransId="{CC04AC6B-D330-4735-ADA1-064D7D1CE677}" sibTransId="{8E1FBB9C-6D4B-4A9B-9411-233517D3FF0B}"/>
    <dgm:cxn modelId="{B558FA29-6762-4018-B370-24DDC4EF833F}" srcId="{F093EB72-5957-4A99-A52D-7CECA05E271F}" destId="{4FCECD55-57B3-4B79-B73C-C2902CA9B079}" srcOrd="0" destOrd="0" parTransId="{14ED474B-35A8-4EF7-A4FB-4CD7E5C9AA8C}" sibTransId="{56ADA2DE-E153-46B1-8E16-ED33048021B5}"/>
    <dgm:cxn modelId="{AB487945-6E25-4242-AC51-F1CDA10C0F2D}" srcId="{75278659-B33A-45EB-AE48-82A6D0B8CB81}" destId="{D17303E5-B4A3-4D13-BA5B-8268F733863E}" srcOrd="1" destOrd="0" parTransId="{8CDBE637-418B-4DD5-96DC-3FC7235D5505}" sibTransId="{A5DD9306-C9C3-419A-982D-67AE96D4A138}"/>
    <dgm:cxn modelId="{674CF50F-FAC9-4934-ABF2-029D2239ABCD}" type="presOf" srcId="{D17303E5-B4A3-4D13-BA5B-8268F733863E}" destId="{C2621C42-605E-40B9-B96E-0AEDD830E23B}" srcOrd="0" destOrd="1" presId="urn:microsoft.com/office/officeart/2005/8/layout/hList1"/>
    <dgm:cxn modelId="{1D823B7F-FFEA-48C7-90D5-AB96210E773A}" type="presOf" srcId="{43182086-0DD6-446E-87F9-4F4BDF43DEF8}" destId="{3D13FB4D-500D-459B-858B-B3F5F17C82D1}" srcOrd="0" destOrd="0" presId="urn:microsoft.com/office/officeart/2005/8/layout/hList1"/>
    <dgm:cxn modelId="{D47AD42C-06E8-4E3F-8C2B-44FF7BF58CFD}" type="presParOf" srcId="{6AAAFD51-0D09-40FE-9260-15C32B0DAE20}" destId="{48FA580F-C2AF-44DC-B138-E4C54AF4EC7D}" srcOrd="0" destOrd="0" presId="urn:microsoft.com/office/officeart/2005/8/layout/hList1"/>
    <dgm:cxn modelId="{F322150B-824D-45CA-960C-E48DFBABF85A}" type="presParOf" srcId="{48FA580F-C2AF-44DC-B138-E4C54AF4EC7D}" destId="{00128358-36EF-46A2-B8D4-2BD6293B510C}" srcOrd="0" destOrd="0" presId="urn:microsoft.com/office/officeart/2005/8/layout/hList1"/>
    <dgm:cxn modelId="{AE9C0FE4-1956-47AD-BA3B-3C078CB1F16C}" type="presParOf" srcId="{48FA580F-C2AF-44DC-B138-E4C54AF4EC7D}" destId="{3D13FB4D-500D-459B-858B-B3F5F17C82D1}" srcOrd="1" destOrd="0" presId="urn:microsoft.com/office/officeart/2005/8/layout/hList1"/>
    <dgm:cxn modelId="{263B91B9-31F6-46AB-B154-1C96BA1AD90E}" type="presParOf" srcId="{6AAAFD51-0D09-40FE-9260-15C32B0DAE20}" destId="{A1985502-30A1-498D-8768-8634B9982A2B}" srcOrd="1" destOrd="0" presId="urn:microsoft.com/office/officeart/2005/8/layout/hList1"/>
    <dgm:cxn modelId="{C5076FE3-DAEB-44B5-A2FE-23C1759E2496}" type="presParOf" srcId="{6AAAFD51-0D09-40FE-9260-15C32B0DAE20}" destId="{70CED156-F55A-4631-B978-2CBA47266331}" srcOrd="2" destOrd="0" presId="urn:microsoft.com/office/officeart/2005/8/layout/hList1"/>
    <dgm:cxn modelId="{EFDB03AD-1891-4F7D-A365-C3E090E67507}" type="presParOf" srcId="{70CED156-F55A-4631-B978-2CBA47266331}" destId="{6EB323F8-069A-4F16-B0D7-3F62ED9C1774}" srcOrd="0" destOrd="0" presId="urn:microsoft.com/office/officeart/2005/8/layout/hList1"/>
    <dgm:cxn modelId="{BF73B322-7457-4CC3-A6FA-5064626254EA}" type="presParOf" srcId="{70CED156-F55A-4631-B978-2CBA47266331}" destId="{E6C2ED4F-3122-4690-8C3D-E9FBEA807E7C}" srcOrd="1" destOrd="0" presId="urn:microsoft.com/office/officeart/2005/8/layout/hList1"/>
    <dgm:cxn modelId="{7AE07E03-0C23-4A4E-8EC7-9B3D11D01E93}" type="presParOf" srcId="{6AAAFD51-0D09-40FE-9260-15C32B0DAE20}" destId="{7F05FBA9-216E-4881-99A0-79E68C9496E5}" srcOrd="3" destOrd="0" presId="urn:microsoft.com/office/officeart/2005/8/layout/hList1"/>
    <dgm:cxn modelId="{26125EF2-2FC5-48AC-A88C-5B2E3884B075}" type="presParOf" srcId="{6AAAFD51-0D09-40FE-9260-15C32B0DAE20}" destId="{608EB61B-967B-47F0-90BC-334372CEA47D}" srcOrd="4" destOrd="0" presId="urn:microsoft.com/office/officeart/2005/8/layout/hList1"/>
    <dgm:cxn modelId="{D8829390-02D7-41FC-A13E-262B2CC76A01}" type="presParOf" srcId="{608EB61B-967B-47F0-90BC-334372CEA47D}" destId="{ED0C6729-1393-4353-B252-FF075B28E681}" srcOrd="0" destOrd="0" presId="urn:microsoft.com/office/officeart/2005/8/layout/hList1"/>
    <dgm:cxn modelId="{D6CFC41C-BAA1-4863-B801-F76483BE7F12}" type="presParOf" srcId="{608EB61B-967B-47F0-90BC-334372CEA47D}" destId="{C2621C42-605E-40B9-B96E-0AEDD830E2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2CD11-4028-40C7-A3E4-3853786713BD}">
      <dsp:nvSpPr>
        <dsp:cNvPr id="0" name=""/>
        <dsp:cNvSpPr/>
      </dsp:nvSpPr>
      <dsp:spPr>
        <a:xfrm>
          <a:off x="4420" y="1431580"/>
          <a:ext cx="1932607" cy="1159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Graph Coloring</a:t>
          </a:r>
          <a:endParaRPr lang="en-US" sz="2600" kern="1200" dirty="0"/>
        </a:p>
      </dsp:txBody>
      <dsp:txXfrm>
        <a:off x="38382" y="1465542"/>
        <a:ext cx="1864683" cy="1091640"/>
      </dsp:txXfrm>
    </dsp:sp>
    <dsp:sp modelId="{84B384BA-4992-4177-9E54-19EAA20BCC7A}">
      <dsp:nvSpPr>
        <dsp:cNvPr id="0" name=""/>
        <dsp:cNvSpPr/>
      </dsp:nvSpPr>
      <dsp:spPr>
        <a:xfrm>
          <a:off x="2130288" y="1771719"/>
          <a:ext cx="409712" cy="4792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130288" y="1867576"/>
        <a:ext cx="286798" cy="287572"/>
      </dsp:txXfrm>
    </dsp:sp>
    <dsp:sp modelId="{A9B93654-13EA-4C3C-8C58-01B6F39C7E93}">
      <dsp:nvSpPr>
        <dsp:cNvPr id="0" name=""/>
        <dsp:cNvSpPr/>
      </dsp:nvSpPr>
      <dsp:spPr>
        <a:xfrm>
          <a:off x="2710070" y="1431580"/>
          <a:ext cx="1932607" cy="1159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Simulated Annealing</a:t>
          </a:r>
          <a:endParaRPr lang="en-US" sz="2600" kern="1200" dirty="0"/>
        </a:p>
      </dsp:txBody>
      <dsp:txXfrm>
        <a:off x="2744032" y="1465542"/>
        <a:ext cx="1864683" cy="1091640"/>
      </dsp:txXfrm>
    </dsp:sp>
    <dsp:sp modelId="{42370FF3-AFA1-404E-A02D-36439289E42F}">
      <dsp:nvSpPr>
        <dsp:cNvPr id="0" name=""/>
        <dsp:cNvSpPr/>
      </dsp:nvSpPr>
      <dsp:spPr>
        <a:xfrm>
          <a:off x="4835939" y="1771719"/>
          <a:ext cx="409712" cy="4792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835939" y="1867576"/>
        <a:ext cx="286798" cy="287572"/>
      </dsp:txXfrm>
    </dsp:sp>
    <dsp:sp modelId="{B6D3413A-C5B6-47F8-B1A9-65F1039F4D3B}">
      <dsp:nvSpPr>
        <dsp:cNvPr id="0" name=""/>
        <dsp:cNvSpPr/>
      </dsp:nvSpPr>
      <dsp:spPr>
        <a:xfrm>
          <a:off x="5415721" y="1431580"/>
          <a:ext cx="1932607" cy="1159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Hill Climbing</a:t>
          </a:r>
          <a:endParaRPr lang="en-US" sz="2600" kern="1200" dirty="0"/>
        </a:p>
      </dsp:txBody>
      <dsp:txXfrm>
        <a:off x="5449683" y="1465542"/>
        <a:ext cx="1864683" cy="1091640"/>
      </dsp:txXfrm>
    </dsp:sp>
    <dsp:sp modelId="{F0252C6C-08EF-48C6-89C0-0C3E67BADC55}">
      <dsp:nvSpPr>
        <dsp:cNvPr id="0" name=""/>
        <dsp:cNvSpPr/>
      </dsp:nvSpPr>
      <dsp:spPr>
        <a:xfrm>
          <a:off x="7541589" y="1771719"/>
          <a:ext cx="409712" cy="4792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7541589" y="1867576"/>
        <a:ext cx="286798" cy="287572"/>
      </dsp:txXfrm>
    </dsp:sp>
    <dsp:sp modelId="{81668A18-A5C4-481F-924E-91CBE598CF90}">
      <dsp:nvSpPr>
        <dsp:cNvPr id="0" name=""/>
        <dsp:cNvSpPr/>
      </dsp:nvSpPr>
      <dsp:spPr>
        <a:xfrm>
          <a:off x="8121372" y="1431580"/>
          <a:ext cx="1932607" cy="1159564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Examination Timetable</a:t>
          </a:r>
          <a:endParaRPr lang="en-US" sz="2600" kern="1200" dirty="0"/>
        </a:p>
      </dsp:txBody>
      <dsp:txXfrm>
        <a:off x="8155334" y="1465542"/>
        <a:ext cx="1864683" cy="1091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28358-36EF-46A2-B8D4-2BD6293B510C}">
      <dsp:nvSpPr>
        <dsp:cNvPr id="0" name=""/>
        <dsp:cNvSpPr/>
      </dsp:nvSpPr>
      <dsp:spPr>
        <a:xfrm>
          <a:off x="815" y="117412"/>
          <a:ext cx="795188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18:04:2005</a:t>
          </a:r>
          <a:endParaRPr lang="en-US" sz="1000" kern="1200" dirty="0"/>
        </a:p>
      </dsp:txBody>
      <dsp:txXfrm>
        <a:off x="815" y="117412"/>
        <a:ext cx="795188" cy="288000"/>
      </dsp:txXfrm>
    </dsp:sp>
    <dsp:sp modelId="{3D13FB4D-500D-459B-858B-B3F5F17C82D1}">
      <dsp:nvSpPr>
        <dsp:cNvPr id="0" name=""/>
        <dsp:cNvSpPr/>
      </dsp:nvSpPr>
      <dsp:spPr>
        <a:xfrm>
          <a:off x="815" y="405412"/>
          <a:ext cx="795188" cy="439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E: 107	R: 2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E: 202	R: 1</a:t>
          </a:r>
          <a:endParaRPr lang="en-US" sz="1000" kern="1200" dirty="0"/>
        </a:p>
      </dsp:txBody>
      <dsp:txXfrm>
        <a:off x="815" y="405412"/>
        <a:ext cx="795188" cy="439200"/>
      </dsp:txXfrm>
    </dsp:sp>
    <dsp:sp modelId="{6EB323F8-069A-4F16-B0D7-3F62ED9C1774}">
      <dsp:nvSpPr>
        <dsp:cNvPr id="0" name=""/>
        <dsp:cNvSpPr/>
      </dsp:nvSpPr>
      <dsp:spPr>
        <a:xfrm>
          <a:off x="907331" y="117412"/>
          <a:ext cx="795188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19:04:2005</a:t>
          </a:r>
          <a:endParaRPr lang="en-US" sz="1000" kern="1200" dirty="0"/>
        </a:p>
      </dsp:txBody>
      <dsp:txXfrm>
        <a:off x="907331" y="117412"/>
        <a:ext cx="795188" cy="288000"/>
      </dsp:txXfrm>
    </dsp:sp>
    <dsp:sp modelId="{E6C2ED4F-3122-4690-8C3D-E9FBEA807E7C}">
      <dsp:nvSpPr>
        <dsp:cNvPr id="0" name=""/>
        <dsp:cNvSpPr/>
      </dsp:nvSpPr>
      <dsp:spPr>
        <a:xfrm>
          <a:off x="907331" y="405412"/>
          <a:ext cx="795188" cy="439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E: 2	R: 5</a:t>
          </a:r>
          <a:endParaRPr lang="en-US" sz="1000" kern="1200" dirty="0"/>
        </a:p>
      </dsp:txBody>
      <dsp:txXfrm>
        <a:off x="907331" y="405412"/>
        <a:ext cx="795188" cy="439200"/>
      </dsp:txXfrm>
    </dsp:sp>
    <dsp:sp modelId="{ED0C6729-1393-4353-B252-FF075B28E681}">
      <dsp:nvSpPr>
        <dsp:cNvPr id="0" name=""/>
        <dsp:cNvSpPr/>
      </dsp:nvSpPr>
      <dsp:spPr>
        <a:xfrm>
          <a:off x="1813846" y="117412"/>
          <a:ext cx="795188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20:04:2005</a:t>
          </a:r>
          <a:endParaRPr lang="en-US" sz="1000" kern="1200" dirty="0"/>
        </a:p>
      </dsp:txBody>
      <dsp:txXfrm>
        <a:off x="1813846" y="117412"/>
        <a:ext cx="795188" cy="288000"/>
      </dsp:txXfrm>
    </dsp:sp>
    <dsp:sp modelId="{C2621C42-605E-40B9-B96E-0AEDD830E23B}">
      <dsp:nvSpPr>
        <dsp:cNvPr id="0" name=""/>
        <dsp:cNvSpPr/>
      </dsp:nvSpPr>
      <dsp:spPr>
        <a:xfrm>
          <a:off x="1813846" y="405412"/>
          <a:ext cx="795188" cy="439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E: 112	R: 6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E: 254	R: 1</a:t>
          </a:r>
          <a:endParaRPr lang="en-US" sz="1000" kern="1200" dirty="0"/>
        </a:p>
      </dsp:txBody>
      <dsp:txXfrm>
        <a:off x="1813846" y="405412"/>
        <a:ext cx="795188" cy="439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47FDC-F259-4A4D-B5F5-E5558F96794B}" type="datetimeFigureOut">
              <a:rPr lang="en-US" smtClean="0"/>
              <a:t>21-Jul-15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BDD92-BDD1-41DE-BD7E-1F5A3B95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0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42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Este </a:t>
            </a:r>
            <a:r>
              <a:rPr lang="en-US" baseline="0" dirty="0" err="1" smtClean="0"/>
              <a:t>problema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geral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dataset tem </a:t>
            </a:r>
            <a:r>
              <a:rPr lang="en-US" baseline="0" dirty="0" err="1" smtClean="0"/>
              <a:t>diferentes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dificuldades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detalhes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dados no slide a </a:t>
            </a:r>
            <a:r>
              <a:rPr lang="en-US" baseline="0" dirty="0" err="1" smtClean="0"/>
              <a:t>seguir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Explicar</a:t>
            </a:r>
            <a:r>
              <a:rPr lang="en-US" baseline="0" dirty="0" smtClean="0"/>
              <a:t> o benchmarking program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Hard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46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porquê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dataset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dificuldade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demonstrar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00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um dos soft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6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camada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separadamente</a:t>
            </a:r>
            <a:r>
              <a:rPr lang="en-US" baseline="0" dirty="0" smtClean="0"/>
              <a:t> e as </a:t>
            </a:r>
            <a:r>
              <a:rPr lang="en-US" baseline="0" dirty="0" err="1" smtClean="0"/>
              <a:t>suas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ligações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77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Esta</a:t>
            </a:r>
            <a:r>
              <a:rPr lang="en-US" baseline="0" dirty="0" smtClean="0"/>
              <a:t> tool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que </a:t>
            </a:r>
            <a:r>
              <a:rPr lang="en-US" baseline="0" dirty="0" err="1" smtClean="0"/>
              <a:t>está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ficheiros</a:t>
            </a:r>
            <a:r>
              <a:rPr lang="en-US" baseline="0" dirty="0" smtClean="0"/>
              <a:t> dos datasets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Conflict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66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Primeira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heuristica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executada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Explicar</a:t>
            </a:r>
            <a:r>
              <a:rPr lang="en-US" baseline="0" dirty="0" smtClean="0"/>
              <a:t> LDO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fase</a:t>
            </a:r>
            <a:r>
              <a:rPr lang="en-US" baseline="0" dirty="0" smtClean="0"/>
              <a:t> (com a </a:t>
            </a:r>
            <a:r>
              <a:rPr lang="en-US" baseline="0" dirty="0" err="1" smtClean="0"/>
              <a:t>ajuda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79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Esta</a:t>
            </a:r>
            <a:r>
              <a:rPr lang="en-US" dirty="0" smtClean="0"/>
              <a:t> heuristic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que é acceptance criterion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Cooling schedule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parametros</a:t>
            </a:r>
            <a:r>
              <a:rPr lang="en-US" baseline="0" dirty="0" smtClean="0"/>
              <a:t> (com </a:t>
            </a:r>
            <a:r>
              <a:rPr lang="en-US" baseline="0" dirty="0" err="1" smtClean="0"/>
              <a:t>ajuda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44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porquê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9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 </a:t>
            </a:r>
            <a:r>
              <a:rPr lang="en-US" dirty="0" err="1" smtClean="0"/>
              <a:t>heuristica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O </a:t>
            </a:r>
            <a:r>
              <a:rPr lang="en-US" dirty="0" err="1" smtClean="0"/>
              <a:t>porquê</a:t>
            </a:r>
            <a:r>
              <a:rPr lang="en-US" dirty="0" smtClean="0"/>
              <a:t> da </a:t>
            </a:r>
            <a:r>
              <a:rPr lang="en-US" dirty="0" err="1" smtClean="0"/>
              <a:t>utilização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heuristica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01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operador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a </a:t>
            </a:r>
            <a:r>
              <a:rPr lang="en-US" baseline="0" dirty="0" err="1" smtClean="0"/>
              <a:t>escolha</a:t>
            </a:r>
            <a:r>
              <a:rPr lang="en-US" baseline="0" dirty="0" smtClean="0"/>
              <a:t> é random e que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 outro </a:t>
            </a:r>
            <a:r>
              <a:rPr lang="en-US" baseline="0" dirty="0" err="1" smtClean="0"/>
              <a:t>guiado</a:t>
            </a:r>
            <a:r>
              <a:rPr lang="en-US" baseline="0" dirty="0" smtClean="0"/>
              <a:t> mas que </a:t>
            </a:r>
            <a:r>
              <a:rPr lang="en-US" baseline="0" dirty="0" err="1" smtClean="0"/>
              <a:t>normalmente</a:t>
            </a:r>
            <a:r>
              <a:rPr lang="en-US" baseline="0" dirty="0" smtClean="0"/>
              <a:t> tem </a:t>
            </a:r>
            <a:r>
              <a:rPr lang="en-US" baseline="0" dirty="0" err="1" smtClean="0"/>
              <a:t>piores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1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58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8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possível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alguns</a:t>
            </a:r>
            <a:r>
              <a:rPr lang="en-US" baseline="0" dirty="0" smtClean="0"/>
              <a:t> datasets </a:t>
            </a:r>
            <a:r>
              <a:rPr lang="en-US" baseline="0" dirty="0" err="1" smtClean="0"/>
              <a:t>obter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comparaveis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aos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vencedores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alguns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conseguem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chegar</a:t>
            </a:r>
            <a:r>
              <a:rPr lang="en-US" baseline="0" dirty="0" smtClean="0"/>
              <a:t> a 5º, 4º e 3º </a:t>
            </a:r>
            <a:r>
              <a:rPr lang="en-US" baseline="0" dirty="0" err="1" smtClean="0"/>
              <a:t>lugar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56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o que é </a:t>
            </a:r>
            <a:r>
              <a:rPr lang="en-US" baseline="0" dirty="0" err="1" smtClean="0"/>
              <a:t>suposto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melhorar</a:t>
            </a:r>
            <a:r>
              <a:rPr lang="en-US" baseline="0" dirty="0" smtClean="0"/>
              <a:t>, e que </a:t>
            </a:r>
            <a:r>
              <a:rPr lang="en-US" baseline="0" dirty="0" err="1" smtClean="0"/>
              <a:t>isto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está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momento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desenvolvimento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Melhorias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feitas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desde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estes</a:t>
            </a:r>
            <a:r>
              <a:rPr lang="en-US" baseline="0" dirty="0" smtClean="0"/>
              <a:t> testes </a:t>
            </a:r>
            <a:r>
              <a:rPr lang="en-US" baseline="0" dirty="0" err="1" smtClean="0"/>
              <a:t>foram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efectuados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já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verificaram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melhorias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significativas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Mas o </a:t>
            </a:r>
            <a:r>
              <a:rPr lang="en-US" baseline="0" dirty="0" err="1" smtClean="0"/>
              <a:t>melhoramento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, e </a:t>
            </a:r>
            <a:r>
              <a:rPr lang="en-US" baseline="0" dirty="0" err="1" smtClean="0"/>
              <a:t>quando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estiver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sofrer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melhorias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significativas</a:t>
            </a:r>
            <a:r>
              <a:rPr lang="en-US" baseline="0" dirty="0" smtClean="0"/>
              <a:t>!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Explicar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também</a:t>
            </a:r>
            <a:r>
              <a:rPr lang="en-US" baseline="0" dirty="0" smtClean="0"/>
              <a:t> que um genetic algorithm é um population based meta-heuristic,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82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ITC2007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Gerador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resumo</a:t>
            </a:r>
            <a:r>
              <a:rPr lang="en-US" baseline="0" dirty="0" smtClean="0"/>
              <a:t>)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Validator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Examination</a:t>
            </a:r>
            <a:r>
              <a:rPr lang="en-US" baseline="0" dirty="0" smtClean="0"/>
              <a:t> Timetable é </a:t>
            </a:r>
            <a:r>
              <a:rPr lang="en-US" baseline="0" dirty="0" err="1" smtClean="0"/>
              <a:t>explicado</a:t>
            </a:r>
            <a:r>
              <a:rPr lang="en-US" baseline="0" dirty="0" smtClean="0"/>
              <a:t> no slide </a:t>
            </a:r>
            <a:r>
              <a:rPr lang="en-US" baseline="0" dirty="0" err="1" smtClean="0"/>
              <a:t>seguinte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GUI é </a:t>
            </a:r>
            <a:r>
              <a:rPr lang="en-US" baseline="0" dirty="0" err="1" smtClean="0"/>
              <a:t>opcional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08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Os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problemas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05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formulações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A </a:t>
            </a:r>
            <a:r>
              <a:rPr lang="en-US" dirty="0" err="1" smtClean="0"/>
              <a:t>hipotese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fazer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hibridação</a:t>
            </a:r>
            <a:r>
              <a:rPr lang="en-US" baseline="0" dirty="0" smtClean="0"/>
              <a:t> e que é o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mesma</a:t>
            </a:r>
            <a:r>
              <a:rPr lang="en-US" baseline="0" dirty="0" smtClean="0"/>
              <a:t> approach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soluções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50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O </a:t>
            </a:r>
            <a:r>
              <a:rPr lang="en-US" dirty="0" err="1" smtClean="0"/>
              <a:t>desenho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O facto de GCH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pertencer</a:t>
            </a:r>
            <a:r>
              <a:rPr lang="en-US" baseline="0" dirty="0" smtClean="0"/>
              <a:t> a Problem-Specific Heuristics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15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algoritmo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62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</a:t>
            </a:r>
            <a:r>
              <a:rPr lang="en-US" baseline="0" dirty="0" err="1" smtClean="0"/>
              <a:t>algoritmo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é um problem-specific heuristic (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45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Este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de heuristic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subtipos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55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C222-1897-4DCE-AD4E-1C2D23F222B2}" type="datetime1">
              <a:rPr lang="en-US" smtClean="0"/>
              <a:t>21-Jul-15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3049-48DA-48C7-905F-AFA84CCF358A}" type="datetime1">
              <a:rPr lang="en-US" smtClean="0"/>
              <a:t>21-Jul-15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3854-2080-4526-8728-B16635428175}" type="datetime1">
              <a:rPr lang="en-US" smtClean="0"/>
              <a:t>21-Jul-15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A1A0-1AF9-4436-9543-0DB5EAF61DDB}" type="datetime1">
              <a:rPr lang="en-US" smtClean="0"/>
              <a:t>21-Jul-15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6FFC-B415-40E6-BC3F-20E5229F7B68}" type="datetime1">
              <a:rPr lang="en-US" smtClean="0"/>
              <a:t>21-Jul-15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4DB2-5A2F-472B-9AC3-3BF4FCAC99CF}" type="datetime1">
              <a:rPr lang="en-US" smtClean="0"/>
              <a:t>21-Jul-15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D5B0-65F2-499A-935A-357B7BD717E0}" type="datetime1">
              <a:rPr lang="en-US" smtClean="0"/>
              <a:t>21-Jul-15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A76F-927E-4759-A393-009A14A08F3A}" type="datetime1">
              <a:rPr lang="en-US" smtClean="0"/>
              <a:t>21-Jul-15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15E5-7704-471B-81DC-E3AF275B315A}" type="datetime1">
              <a:rPr lang="en-US" smtClean="0"/>
              <a:t>21-Jul-15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293B35-5E03-4B1C-9DCC-43CD3213BB26}" type="datetime1">
              <a:rPr lang="en-US" smtClean="0"/>
              <a:t>21-Jul-15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0374-59D4-478E-A1F1-6B0E4A240505}" type="datetime1">
              <a:rPr lang="en-US" smtClean="0"/>
              <a:t>21-Jul-15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C0E2E8-83F9-43B1-8D6E-C17C1061DBD1}" type="datetime1">
              <a:rPr lang="en-US" smtClean="0"/>
              <a:t>21-Jul-15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581024"/>
            <a:ext cx="10058400" cy="3781426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Examination Timetabling Automation using Hybrid Meta-heuristics</a:t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4800" i="1" dirty="0"/>
              <a:t>Mid term thesis presentation </a:t>
            </a:r>
            <a:endParaRPr lang="en-US" sz="5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74670"/>
            <a:ext cx="10058400" cy="1659429"/>
          </a:xfrm>
        </p:spPr>
        <p:txBody>
          <a:bodyPr>
            <a:normAutofit fontScale="62500" lnSpcReduction="20000"/>
          </a:bodyPr>
          <a:lstStyle/>
          <a:p>
            <a:r>
              <a:rPr lang="pt-PT" dirty="0" smtClean="0">
                <a:solidFill>
                  <a:schemeClr val="tx1"/>
                </a:solidFill>
              </a:rPr>
              <a:t>Instituto superior de engenharia de </a:t>
            </a:r>
            <a:r>
              <a:rPr lang="pt-PT" dirty="0" smtClean="0">
                <a:solidFill>
                  <a:schemeClr val="tx1"/>
                </a:solidFill>
              </a:rPr>
              <a:t>lisboa</a:t>
            </a:r>
          </a:p>
          <a:p>
            <a:r>
              <a:rPr lang="en-US" dirty="0">
                <a:solidFill>
                  <a:schemeClr val="tx1"/>
                </a:solidFill>
              </a:rPr>
              <a:t>Computer Science and Computer Engineering</a:t>
            </a:r>
            <a:endParaRPr lang="pt-PT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Student: 	Miguel Nunes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Supervisors: 	</a:t>
            </a:r>
            <a:r>
              <a:rPr lang="en-US" dirty="0" err="1" smtClean="0">
                <a:solidFill>
                  <a:schemeClr val="tx1"/>
                </a:solidFill>
              </a:rPr>
              <a:t>Artur</a:t>
            </a:r>
            <a:r>
              <a:rPr lang="en-US" dirty="0" smtClean="0">
                <a:solidFill>
                  <a:schemeClr val="tx1"/>
                </a:solidFill>
              </a:rPr>
              <a:t> Ferreira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Nuno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Leite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7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ITC 2007 Examination timetabling </a:t>
            </a:r>
            <a:r>
              <a:rPr lang="en-US" dirty="0" smtClean="0"/>
              <a:t>problem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12 different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Ranking depends on the </a:t>
            </a:r>
            <a:r>
              <a:rPr lang="en-US" sz="2400" i="1" dirty="0" smtClean="0"/>
              <a:t>distance to feasibility</a:t>
            </a:r>
            <a:r>
              <a:rPr lang="en-US" sz="2400" dirty="0" smtClean="0"/>
              <a:t> and </a:t>
            </a:r>
            <a:r>
              <a:rPr lang="en-US" sz="2400" i="1" dirty="0" smtClean="0"/>
              <a:t>fitness </a:t>
            </a:r>
            <a:r>
              <a:rPr lang="en-US" sz="2400" dirty="0" smtClean="0"/>
              <a:t>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The benchmarking program limited this project’s execution time to 225 seconds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The hard constraints are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No student must be in more than 1 exam at the same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Room’s capacity must not be exceeded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Exam’s </a:t>
            </a:r>
            <a:r>
              <a:rPr lang="en-US" sz="2400" dirty="0"/>
              <a:t>length must not surpass the </a:t>
            </a:r>
            <a:r>
              <a:rPr lang="en-US" sz="2400" dirty="0" smtClean="0"/>
              <a:t>assigned </a:t>
            </a:r>
            <a:r>
              <a:rPr lang="en-US" sz="2400" dirty="0"/>
              <a:t>time </a:t>
            </a:r>
            <a:r>
              <a:rPr lang="en-US" sz="2400" dirty="0" smtClean="0"/>
              <a:t>slot’s length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Exams hard </a:t>
            </a:r>
            <a:r>
              <a:rPr lang="en-US" sz="2400" dirty="0"/>
              <a:t>constraints must be </a:t>
            </a:r>
            <a:r>
              <a:rPr lang="en-US" sz="2400" dirty="0" smtClean="0"/>
              <a:t>followed (e.g., 1 AFTER 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Rooms hard constraints must be followed (e.g., 1 ROOM_EXCLUSIVE)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3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ITC 2007 Examination timetabling </a:t>
            </a:r>
            <a:r>
              <a:rPr lang="en-US" dirty="0"/>
              <a:t>problem </a:t>
            </a:r>
            <a:r>
              <a:rPr lang="en-US" dirty="0" smtClean="0"/>
              <a:t>(2/3</a:t>
            </a:r>
            <a:r>
              <a:rPr lang="en-US" dirty="0"/>
              <a:t>)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445" y="1846263"/>
            <a:ext cx="5175435" cy="40227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3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ITC 2007 Examination timetabling </a:t>
            </a:r>
            <a:r>
              <a:rPr lang="en-US" dirty="0"/>
              <a:t>problem </a:t>
            </a:r>
            <a:r>
              <a:rPr lang="en-US" dirty="0" smtClean="0"/>
              <a:t>(3/3</a:t>
            </a:r>
            <a:r>
              <a:rPr lang="en-US" dirty="0"/>
              <a:t>)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The soft constraints </a:t>
            </a:r>
            <a:r>
              <a:rPr lang="en-US" sz="2800" dirty="0"/>
              <a:t>are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Two </a:t>
            </a:r>
            <a:r>
              <a:rPr lang="en-US" sz="2800" dirty="0"/>
              <a:t>exams in a </a:t>
            </a:r>
            <a:r>
              <a:rPr lang="en-US" sz="2800" dirty="0" smtClean="0"/>
              <a:t>row or in a day</a:t>
            </a:r>
            <a:endParaRPr lang="en-US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spread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Mixed durations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Larger exams constraints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Room penalty</a:t>
            </a:r>
            <a:endParaRPr lang="pt-PT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penalty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1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Proposed Solution</a:t>
            </a:r>
            <a:endParaRPr lang="en-US" dirty="0">
              <a:solidFill>
                <a:srgbClr val="404040"/>
              </a:solidFill>
            </a:endParaRPr>
          </a:p>
        </p:txBody>
      </p:sp>
      <p:graphicFrame>
        <p:nvGraphicFramePr>
          <p:cNvPr id="28" name="Content Placeholder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14164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Proposed Architecture</a:t>
            </a:r>
            <a:endParaRPr lang="pt-PT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Data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Stores all </a:t>
            </a:r>
            <a:r>
              <a:rPr lang="en-US" dirty="0" smtClean="0"/>
              <a:t>entities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Data Access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Provides repositories to access the stored entities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Business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Provides functionalities to manipulate the repositories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business classes implement the </a:t>
            </a:r>
            <a:r>
              <a:rPr lang="en-US" i="1" dirty="0"/>
              <a:t>Singleton</a:t>
            </a:r>
            <a:r>
              <a:rPr lang="en-US" dirty="0"/>
              <a:t> </a:t>
            </a:r>
            <a:r>
              <a:rPr lang="en-US" dirty="0" smtClean="0"/>
              <a:t>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Heuristics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Provides access to the implemented heuristics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Tools </a:t>
            </a:r>
            <a:r>
              <a:rPr lang="en-US" dirty="0" smtClean="0"/>
              <a:t>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Tools </a:t>
            </a:r>
            <a:r>
              <a:rPr lang="en-US" dirty="0"/>
              <a:t>used by the Heuristics Layer and lower layers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Presentation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975" y="1757720"/>
            <a:ext cx="4581525" cy="452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First phase on the project </a:t>
            </a:r>
            <a:r>
              <a:rPr lang="en-US" sz="2400" dirty="0" smtClean="0"/>
              <a:t>execution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Loads all the information from the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Creates and populates the conflict matrix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Each dataset contains all the information required to create a solution: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Examinations and students</a:t>
            </a:r>
            <a:r>
              <a:rPr lang="en-US" sz="2400" dirty="0"/>
              <a:t>’ </a:t>
            </a:r>
            <a:r>
              <a:rPr lang="en-US" sz="2400" dirty="0" err="1" smtClean="0"/>
              <a:t>attendings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Rooms, their capacities and penalties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Periods and their penalties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Period and room hard constraints (optional)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Soft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Largest </a:t>
            </a:r>
            <a:r>
              <a:rPr lang="en-US" dirty="0"/>
              <a:t>Degree </a:t>
            </a:r>
            <a:r>
              <a:rPr lang="en-US" dirty="0" smtClean="0"/>
              <a:t>Ordering </a:t>
            </a:r>
            <a:r>
              <a:rPr lang="en-US" dirty="0" smtClean="0"/>
              <a:t>method is used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Generates </a:t>
            </a:r>
            <a:r>
              <a:rPr lang="en-US" dirty="0"/>
              <a:t>a feasible </a:t>
            </a:r>
            <a:r>
              <a:rPr lang="en-US" dirty="0" smtClean="0"/>
              <a:t>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Implementation </a:t>
            </a:r>
            <a:r>
              <a:rPr lang="en-US" dirty="0" smtClean="0"/>
              <a:t>was divided in four phases: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Adds </a:t>
            </a:r>
            <a:r>
              <a:rPr lang="en-US" dirty="0"/>
              <a:t>the </a:t>
            </a:r>
            <a:r>
              <a:rPr lang="en-US" i="1" dirty="0"/>
              <a:t>exclusion</a:t>
            </a:r>
            <a:r>
              <a:rPr lang="en-US" dirty="0"/>
              <a:t> hard constraints to </a:t>
            </a:r>
            <a:r>
              <a:rPr lang="en-US" dirty="0" smtClean="0"/>
              <a:t>the conflict matrix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Erases all examination </a:t>
            </a:r>
            <a:r>
              <a:rPr lang="en-US" i="1" dirty="0" smtClean="0"/>
              <a:t>coincidence</a:t>
            </a:r>
            <a:r>
              <a:rPr lang="en-US" dirty="0" smtClean="0"/>
              <a:t> hard constraints’ occurrences that have student conflicts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Populates </a:t>
            </a:r>
            <a:r>
              <a:rPr lang="en-US" dirty="0"/>
              <a:t>and </a:t>
            </a:r>
            <a:r>
              <a:rPr lang="en-US" dirty="0" smtClean="0"/>
              <a:t>sort </a:t>
            </a:r>
            <a:r>
              <a:rPr lang="en-US" dirty="0"/>
              <a:t>the assignment </a:t>
            </a:r>
            <a:r>
              <a:rPr lang="en-US" dirty="0" smtClean="0"/>
              <a:t>lists: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Unassigned examinations with </a:t>
            </a:r>
            <a:r>
              <a:rPr lang="en-US" i="1" dirty="0" smtClean="0"/>
              <a:t>room exclusivity </a:t>
            </a:r>
            <a:r>
              <a:rPr lang="en-US" dirty="0"/>
              <a:t>hard </a:t>
            </a:r>
            <a:r>
              <a:rPr lang="en-US" dirty="0" smtClean="0"/>
              <a:t>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Unassigned examinations with </a:t>
            </a:r>
            <a:r>
              <a:rPr lang="en-US" i="1" dirty="0" smtClean="0"/>
              <a:t>after</a:t>
            </a:r>
            <a:r>
              <a:rPr lang="en-US" dirty="0" smtClean="0"/>
              <a:t> hard 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Unassigned examinations with </a:t>
            </a:r>
            <a:r>
              <a:rPr lang="en-US" i="1" dirty="0" smtClean="0"/>
              <a:t>examination coincidence </a:t>
            </a:r>
            <a:r>
              <a:rPr lang="en-US" dirty="0" smtClean="0"/>
              <a:t>hard 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 smtClean="0"/>
              <a:t>All other unassigned examinations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Examination assignment.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Normal assignment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Forcing assignment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70445" y="3834554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230</a:t>
            </a:r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847517140"/>
              </p:ext>
            </p:extLst>
          </p:nvPr>
        </p:nvGraphicFramePr>
        <p:xfrm>
          <a:off x="9391649" y="5038725"/>
          <a:ext cx="2609851" cy="962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1" name="Straight Arrow Connector 30"/>
          <p:cNvCxnSpPr>
            <a:stCxn id="5" idx="3"/>
          </p:cNvCxnSpPr>
          <p:nvPr/>
        </p:nvCxnSpPr>
        <p:spPr>
          <a:xfrm flipV="1">
            <a:off x="7865745" y="3944091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865744" y="4239433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851456" y="4830122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8603933" y="4830122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40" idx="0"/>
            <a:endCxn id="21" idx="0"/>
          </p:cNvCxnSpPr>
          <p:nvPr/>
        </p:nvCxnSpPr>
        <p:spPr>
          <a:xfrm rot="16200000" flipH="1">
            <a:off x="8934510" y="3276661"/>
            <a:ext cx="1198124" cy="2326004"/>
          </a:xfrm>
          <a:prstGeom prst="curvedConnector3">
            <a:avLst>
              <a:gd name="adj1" fmla="val -19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122920" y="3840601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110</a:t>
            </a:r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370444" y="4129900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422</a:t>
            </a:r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122919" y="4130828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75</a:t>
            </a:r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370444" y="4425241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621</a:t>
            </a:r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351393" y="4720582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954</a:t>
            </a:r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118156" y="4726418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13</a:t>
            </a:r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861106" y="4717580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755</a:t>
            </a:r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1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</a:t>
            </a:r>
            <a:r>
              <a:rPr lang="en-US" dirty="0"/>
              <a:t>Annealing </a:t>
            </a:r>
            <a:r>
              <a:rPr lang="en-US" dirty="0" smtClean="0"/>
              <a:t>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Neighbor operators generate neighbor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Neighbor solutions’ acceptance criterion: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Exponential </a:t>
            </a:r>
            <a:r>
              <a:rPr lang="en-US" dirty="0"/>
              <a:t>(decreasing) </a:t>
            </a:r>
            <a:r>
              <a:rPr lang="en-US" dirty="0" smtClean="0"/>
              <a:t>cooling schedule: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Parameters used in this meta-heuristic: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Maximum temperature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Minimum temperature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Number of iterations per temperature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Temperature decreasing rate</a:t>
            </a:r>
            <a:endParaRPr lang="pt-PT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910" y="2225821"/>
            <a:ext cx="2853671" cy="443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785" y="2749418"/>
            <a:ext cx="1734547" cy="36252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730" y="3566059"/>
            <a:ext cx="5942375" cy="254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</a:t>
            </a:r>
            <a:r>
              <a:rPr lang="en-US" dirty="0"/>
              <a:t>Annealing </a:t>
            </a:r>
            <a:r>
              <a:rPr lang="en-US" dirty="0" smtClean="0"/>
              <a:t>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Parameters : </a:t>
            </a:r>
            <a:r>
              <a:rPr lang="en-US" sz="2800" dirty="0" err="1" smtClean="0"/>
              <a:t>TMax</a:t>
            </a:r>
            <a:r>
              <a:rPr lang="en-US" sz="2800" dirty="0" smtClean="0"/>
              <a:t> </a:t>
            </a:r>
            <a:r>
              <a:rPr lang="en-US" sz="2800" dirty="0"/>
              <a:t>= 45, </a:t>
            </a:r>
            <a:r>
              <a:rPr lang="en-US" sz="2800" dirty="0" err="1"/>
              <a:t>TMin</a:t>
            </a:r>
            <a:r>
              <a:rPr lang="en-US" sz="2800" dirty="0"/>
              <a:t> = </a:t>
            </a:r>
            <a:r>
              <a:rPr lang="en-US" sz="2800" i="1" dirty="0" smtClean="0"/>
              <a:t>e</a:t>
            </a:r>
            <a:r>
              <a:rPr lang="en-US" sz="2800" baseline="30000" dirty="0" smtClean="0"/>
              <a:t>−18</a:t>
            </a:r>
            <a:r>
              <a:rPr lang="en-US" sz="2800" dirty="0" smtClean="0"/>
              <a:t>, loops </a:t>
            </a:r>
            <a:r>
              <a:rPr lang="en-US" sz="2800" dirty="0"/>
              <a:t>= 5 and rate = </a:t>
            </a:r>
            <a:r>
              <a:rPr lang="en-US" sz="2800" dirty="0" smtClean="0"/>
              <a:t>0.01</a:t>
            </a:r>
          </a:p>
          <a:p>
            <a:r>
              <a:rPr lang="en-US" sz="2800" dirty="0" smtClean="0"/>
              <a:t>Results: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04" y="2379605"/>
            <a:ext cx="4480821" cy="348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Climbing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Uses the same neighbor operators as the 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Only accepts better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It is time-monitored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Used to guarantee that the project is finished within the given time limit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The Timetabling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Existing Approaches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ITC2007 Examination Timetabling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System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Loader and Solution Initialization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Proposed Approach: Local 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Experimental Results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The neighborhood operators are randomly chosen to be used: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Room Change;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Change;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&amp; Room Change;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Room Swap;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Swap;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&amp; Room Swap.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</a:t>
            </a:r>
            <a:r>
              <a:rPr lang="en-US" dirty="0" smtClean="0"/>
              <a:t>Results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The results were obtained by averaging the 10 runs for each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The parameters used to run the SA </a:t>
            </a:r>
            <a:r>
              <a:rPr lang="en-US" sz="2800" dirty="0" smtClean="0"/>
              <a:t>were: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 smtClean="0"/>
              <a:t>TMax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0.01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 smtClean="0"/>
              <a:t>TMin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1</a:t>
            </a:r>
            <a:r>
              <a:rPr lang="en-US" sz="2800" i="1" dirty="0" smtClean="0"/>
              <a:t>e</a:t>
            </a:r>
            <a:r>
              <a:rPr lang="en-US" sz="2800" baseline="30000" dirty="0" smtClean="0"/>
              <a:t>-18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reps </a:t>
            </a:r>
            <a:r>
              <a:rPr lang="en-US" sz="2800" dirty="0"/>
              <a:t>= </a:t>
            </a:r>
            <a:r>
              <a:rPr lang="en-US" sz="2800" dirty="0" smtClean="0"/>
              <a:t>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rate </a:t>
            </a:r>
            <a:r>
              <a:rPr lang="en-US" sz="2800" dirty="0"/>
              <a:t>= </a:t>
            </a:r>
            <a:r>
              <a:rPr lang="en-US" sz="2800" dirty="0" smtClean="0"/>
              <a:t>0.001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0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</a:t>
            </a:r>
            <a:r>
              <a:rPr lang="en-US" dirty="0"/>
              <a:t>Results </a:t>
            </a:r>
            <a:r>
              <a:rPr lang="en-US" dirty="0" smtClean="0"/>
              <a:t>(2/2</a:t>
            </a:r>
            <a:r>
              <a:rPr lang="en-US" dirty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197" y="1846263"/>
            <a:ext cx="7685931" cy="40227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A program was developed to generate timetables following ITC2007 rules, using heuristics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 Graph Coloring heuristic was developed to obtained a feasible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 Simulated Annealing and Hill Climbing meta-heuristics were </a:t>
            </a:r>
            <a:r>
              <a:rPr lang="en-US" sz="2600" dirty="0"/>
              <a:t>developed </a:t>
            </a:r>
            <a:r>
              <a:rPr lang="en-US" sz="2600" dirty="0" smtClean="0"/>
              <a:t>to improve the initial feasible solution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Developed using ASP.NET (C#)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Visual Studio 2013 was used as the development tool with the help of the </a:t>
            </a:r>
            <a:r>
              <a:rPr lang="en-US" sz="2800" dirty="0" err="1" smtClean="0"/>
              <a:t>Resharper</a:t>
            </a:r>
            <a:r>
              <a:rPr lang="en-US" sz="2800" dirty="0" smtClean="0"/>
              <a:t>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Project’s progress is at 75%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The rest will be implemented for the final phase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Performance improvement of the implemented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Implementation of a new approach using a Genetic 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Results comparison with the five winners and the previous implemented approach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I hope you enjoyed it!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Any questions?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0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Goals of this 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800" dirty="0" smtClean="0"/>
              <a:t>Generation </a:t>
            </a:r>
            <a:r>
              <a:rPr lang="en-US" sz="2800" dirty="0"/>
              <a:t>of timetables according to the ITC 2007 (International Timetable Competition) - examination timetabling </a:t>
            </a:r>
            <a:r>
              <a:rPr lang="en-US" sz="2800" dirty="0" smtClean="0"/>
              <a:t>track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Timetable </a:t>
            </a:r>
            <a:r>
              <a:rPr lang="en-US" sz="2800" dirty="0" smtClean="0">
                <a:solidFill>
                  <a:srgbClr val="404040"/>
                </a:solidFill>
              </a:rPr>
              <a:t>Validator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Graphical </a:t>
            </a:r>
            <a:r>
              <a:rPr lang="en-US" sz="2800" dirty="0"/>
              <a:t>User </a:t>
            </a:r>
            <a:r>
              <a:rPr lang="en-US" sz="2800" dirty="0" smtClean="0"/>
              <a:t>Interface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Timetabling </a:t>
            </a:r>
            <a:r>
              <a:rPr lang="en-US" dirty="0" smtClean="0">
                <a:solidFill>
                  <a:schemeClr val="tx1"/>
                </a:solidFill>
              </a:rPr>
              <a:t>Problem (</a:t>
            </a:r>
            <a:r>
              <a:rPr lang="en-US" dirty="0" smtClean="0">
                <a:solidFill>
                  <a:schemeClr val="tx1"/>
                </a:solidFill>
              </a:rPr>
              <a:t>1/2)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800" dirty="0" smtClean="0"/>
              <a:t>Examination Timetabling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Course Timetabling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School Timetabling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Problem constraints can be hard or </a:t>
            </a:r>
            <a:r>
              <a:rPr lang="en-US" sz="2800" dirty="0" smtClean="0">
                <a:solidFill>
                  <a:srgbClr val="404040"/>
                </a:solidFill>
              </a:rPr>
              <a:t>soft</a:t>
            </a:r>
            <a:endParaRPr lang="en-US" sz="2400" dirty="0" smtClean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5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Timetabling Problem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2/2)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Two possible </a:t>
            </a:r>
            <a:r>
              <a:rPr lang="en-US" sz="2800" dirty="0" smtClean="0"/>
              <a:t>formulations: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Search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Optimization problem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Possible </a:t>
            </a:r>
            <a:r>
              <a:rPr lang="en-US" sz="2800" dirty="0"/>
              <a:t>t</a:t>
            </a:r>
            <a:r>
              <a:rPr lang="en-US" sz="2800" dirty="0" smtClean="0"/>
              <a:t>ypes of solutions: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Feasible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Non feasible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Optimal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Sub-optimal</a:t>
            </a:r>
          </a:p>
          <a:p>
            <a:endParaRPr lang="pt-PT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8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Existing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pproaches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Exact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Graph Coloring Based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Single-solution based meta-heuristics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Population based meta-heuristics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961" y="1939425"/>
            <a:ext cx="6274358" cy="405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algorithms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Search the whole space of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It is guaranteed that an optimal solution is found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Inappropriate for large sized problem instances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Algorithms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Branch-and-Bound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Constraint-Programming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9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Coloring Based techniques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Problem-specific heuristic</a:t>
            </a:r>
            <a:r>
              <a:rPr lang="en-US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Assign </a:t>
            </a:r>
            <a:r>
              <a:rPr lang="en-US" dirty="0" smtClean="0"/>
              <a:t>the minimum set of </a:t>
            </a:r>
            <a:r>
              <a:rPr lang="en-US" dirty="0"/>
              <a:t>colors to an element type of </a:t>
            </a:r>
            <a:r>
              <a:rPr lang="en-US" dirty="0" smtClean="0"/>
              <a:t>the </a:t>
            </a:r>
            <a:r>
              <a:rPr lang="en-US" dirty="0"/>
              <a:t>graph </a:t>
            </a:r>
            <a:r>
              <a:rPr lang="en-US" dirty="0" smtClean="0"/>
              <a:t>following certain constraints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Examples of Graph Coloring problems: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Vertex Coloring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Edge Coloring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Timetabling problems can be reduced to a graph coloring </a:t>
            </a:r>
            <a:r>
              <a:rPr lang="en-US" dirty="0" smtClean="0"/>
              <a:t>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52" y="4261455"/>
            <a:ext cx="3343275" cy="194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5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Meta-heuristics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Provide solutions for optimization 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Used in timetabling problems to optimize feasible solutions provided by heuristics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Sub-types: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Single-solution meta-heuristics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Population-based meta-heuristics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2608</TotalTime>
  <Words>1322</Words>
  <Application>Microsoft Office PowerPoint</Application>
  <PresentationFormat>Widescreen</PresentationFormat>
  <Paragraphs>291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Retrospect</vt:lpstr>
      <vt:lpstr>Examination Timetabling Automation using Hybrid Meta-heuristics  Mid term thesis presentation </vt:lpstr>
      <vt:lpstr>Summary</vt:lpstr>
      <vt:lpstr>Goals of this project</vt:lpstr>
      <vt:lpstr>The Timetabling Problem (1/2)</vt:lpstr>
      <vt:lpstr>The Timetabling Problem (2/2)</vt:lpstr>
      <vt:lpstr>Existing Approaches</vt:lpstr>
      <vt:lpstr>Exact algorithms</vt:lpstr>
      <vt:lpstr>Graph Coloring Based techniques</vt:lpstr>
      <vt:lpstr>Meta-heuristics</vt:lpstr>
      <vt:lpstr>ITC 2007 Examination timetabling problem (1/3)</vt:lpstr>
      <vt:lpstr>ITC 2007 Examination timetabling problem (2/3)</vt:lpstr>
      <vt:lpstr>ITC 2007 Examination timetabling problem (3/3)</vt:lpstr>
      <vt:lpstr>Proposed Solution</vt:lpstr>
      <vt:lpstr>Proposed Architecture</vt:lpstr>
      <vt:lpstr>Loader</vt:lpstr>
      <vt:lpstr>Graph Coloring</vt:lpstr>
      <vt:lpstr>Simulated Annealing (1/2)</vt:lpstr>
      <vt:lpstr>Simulated Annealing (2/2)</vt:lpstr>
      <vt:lpstr>Hill Climbing</vt:lpstr>
      <vt:lpstr>Neighborhood Operators</vt:lpstr>
      <vt:lpstr>Experimental Results (1/2)</vt:lpstr>
      <vt:lpstr>Experimental Results (2/2)</vt:lpstr>
      <vt:lpstr>Resume</vt:lpstr>
      <vt:lpstr>Implementation Tools</vt:lpstr>
      <vt:lpstr>Future work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Examination Timetabling Automation using Hybrid Meta-heuristics</dc:title>
  <dc:creator>Mike</dc:creator>
  <cp:lastModifiedBy>Mike</cp:lastModifiedBy>
  <cp:revision>308</cp:revision>
  <dcterms:created xsi:type="dcterms:W3CDTF">2015-07-10T12:56:06Z</dcterms:created>
  <dcterms:modified xsi:type="dcterms:W3CDTF">2015-07-21T22:26:36Z</dcterms:modified>
</cp:coreProperties>
</file>