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86" r:id="rId14"/>
    <p:sldId id="267" r:id="rId15"/>
    <p:sldId id="275" r:id="rId16"/>
    <p:sldId id="277" r:id="rId17"/>
    <p:sldId id="279" r:id="rId18"/>
    <p:sldId id="282" r:id="rId19"/>
    <p:sldId id="280" r:id="rId20"/>
    <p:sldId id="281" r:id="rId21"/>
    <p:sldId id="283" r:id="rId22"/>
    <p:sldId id="284" r:id="rId23"/>
    <p:sldId id="287" r:id="rId24"/>
    <p:sldId id="289" r:id="rId25"/>
    <p:sldId id="28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37" clrIdx="0"/>
  <p:cmAuthor id="1" name="Mike" initials="M" lastIdx="8" clrIdx="1">
    <p:extLst/>
  </p:cmAuthor>
  <p:cmAuthor id="2" name="Artu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3" autoAdjust="0"/>
    <p:restoredTop sz="81401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20T17:57:14.167" idx="3">
    <p:pos x="5553" y="1183"/>
    <p:text>Colocar aqui mais alguma informação sobre o ITC2007</p:text>
  </p:cm>
  <p:cm authorId="1" dt="2015-07-21T21:21:28.848" idx="7">
    <p:pos x="5553" y="1279"/>
    <p:text>Este tipo de informação é explicado por fala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0:31:47.313" idx="16">
    <p:pos x="6970" y="1204"/>
    <p:text>... minimum set of colors ... e dizer qual o constraint, que é o de dois vertices adjacentes não poderem ficar com cores iguais</p:text>
  </p:cm>
  <p:cm authorId="1" dt="2015-07-15T23:15:06.259" idx="1">
    <p:pos x="6970" y="1300"/>
    <p:text>Não é verdade se for o caso do Edge coloring. Isso vou explicar no tópico em baixo, até porque faz mais sentido.</p:text>
    <p:extLst>
      <p:ext uri="{C676402C-5697-4E1C-873F-D02D1690AC5C}">
        <p15:threadingInfo xmlns:p15="http://schemas.microsoft.com/office/powerpoint/2012/main" timeZoneBias="-60">
          <p15:parentCm authorId="0" idx="16"/>
        </p15:threadingInfo>
      </p:ext>
    </p:extLst>
  </p:cm>
  <p:cm authorId="0" dt="2015-07-15T10:32:39.593" idx="17">
    <p:pos x="5110" y="2668"/>
    <p:text>dar exemplo de como se reduz o exam. TT só com o clash hard constraint</p:text>
  </p:cm>
  <p:cm authorId="1" dt="2015-07-15T23:27:47.262" idx="4">
    <p:pos x="5110" y="2764"/>
    <p:text>Ia dar este exemplo, oralmente. Não achei que havia necessidade de acrescentar mais informação por texto.</p:text>
    <p:extLst>
      <p:ext uri="{C676402C-5697-4E1C-873F-D02D1690AC5C}">
        <p15:threadingInfo xmlns:p15="http://schemas.microsoft.com/office/powerpoint/2012/main" timeZoneBias="-60">
          <p15:parentCm authorId="0" idx="1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1:02:44.921" idx="33">
    <p:pos x="4600" y="2224"/>
    <p:text>usar talvez duas figuras: uma para ilustrar o funcionamento do SA ao longo da pesquisa e outra para o andamento (para diferentes R) da função g(t, Tmax, R)
Para o SA figura 2.25 pag. 127 livro Talbi</p:text>
  </p:cm>
  <p:cm authorId="1" dt="2015-07-17T20:44:39.743" idx="6">
    <p:pos x="4600" y="2320"/>
    <p:text>SA para diferentes R's não será necessário tendo em conta o slide seguinte (para a apresentação final e relatório final, estes vão ser substituidos por R's em vez de -log10)</p:text>
    <p:extLst>
      <p:ext uri="{C676402C-5697-4E1C-873F-D02D1690AC5C}">
        <p15:threadingInfo xmlns:p15="http://schemas.microsoft.com/office/powerpoint/2012/main" timeZoneBias="-60">
          <p15:parentCm authorId="0" idx="3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</dgm:pt>
    <dgm:pt modelId="{0F705934-E6D1-499E-BDAA-C0A62992660D}" type="pres">
      <dgm:prSet presAssocID="{17A8A248-E1DA-469F-A154-CBAC5D9778A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1" presStyleCnt="4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1" presStyleCnt="4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2" presStyleCnt="4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2" presStyleCnt="4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3" presStyleCnt="4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3" presStyleCnt="4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A6DC9F7-4E20-4318-B597-6512B64C5E5B}" type="presOf" srcId="{903E13AB-7FF9-4EF1-9CC8-42D43D9E5AF2}" destId="{F0252C6C-08EF-48C6-89C0-0C3E67BADC55}" srcOrd="0" destOrd="0" presId="urn:microsoft.com/office/officeart/2005/8/layout/process1"/>
    <dgm:cxn modelId="{29F03320-2E4F-4DBF-856B-0777D4F75DE2}" type="presOf" srcId="{6E46E610-6AA3-4C4E-8A85-6DC6A62E248B}" destId="{81668A18-A5C4-481F-924E-91CBE598CF90}" srcOrd="0" destOrd="0" presId="urn:microsoft.com/office/officeart/2005/8/layout/process1"/>
    <dgm:cxn modelId="{C3A8A718-F2B3-455B-B68C-D33C0FB85442}" type="presOf" srcId="{D4EC1965-5E66-4F6A-B14C-48B89CF88F34}" destId="{1042CD11-4028-40C7-A3E4-3853786713BD}" srcOrd="0" destOrd="0" presId="urn:microsoft.com/office/officeart/2005/8/layout/process1"/>
    <dgm:cxn modelId="{10A6AFFB-136F-4B46-B488-3FCEC86DF52E}" srcId="{BA80B3D6-D686-4335-B8FE-A5B174A91D1F}" destId="{98B9D415-3575-41DA-8A1E-7D3F389EAAB4}" srcOrd="3" destOrd="0" parTransId="{4BB043C2-7E2E-4EC1-9BF5-3822561939B1}" sibTransId="{903E13AB-7FF9-4EF1-9CC8-42D43D9E5AF2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63979777-6806-43D9-999F-7A795E3AE3BF}" srcId="{BA80B3D6-D686-4335-B8FE-A5B174A91D1F}" destId="{424BD534-A5CD-4DA1-970B-96BC2B36FFFA}" srcOrd="2" destOrd="0" parTransId="{A6527A33-AD89-4577-8B3C-398FC08D70E9}" sibTransId="{2F6FD728-9EA6-4228-BAD0-00E42898BAEE}"/>
    <dgm:cxn modelId="{00F76F21-1BB6-441A-9A4C-96D7CFDF66A5}" type="presOf" srcId="{424BD534-A5CD-4DA1-970B-96BC2B36FFFA}" destId="{A9B93654-13EA-4C3C-8C58-01B6F39C7E93}" srcOrd="0" destOrd="0" presId="urn:microsoft.com/office/officeart/2005/8/layout/process1"/>
    <dgm:cxn modelId="{3E50A592-F061-4FB1-B1E4-BBD4D7ADC618}" type="presOf" srcId="{4422F951-8E6C-4158-98BC-9114CDD18487}" destId="{FDB0FADC-49BB-4433-94F6-73BAE60CC01B}" srcOrd="0" destOrd="0" presId="urn:microsoft.com/office/officeart/2005/8/layout/process1"/>
    <dgm:cxn modelId="{7CE9BA74-E81D-4825-9A76-DC360EF86D98}" type="presOf" srcId="{502ADAB4-0FBC-4569-99CE-21E1D5F6BC66}" destId="{45E28F72-793C-4B73-B565-78D783AB4F0D}" srcOrd="1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7453717B-ED60-4C31-9DDE-E1D9BE26A6F7}" type="presOf" srcId="{2F6FD728-9EA6-4228-BAD0-00E42898BAEE}" destId="{42370FF3-AFA1-404E-A02D-36439289E42F}" srcOrd="0" destOrd="0" presId="urn:microsoft.com/office/officeart/2005/8/layout/process1"/>
    <dgm:cxn modelId="{49F23FF8-B975-4118-8BFC-976E5D1F81BB}" type="presOf" srcId="{17A8A248-E1DA-469F-A154-CBAC5D9778AB}" destId="{0F705934-E6D1-499E-BDAA-C0A62992660D}" srcOrd="0" destOrd="0" presId="urn:microsoft.com/office/officeart/2005/8/layout/process1"/>
    <dgm:cxn modelId="{5D908D8B-B700-4D78-B51E-986905D3CBF2}" type="presOf" srcId="{502ADAB4-0FBC-4569-99CE-21E1D5F6BC66}" destId="{84B384BA-4992-4177-9E54-19EAA20BCC7A}" srcOrd="0" destOrd="0" presId="urn:microsoft.com/office/officeart/2005/8/layout/process1"/>
    <dgm:cxn modelId="{F1DC2A5A-DC5A-417A-B6A0-A85C2DF10750}" srcId="{BA80B3D6-D686-4335-B8FE-A5B174A91D1F}" destId="{D4EC1965-5E66-4F6A-B14C-48B89CF88F34}" srcOrd="1" destOrd="0" parTransId="{FCD1FA7D-D905-468E-99B9-C7BD076FAC31}" sibTransId="{502ADAB4-0FBC-4569-99CE-21E1D5F6BC66}"/>
    <dgm:cxn modelId="{4F443778-1E82-4F0D-9FF1-3BE92935AE9E}" type="presOf" srcId="{903E13AB-7FF9-4EF1-9CC8-42D43D9E5AF2}" destId="{005977C5-7746-4332-AB63-5565C2615FED}" srcOrd="1" destOrd="0" presId="urn:microsoft.com/office/officeart/2005/8/layout/process1"/>
    <dgm:cxn modelId="{F9230486-757A-4ED0-A75A-C99318CC3162}" type="presOf" srcId="{4422F951-8E6C-4158-98BC-9114CDD18487}" destId="{C70AAC22-CD4D-442E-9F76-A785E86CF564}" srcOrd="1" destOrd="0" presId="urn:microsoft.com/office/officeart/2005/8/layout/process1"/>
    <dgm:cxn modelId="{E8D939EE-BE19-4749-A012-A8BD5CBA70A3}" srcId="{BA80B3D6-D686-4335-B8FE-A5B174A91D1F}" destId="{6E46E610-6AA3-4C4E-8A85-6DC6A62E248B}" srcOrd="4" destOrd="0" parTransId="{823508B4-53E0-436F-8C0C-01AAB20F1F8B}" sibTransId="{58A25139-4C19-4DEF-BB4A-2C7D0C560D1E}"/>
    <dgm:cxn modelId="{C7DF86BE-B58A-49FE-862D-5188C1FA3E7E}" type="presOf" srcId="{2F6FD728-9EA6-4228-BAD0-00E42898BAEE}" destId="{09FB49E3-3A32-426F-90D7-C2DEEECBAE8A}" srcOrd="1" destOrd="0" presId="urn:microsoft.com/office/officeart/2005/8/layout/process1"/>
    <dgm:cxn modelId="{3A624728-957B-485C-814A-C77AECCCFB85}" type="presOf" srcId="{98B9D415-3575-41DA-8A1E-7D3F389EAAB4}" destId="{B6D3413A-C5B6-47F8-B1A9-65F1039F4D3B}" srcOrd="0" destOrd="0" presId="urn:microsoft.com/office/officeart/2005/8/layout/process1"/>
    <dgm:cxn modelId="{577C1C7F-F258-4186-9402-EF17005AEA17}" type="presParOf" srcId="{52A5986A-80EF-452F-B163-4F651F6E920E}" destId="{0F705934-E6D1-499E-BDAA-C0A62992660D}" srcOrd="0" destOrd="0" presId="urn:microsoft.com/office/officeart/2005/8/layout/process1"/>
    <dgm:cxn modelId="{BF7983CF-4D1F-4136-B25F-4F091829DDA4}" type="presParOf" srcId="{52A5986A-80EF-452F-B163-4F651F6E920E}" destId="{FDB0FADC-49BB-4433-94F6-73BAE60CC01B}" srcOrd="1" destOrd="0" presId="urn:microsoft.com/office/officeart/2005/8/layout/process1"/>
    <dgm:cxn modelId="{B9EF3739-3B11-4734-9F89-CD739C0FD902}" type="presParOf" srcId="{FDB0FADC-49BB-4433-94F6-73BAE60CC01B}" destId="{C70AAC22-CD4D-442E-9F76-A785E86CF564}" srcOrd="0" destOrd="0" presId="urn:microsoft.com/office/officeart/2005/8/layout/process1"/>
    <dgm:cxn modelId="{C2AEF85E-E848-4B0A-9978-D41998F2BED0}" type="presParOf" srcId="{52A5986A-80EF-452F-B163-4F651F6E920E}" destId="{1042CD11-4028-40C7-A3E4-3853786713BD}" srcOrd="2" destOrd="0" presId="urn:microsoft.com/office/officeart/2005/8/layout/process1"/>
    <dgm:cxn modelId="{137D71B9-D08A-4937-A3F2-15F870A10F9E}" type="presParOf" srcId="{52A5986A-80EF-452F-B163-4F651F6E920E}" destId="{84B384BA-4992-4177-9E54-19EAA20BCC7A}" srcOrd="3" destOrd="0" presId="urn:microsoft.com/office/officeart/2005/8/layout/process1"/>
    <dgm:cxn modelId="{83B4D52C-140E-4A8A-AC86-C1AF47FD476F}" type="presParOf" srcId="{84B384BA-4992-4177-9E54-19EAA20BCC7A}" destId="{45E28F72-793C-4B73-B565-78D783AB4F0D}" srcOrd="0" destOrd="0" presId="urn:microsoft.com/office/officeart/2005/8/layout/process1"/>
    <dgm:cxn modelId="{F23E420E-2349-421F-A746-3EBA5600A2BC}" type="presParOf" srcId="{52A5986A-80EF-452F-B163-4F651F6E920E}" destId="{A9B93654-13EA-4C3C-8C58-01B6F39C7E93}" srcOrd="4" destOrd="0" presId="urn:microsoft.com/office/officeart/2005/8/layout/process1"/>
    <dgm:cxn modelId="{E46762DB-2D4A-4422-9580-BDE8A07F45C3}" type="presParOf" srcId="{52A5986A-80EF-452F-B163-4F651F6E920E}" destId="{42370FF3-AFA1-404E-A02D-36439289E42F}" srcOrd="5" destOrd="0" presId="urn:microsoft.com/office/officeart/2005/8/layout/process1"/>
    <dgm:cxn modelId="{FB95DFAB-79F4-481B-ABC8-3D6B1867AF7F}" type="presParOf" srcId="{42370FF3-AFA1-404E-A02D-36439289E42F}" destId="{09FB49E3-3A32-426F-90D7-C2DEEECBAE8A}" srcOrd="0" destOrd="0" presId="urn:microsoft.com/office/officeart/2005/8/layout/process1"/>
    <dgm:cxn modelId="{7823014D-7590-42E8-9B86-009D3156CDF2}" type="presParOf" srcId="{52A5986A-80EF-452F-B163-4F651F6E920E}" destId="{B6D3413A-C5B6-47F8-B1A9-65F1039F4D3B}" srcOrd="6" destOrd="0" presId="urn:microsoft.com/office/officeart/2005/8/layout/process1"/>
    <dgm:cxn modelId="{4F562406-3DC5-4CA6-B692-96683ED73BA8}" type="presParOf" srcId="{52A5986A-80EF-452F-B163-4F651F6E920E}" destId="{F0252C6C-08EF-48C6-89C0-0C3E67BADC55}" srcOrd="7" destOrd="0" presId="urn:microsoft.com/office/officeart/2005/8/layout/process1"/>
    <dgm:cxn modelId="{AC55E683-B884-4FE4-B0AE-0147D944D847}" type="presParOf" srcId="{F0252C6C-08EF-48C6-89C0-0C3E67BADC55}" destId="{005977C5-7746-4332-AB63-5565C2615FED}" srcOrd="0" destOrd="0" presId="urn:microsoft.com/office/officeart/2005/8/layout/process1"/>
    <dgm:cxn modelId="{6892B5EF-5333-4EFD-AECD-D232558C8BA9}" type="presParOf" srcId="{52A5986A-80EF-452F-B163-4F651F6E920E}" destId="{81668A18-A5C4-481F-924E-91CBE598CF9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18:04:2005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19:04:2005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20:04:2005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5934-E6D1-499E-BDAA-C0A62992660D}">
      <dsp:nvSpPr>
        <dsp:cNvPr id="0" name=""/>
        <dsp:cNvSpPr/>
      </dsp:nvSpPr>
      <dsp:spPr>
        <a:xfrm>
          <a:off x="4911" y="1554608"/>
          <a:ext cx="1522511" cy="913507"/>
        </a:xfrm>
        <a:prstGeom prst="roundRect">
          <a:avLst>
            <a:gd name="adj" fmla="val 10000"/>
          </a:avLst>
        </a:prstGeom>
        <a:solidFill>
          <a:srgbClr val="F0847C"/>
        </a:solidFill>
        <a:ln>
          <a:solidFill>
            <a:srgbClr val="C00000"/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ITC 2007 Data</a:t>
          </a:r>
          <a:endParaRPr lang="en-US" sz="2000" kern="1200" dirty="0"/>
        </a:p>
      </dsp:txBody>
      <dsp:txXfrm>
        <a:off x="31667" y="1581364"/>
        <a:ext cx="1468999" cy="859995"/>
      </dsp:txXfrm>
    </dsp:sp>
    <dsp:sp modelId="{FDB0FADC-49BB-4433-94F6-73BAE60CC01B}">
      <dsp:nvSpPr>
        <dsp:cNvPr id="0" name=""/>
        <dsp:cNvSpPr/>
      </dsp:nvSpPr>
      <dsp:spPr>
        <a:xfrm>
          <a:off x="1679674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79674" y="1898087"/>
        <a:ext cx="225940" cy="226550"/>
      </dsp:txXfrm>
    </dsp:sp>
    <dsp:sp modelId="{1042CD11-4028-40C7-A3E4-3853786713BD}">
      <dsp:nvSpPr>
        <dsp:cNvPr id="0" name=""/>
        <dsp:cNvSpPr/>
      </dsp:nvSpPr>
      <dsp:spPr>
        <a:xfrm>
          <a:off x="2136427" y="1554608"/>
          <a:ext cx="1522511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Graph Coloring</a:t>
          </a:r>
          <a:endParaRPr lang="en-US" sz="2000" kern="1200" dirty="0"/>
        </a:p>
      </dsp:txBody>
      <dsp:txXfrm>
        <a:off x="2163183" y="1581364"/>
        <a:ext cx="1468999" cy="859995"/>
      </dsp:txXfrm>
    </dsp:sp>
    <dsp:sp modelId="{84B384BA-4992-4177-9E54-19EAA20BCC7A}">
      <dsp:nvSpPr>
        <dsp:cNvPr id="0" name=""/>
        <dsp:cNvSpPr/>
      </dsp:nvSpPr>
      <dsp:spPr>
        <a:xfrm>
          <a:off x="3811190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11190" y="1898087"/>
        <a:ext cx="225940" cy="226550"/>
      </dsp:txXfrm>
    </dsp:sp>
    <dsp:sp modelId="{A9B93654-13EA-4C3C-8C58-01B6F39C7E93}">
      <dsp:nvSpPr>
        <dsp:cNvPr id="0" name=""/>
        <dsp:cNvSpPr/>
      </dsp:nvSpPr>
      <dsp:spPr>
        <a:xfrm>
          <a:off x="4267944" y="1554608"/>
          <a:ext cx="1522511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Simulated Annealing</a:t>
          </a:r>
          <a:endParaRPr lang="en-US" sz="2000" kern="1200" dirty="0"/>
        </a:p>
      </dsp:txBody>
      <dsp:txXfrm>
        <a:off x="4294700" y="1581364"/>
        <a:ext cx="1468999" cy="859995"/>
      </dsp:txXfrm>
    </dsp:sp>
    <dsp:sp modelId="{42370FF3-AFA1-404E-A02D-36439289E42F}">
      <dsp:nvSpPr>
        <dsp:cNvPr id="0" name=""/>
        <dsp:cNvSpPr/>
      </dsp:nvSpPr>
      <dsp:spPr>
        <a:xfrm>
          <a:off x="5942707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42707" y="1898087"/>
        <a:ext cx="225940" cy="226550"/>
      </dsp:txXfrm>
    </dsp:sp>
    <dsp:sp modelId="{B6D3413A-C5B6-47F8-B1A9-65F1039F4D3B}">
      <dsp:nvSpPr>
        <dsp:cNvPr id="0" name=""/>
        <dsp:cNvSpPr/>
      </dsp:nvSpPr>
      <dsp:spPr>
        <a:xfrm>
          <a:off x="6399460" y="1554608"/>
          <a:ext cx="1522511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Hill Climbing</a:t>
          </a:r>
          <a:endParaRPr lang="en-US" sz="2000" kern="1200" dirty="0"/>
        </a:p>
      </dsp:txBody>
      <dsp:txXfrm>
        <a:off x="6426216" y="1581364"/>
        <a:ext cx="1468999" cy="859995"/>
      </dsp:txXfrm>
    </dsp:sp>
    <dsp:sp modelId="{F0252C6C-08EF-48C6-89C0-0C3E67BADC55}">
      <dsp:nvSpPr>
        <dsp:cNvPr id="0" name=""/>
        <dsp:cNvSpPr/>
      </dsp:nvSpPr>
      <dsp:spPr>
        <a:xfrm>
          <a:off x="8074223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074223" y="1898087"/>
        <a:ext cx="225940" cy="226550"/>
      </dsp:txXfrm>
    </dsp:sp>
    <dsp:sp modelId="{81668A18-A5C4-481F-924E-91CBE598CF90}">
      <dsp:nvSpPr>
        <dsp:cNvPr id="0" name=""/>
        <dsp:cNvSpPr/>
      </dsp:nvSpPr>
      <dsp:spPr>
        <a:xfrm>
          <a:off x="8530976" y="1554608"/>
          <a:ext cx="1522511" cy="913507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Examination Timetable</a:t>
          </a:r>
          <a:endParaRPr lang="en-US" sz="2000" kern="1200" dirty="0"/>
        </a:p>
      </dsp:txBody>
      <dsp:txXfrm>
        <a:off x="8557732" y="1581364"/>
        <a:ext cx="1468999" cy="859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963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18:04:2005</a:t>
          </a:r>
          <a:endParaRPr lang="en-US" sz="1200" kern="1200" dirty="0"/>
        </a:p>
      </dsp:txBody>
      <dsp:txXfrm>
        <a:off x="963" y="9241"/>
        <a:ext cx="939831" cy="375932"/>
      </dsp:txXfrm>
    </dsp:sp>
    <dsp:sp modelId="{3D13FB4D-500D-459B-858B-B3F5F17C82D1}">
      <dsp:nvSpPr>
        <dsp:cNvPr id="0" name=""/>
        <dsp:cNvSpPr/>
      </dsp:nvSpPr>
      <dsp:spPr>
        <a:xfrm>
          <a:off x="963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107	R: 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202	R: 1</a:t>
          </a:r>
          <a:endParaRPr lang="en-US" sz="1200" kern="1200" dirty="0"/>
        </a:p>
      </dsp:txBody>
      <dsp:txXfrm>
        <a:off x="963" y="385174"/>
        <a:ext cx="939831" cy="922320"/>
      </dsp:txXfrm>
    </dsp:sp>
    <dsp:sp modelId="{6EB323F8-069A-4F16-B0D7-3F62ED9C1774}">
      <dsp:nvSpPr>
        <dsp:cNvPr id="0" name=""/>
        <dsp:cNvSpPr/>
      </dsp:nvSpPr>
      <dsp:spPr>
        <a:xfrm>
          <a:off x="1072372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19:04:2005</a:t>
          </a:r>
          <a:endParaRPr lang="en-US" sz="1200" kern="1200" dirty="0"/>
        </a:p>
      </dsp:txBody>
      <dsp:txXfrm>
        <a:off x="1072372" y="9241"/>
        <a:ext cx="939831" cy="375932"/>
      </dsp:txXfrm>
    </dsp:sp>
    <dsp:sp modelId="{E6C2ED4F-3122-4690-8C3D-E9FBEA807E7C}">
      <dsp:nvSpPr>
        <dsp:cNvPr id="0" name=""/>
        <dsp:cNvSpPr/>
      </dsp:nvSpPr>
      <dsp:spPr>
        <a:xfrm>
          <a:off x="1072372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	R: 5</a:t>
          </a:r>
          <a:endParaRPr lang="en-US" sz="1200" kern="1200" dirty="0"/>
        </a:p>
      </dsp:txBody>
      <dsp:txXfrm>
        <a:off x="1072372" y="385174"/>
        <a:ext cx="939831" cy="922320"/>
      </dsp:txXfrm>
    </dsp:sp>
    <dsp:sp modelId="{ED0C6729-1393-4353-B252-FF075B28E681}">
      <dsp:nvSpPr>
        <dsp:cNvPr id="0" name=""/>
        <dsp:cNvSpPr/>
      </dsp:nvSpPr>
      <dsp:spPr>
        <a:xfrm>
          <a:off x="2143780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20:04:2005</a:t>
          </a:r>
          <a:endParaRPr lang="en-US" sz="1200" kern="1200" dirty="0"/>
        </a:p>
      </dsp:txBody>
      <dsp:txXfrm>
        <a:off x="2143780" y="9241"/>
        <a:ext cx="939831" cy="375932"/>
      </dsp:txXfrm>
    </dsp:sp>
    <dsp:sp modelId="{C2621C42-605E-40B9-B96E-0AEDD830E23B}">
      <dsp:nvSpPr>
        <dsp:cNvPr id="0" name=""/>
        <dsp:cNvSpPr/>
      </dsp:nvSpPr>
      <dsp:spPr>
        <a:xfrm>
          <a:off x="2143780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112	R: 6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254	R: 1</a:t>
          </a:r>
          <a:endParaRPr lang="en-US" sz="1200" kern="1200" dirty="0"/>
        </a:p>
      </dsp:txBody>
      <dsp:txXfrm>
        <a:off x="2143780" y="385174"/>
        <a:ext cx="939831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23-Jul-15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demonstrar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conseguem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chegar</a:t>
            </a:r>
            <a:r>
              <a:rPr lang="en-US" baseline="0" dirty="0" smtClean="0"/>
              <a:t> a 5º, 4º e 3º </a:t>
            </a:r>
            <a:r>
              <a:rPr lang="en-US" baseline="0" dirty="0" err="1" smtClean="0"/>
              <a:t>lugar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que é </a:t>
            </a:r>
            <a:r>
              <a:rPr lang="en-US" baseline="0" dirty="0" err="1" smtClean="0"/>
              <a:t>suposto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, e que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efectuados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verificaram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Mas o </a:t>
            </a:r>
            <a:r>
              <a:rPr lang="en-US" baseline="0" dirty="0" err="1" smtClean="0"/>
              <a:t>melhoramento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que um genetic algorithm é um population based meta-heuristic,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desenho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facto de GCH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pertencer</a:t>
            </a:r>
            <a:r>
              <a:rPr lang="en-US" baseline="0" dirty="0" smtClean="0"/>
              <a:t> a Problem-Specific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é um problem-specific heuristic (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heuristic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subtipos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7814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800" i="1" dirty="0"/>
              <a:t>Mid term thesis presentation </a:t>
            </a:r>
            <a:r>
              <a:rPr lang="en-US" sz="4800" i="1" dirty="0" smtClean="0"/>
              <a:t>– 2014/2015</a:t>
            </a:r>
            <a:endParaRPr lang="en-US" sz="5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74670"/>
            <a:ext cx="10058400" cy="1659429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Nunes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Ferreira						23/07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Ranking depends on the </a:t>
            </a:r>
            <a:r>
              <a:rPr lang="en-US" sz="2800" i="1" dirty="0" smtClean="0"/>
              <a:t>distance to feasibility</a:t>
            </a:r>
            <a:r>
              <a:rPr lang="en-US" sz="2800" dirty="0" smtClean="0"/>
              <a:t> and </a:t>
            </a:r>
            <a:r>
              <a:rPr lang="en-US" sz="2800" i="1" dirty="0" smtClean="0"/>
              <a:t>fitness </a:t>
            </a:r>
            <a:r>
              <a:rPr lang="en-US" sz="28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benchmarking program limited this project’s execution time to 225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(2/2)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40382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lower layers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38" y="816295"/>
            <a:ext cx="5534145" cy="54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First phase on the project </a:t>
            </a:r>
            <a:r>
              <a:rPr lang="en-US" sz="2400" dirty="0" smtClean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</a:t>
            </a:r>
            <a:r>
              <a:rPr lang="en-US" sz="2400" dirty="0" err="1" smtClean="0"/>
              <a:t>attendings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Generates </a:t>
            </a:r>
            <a:r>
              <a:rPr lang="en-US" dirty="0"/>
              <a:t>a feasible </a:t>
            </a:r>
            <a:r>
              <a:rPr lang="en-US" dirty="0" smtClean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room exclusivity </a:t>
            </a:r>
            <a:r>
              <a:rPr lang="en-US" sz="1600" dirty="0"/>
              <a:t>hard </a:t>
            </a:r>
            <a:r>
              <a:rPr lang="en-US" sz="1600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after</a:t>
            </a:r>
            <a:r>
              <a:rPr lang="en-US" sz="1600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examination coincidence </a:t>
            </a:r>
            <a:r>
              <a:rPr lang="en-US" sz="1600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Forcing assignment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2085" y="342053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37142080"/>
              </p:ext>
            </p:extLst>
          </p:nvPr>
        </p:nvGraphicFramePr>
        <p:xfrm>
          <a:off x="8985504" y="499872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8279765" y="353007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79764" y="382541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73096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14143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3931" y="3344860"/>
            <a:ext cx="1572140" cy="1735582"/>
          </a:xfrm>
          <a:prstGeom prst="curvedConnector3">
            <a:avLst>
              <a:gd name="adj1" fmla="val -14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44560" y="342658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92084" y="37158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44559" y="371680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2084" y="401122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92083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9796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2746" y="430356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acceptance criterion: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10" y="2225821"/>
            <a:ext cx="2853671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45,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i="1" dirty="0" smtClean="0"/>
              <a:t>e</a:t>
            </a:r>
            <a:r>
              <a:rPr lang="en-US" sz="2800" baseline="30000" dirty="0" smtClean="0"/>
              <a:t>−18</a:t>
            </a:r>
            <a:r>
              <a:rPr lang="en-US" sz="2800" dirty="0" smtClean="0"/>
              <a:t>, loops </a:t>
            </a:r>
            <a:r>
              <a:rPr lang="en-US" sz="2800" dirty="0"/>
              <a:t>= 5 and rate = </a:t>
            </a:r>
            <a:r>
              <a:rPr lang="en-US" sz="2800" dirty="0" smtClean="0"/>
              <a:t>0.01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04" y="2379605"/>
            <a:ext cx="4958976" cy="38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Guarantees that the computation </a:t>
            </a:r>
            <a:r>
              <a:rPr lang="en-US" sz="2800" dirty="0" smtClean="0"/>
              <a:t>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Ongoing 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neighborhood operators are randomly chosen to be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</a:t>
            </a:r>
            <a:r>
              <a:rPr lang="en-US" sz="2800" dirty="0" smtClean="0">
                <a:solidFill>
                  <a:srgbClr val="404040"/>
                </a:solidFill>
              </a:rPr>
              <a:t>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SA parameters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baseline="30000" dirty="0" smtClean="0"/>
              <a:t>-18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dirty="0" smtClean="0"/>
              <a:t>0.001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</a:t>
            </a:r>
            <a:r>
              <a:rPr lang="en-US" sz="2800" smtClean="0">
                <a:solidFill>
                  <a:srgbClr val="404040"/>
                </a:solidFill>
              </a:rPr>
              <a:t>using </a:t>
            </a:r>
            <a:r>
              <a:rPr lang="en-US" sz="2800" smtClean="0">
                <a:solidFill>
                  <a:srgbClr val="404040"/>
                </a:solidFill>
              </a:rPr>
              <a:t>.NET 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was used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 was also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Ongoing </a:t>
            </a:r>
            <a:r>
              <a:rPr lang="en-US" dirty="0">
                <a:solidFill>
                  <a:srgbClr val="404040"/>
                </a:solidFill>
              </a:rPr>
              <a:t>W</a:t>
            </a:r>
            <a:r>
              <a:rPr lang="en-US" dirty="0" smtClean="0">
                <a:solidFill>
                  <a:srgbClr val="404040"/>
                </a:solidFill>
              </a:rPr>
              <a:t>ork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Project’s progress is about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remainder will be carried out for the final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Performance improvement of the existing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new approach using a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Comparison against the five ITC2007 winners and with the previous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GUI to demonstrate the final solution (optional)</a:t>
            </a:r>
            <a:endParaRPr lang="en-US" sz="26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>
                <a:solidFill>
                  <a:srgbClr val="404040"/>
                </a:solidFill>
              </a:rPr>
              <a:t>have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Generation </a:t>
            </a:r>
            <a:r>
              <a:rPr lang="en-US" sz="2800" dirty="0"/>
              <a:t>of timetables according to the ITC 2007 (International Timetable Competition) - examination timetabling </a:t>
            </a:r>
            <a:r>
              <a:rPr lang="en-US" sz="2800" dirty="0" smtClean="0"/>
              <a:t>track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Timetable </a:t>
            </a:r>
            <a:r>
              <a:rPr lang="en-US" sz="2800" dirty="0" smtClean="0">
                <a:solidFill>
                  <a:srgbClr val="404040"/>
                </a:solidFill>
              </a:rPr>
              <a:t>Validator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Graphical </a:t>
            </a:r>
            <a:r>
              <a:rPr lang="en-US" sz="2800" dirty="0"/>
              <a:t>User </a:t>
            </a:r>
            <a:r>
              <a:rPr lang="en-US" sz="2800" dirty="0" smtClean="0"/>
              <a:t>Interface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Problem constraints can be hard or soft: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constraints – set of rules which must be followed in order to obtain a feasible/valid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– set of non mandatory rules that if not followed, it adds a penalty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Graph Coloring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Single-solution based meta-heuristics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Population based meta-heuristics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61" y="1939425"/>
            <a:ext cx="6274358" cy="40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Inappropriate for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Constraint-Programming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Problem-specific heuristic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Edge Coloring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2" y="4261455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Provide solutions for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Used in timetabling problems to optimize feasible solutions provided by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Single-solution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Population-based meta-heuristics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2962</TotalTime>
  <Words>1373</Words>
  <Application>Microsoft Office PowerPoint</Application>
  <PresentationFormat>Widescreen</PresentationFormat>
  <Paragraphs>302</Paragraphs>
  <Slides>26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Examination Timetabling Automation using Hybrid Meta-heuristics  Mid term thesis presentation – 2014/2015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 2007 Examination timetabling problem (1/2)</vt:lpstr>
      <vt:lpstr>ITC 2007 Examination timetabling problem (2/2)</vt:lpstr>
      <vt:lpstr>ITC 2007 Examination timetabling problem (3/3)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Experimental Results (1/2)</vt:lpstr>
      <vt:lpstr>Experimental Results (2/2)</vt:lpstr>
      <vt:lpstr>Conclusions</vt:lpstr>
      <vt:lpstr>Tools and Techniques</vt:lpstr>
      <vt:lpstr>Ongoing Work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331</cp:revision>
  <dcterms:created xsi:type="dcterms:W3CDTF">2015-07-10T12:56:06Z</dcterms:created>
  <dcterms:modified xsi:type="dcterms:W3CDTF">2015-07-23T15:09:02Z</dcterms:modified>
</cp:coreProperties>
</file>