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86" r:id="rId14"/>
    <p:sldId id="267" r:id="rId15"/>
    <p:sldId id="275" r:id="rId16"/>
    <p:sldId id="277" r:id="rId17"/>
    <p:sldId id="279" r:id="rId18"/>
    <p:sldId id="282" r:id="rId19"/>
    <p:sldId id="280" r:id="rId20"/>
    <p:sldId id="281" r:id="rId21"/>
    <p:sldId id="283" r:id="rId22"/>
    <p:sldId id="284" r:id="rId23"/>
    <p:sldId id="287" r:id="rId24"/>
    <p:sldId id="289" r:id="rId25"/>
    <p:sldId id="288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37" clrIdx="0"/>
  <p:cmAuthor id="1" name="Mike" initials="M" lastIdx="8" clrIdx="1">
    <p:extLst/>
  </p:cmAuthor>
  <p:cmAuthor id="2" name="Artu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0847C"/>
    <a:srgbClr val="D1E6F6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3" autoAdjust="0"/>
    <p:restoredTop sz="81401" autoAdjust="0"/>
  </p:normalViewPr>
  <p:slideViewPr>
    <p:cSldViewPr snapToGrid="0">
      <p:cViewPr varScale="1">
        <p:scale>
          <a:sx n="72" d="100"/>
          <a:sy n="72" d="100"/>
        </p:scale>
        <p:origin x="102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20T17:57:14.167" idx="3">
    <p:pos x="5553" y="1183"/>
    <p:text>Colocar aqui mais alguma informação sobre o ITC2007</p:text>
  </p:cm>
  <p:cm authorId="1" dt="2015-07-21T21:21:28.848" idx="7">
    <p:pos x="5553" y="1279"/>
    <p:text>Este tipo de informação é explicado por fala</p:text>
    <p:extLst>
      <p:ext uri="{C676402C-5697-4E1C-873F-D02D1690AC5C}">
        <p15:threadingInfo xmlns:p15="http://schemas.microsoft.com/office/powerpoint/2012/main" timeZoneBias="-60">
          <p15:parentCm authorId="2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15T10:31:47.313" idx="16">
    <p:pos x="6970" y="1204"/>
    <p:text>... minimum set of colors ... e dizer qual o constraint, que é o de dois vertices adjacentes não poderem ficar com cores iguais</p:text>
  </p:cm>
  <p:cm authorId="1" dt="2015-07-15T23:15:06.259" idx="1">
    <p:pos x="6970" y="1300"/>
    <p:text>Não é verdade se for o caso do Edge coloring. Isso vou explicar no tópico em baixo, até porque faz mais sentido.</p:text>
    <p:extLst>
      <p:ext uri="{C676402C-5697-4E1C-873F-D02D1690AC5C}">
        <p15:threadingInfo xmlns:p15="http://schemas.microsoft.com/office/powerpoint/2012/main" timeZoneBias="-60">
          <p15:parentCm authorId="0" idx="16"/>
        </p15:threadingInfo>
      </p:ext>
    </p:extLst>
  </p:cm>
  <p:cm authorId="0" dt="2015-07-15T10:32:39.593" idx="17">
    <p:pos x="5110" y="2668"/>
    <p:text>dar exemplo de como se reduz o exam. TT só com o clash hard constraint</p:text>
  </p:cm>
  <p:cm authorId="1" dt="2015-07-15T23:27:47.262" idx="4">
    <p:pos x="5110" y="2764"/>
    <p:text>Ia dar este exemplo, oralmente. Não achei que havia necessidade de acrescentar mais informação por texto.</p:text>
    <p:extLst>
      <p:ext uri="{C676402C-5697-4E1C-873F-D02D1690AC5C}">
        <p15:threadingInfo xmlns:p15="http://schemas.microsoft.com/office/powerpoint/2012/main" timeZoneBias="-60">
          <p15:parentCm authorId="0" idx="17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15T11:02:44.921" idx="33">
    <p:pos x="4600" y="2224"/>
    <p:text>usar talvez duas figuras: uma para ilustrar o funcionamento do SA ao longo da pesquisa e outra para o andamento (para diferentes R) da função g(t, Tmax, R)
Para o SA figura 2.25 pag. 127 livro Talbi</p:text>
  </p:cm>
  <p:cm authorId="1" dt="2015-07-17T20:44:39.743" idx="6">
    <p:pos x="4600" y="2320"/>
    <p:text>SA para diferentes R's não será necessário tendo em conta o slide seguinte (para a apresentação final e relatório final, estes vão ser substituidos por R's em vez de -log10)</p:text>
    <p:extLst>
      <p:ext uri="{C676402C-5697-4E1C-873F-D02D1690AC5C}">
        <p15:threadingInfo xmlns:p15="http://schemas.microsoft.com/office/powerpoint/2012/main" timeZoneBias="-60">
          <p15:parentCm authorId="0" idx="3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</dgm:pt>
    <dgm:pt modelId="{D4EC1965-5E66-4F6A-B14C-48B89CF88F34}">
      <dgm:prSet phldrT="[Text]"/>
      <dgm:spPr/>
      <dgm:t>
        <a:bodyPr/>
        <a:lstStyle/>
        <a:p>
          <a:r>
            <a:rPr lang="en-US" dirty="0" smtClean="0"/>
            <a:t>Graph Coloring</a:t>
          </a:r>
          <a:endParaRPr lang="en-US" dirty="0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/>
      <dgm:spPr/>
      <dgm:t>
        <a:bodyPr/>
        <a:lstStyle/>
        <a:p>
          <a:r>
            <a:rPr lang="en-US" dirty="0" smtClean="0"/>
            <a:t>Simulated Annealing</a:t>
          </a:r>
          <a:endParaRPr lang="en-US" dirty="0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/>
      <dgm:spPr/>
      <dgm:t>
        <a:bodyPr/>
        <a:lstStyle/>
        <a:p>
          <a:r>
            <a:rPr lang="en-US" dirty="0" smtClean="0"/>
            <a:t>Hill Climbing</a:t>
          </a:r>
          <a:endParaRPr lang="en-US" dirty="0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6E46E610-6AA3-4C4E-8A85-6DC6A62E248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Examination Timetable</a:t>
          </a:r>
          <a:endParaRPr lang="en-US" dirty="0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17A8A248-E1DA-469F-A154-CBAC5D9778AB}">
      <dgm:prSet phldrT="[Text]"/>
      <dgm:spPr>
        <a:solidFill>
          <a:srgbClr val="F0847C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ITC 2007 Data</a:t>
          </a:r>
          <a:endParaRPr lang="en-US" dirty="0"/>
        </a:p>
      </dgm:t>
    </dgm:pt>
    <dgm:pt modelId="{E3C8D432-9B80-4370-B9AA-3C64CD61764F}" type="parTrans" cxnId="{174D0F16-8657-483C-B58D-FDDCDD6C622B}">
      <dgm:prSet/>
      <dgm:spPr/>
      <dgm:t>
        <a:bodyPr/>
        <a:lstStyle/>
        <a:p>
          <a:endParaRPr lang="en-US"/>
        </a:p>
      </dgm:t>
    </dgm:pt>
    <dgm:pt modelId="{4422F951-8E6C-4158-98BC-9114CDD18487}" type="sibTrans" cxnId="{174D0F16-8657-483C-B58D-FDDCDD6C622B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</dgm:pt>
    <dgm:pt modelId="{0F705934-E6D1-499E-BDAA-C0A62992660D}" type="pres">
      <dgm:prSet presAssocID="{17A8A248-E1DA-469F-A154-CBAC5D9778A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FADC-49BB-4433-94F6-73BAE60CC01B}" type="pres">
      <dgm:prSet presAssocID="{4422F951-8E6C-4158-98BC-9114CDD1848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70AAC22-CD4D-442E-9F76-A785E86CF564}" type="pres">
      <dgm:prSet presAssocID="{4422F951-8E6C-4158-98BC-9114CDD1848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042CD11-4028-40C7-A3E4-3853786713BD}" type="pres">
      <dgm:prSet presAssocID="{D4EC1965-5E66-4F6A-B14C-48B89CF88F3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1" presStyleCnt="4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1" presStyleCnt="4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2" presStyleCnt="4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2" presStyleCnt="4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3" presStyleCnt="4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3" presStyleCnt="4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A6DC9F7-4E20-4318-B597-6512B64C5E5B}" type="presOf" srcId="{903E13AB-7FF9-4EF1-9CC8-42D43D9E5AF2}" destId="{F0252C6C-08EF-48C6-89C0-0C3E67BADC55}" srcOrd="0" destOrd="0" presId="urn:microsoft.com/office/officeart/2005/8/layout/process1"/>
    <dgm:cxn modelId="{29F03320-2E4F-4DBF-856B-0777D4F75DE2}" type="presOf" srcId="{6E46E610-6AA3-4C4E-8A85-6DC6A62E248B}" destId="{81668A18-A5C4-481F-924E-91CBE598CF90}" srcOrd="0" destOrd="0" presId="urn:microsoft.com/office/officeart/2005/8/layout/process1"/>
    <dgm:cxn modelId="{C3A8A718-F2B3-455B-B68C-D33C0FB85442}" type="presOf" srcId="{D4EC1965-5E66-4F6A-B14C-48B89CF88F34}" destId="{1042CD11-4028-40C7-A3E4-3853786713BD}" srcOrd="0" destOrd="0" presId="urn:microsoft.com/office/officeart/2005/8/layout/process1"/>
    <dgm:cxn modelId="{10A6AFFB-136F-4B46-B488-3FCEC86DF52E}" srcId="{BA80B3D6-D686-4335-B8FE-A5B174A91D1F}" destId="{98B9D415-3575-41DA-8A1E-7D3F389EAAB4}" srcOrd="3" destOrd="0" parTransId="{4BB043C2-7E2E-4EC1-9BF5-3822561939B1}" sibTransId="{903E13AB-7FF9-4EF1-9CC8-42D43D9E5AF2}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63979777-6806-43D9-999F-7A795E3AE3BF}" srcId="{BA80B3D6-D686-4335-B8FE-A5B174A91D1F}" destId="{424BD534-A5CD-4DA1-970B-96BC2B36FFFA}" srcOrd="2" destOrd="0" parTransId="{A6527A33-AD89-4577-8B3C-398FC08D70E9}" sibTransId="{2F6FD728-9EA6-4228-BAD0-00E42898BAEE}"/>
    <dgm:cxn modelId="{00F76F21-1BB6-441A-9A4C-96D7CFDF66A5}" type="presOf" srcId="{424BD534-A5CD-4DA1-970B-96BC2B36FFFA}" destId="{A9B93654-13EA-4C3C-8C58-01B6F39C7E93}" srcOrd="0" destOrd="0" presId="urn:microsoft.com/office/officeart/2005/8/layout/process1"/>
    <dgm:cxn modelId="{3E50A592-F061-4FB1-B1E4-BBD4D7ADC618}" type="presOf" srcId="{4422F951-8E6C-4158-98BC-9114CDD18487}" destId="{FDB0FADC-49BB-4433-94F6-73BAE60CC01B}" srcOrd="0" destOrd="0" presId="urn:microsoft.com/office/officeart/2005/8/layout/process1"/>
    <dgm:cxn modelId="{7CE9BA74-E81D-4825-9A76-DC360EF86D98}" type="presOf" srcId="{502ADAB4-0FBC-4569-99CE-21E1D5F6BC66}" destId="{45E28F72-793C-4B73-B565-78D783AB4F0D}" srcOrd="1" destOrd="0" presId="urn:microsoft.com/office/officeart/2005/8/layout/process1"/>
    <dgm:cxn modelId="{174D0F16-8657-483C-B58D-FDDCDD6C622B}" srcId="{BA80B3D6-D686-4335-B8FE-A5B174A91D1F}" destId="{17A8A248-E1DA-469F-A154-CBAC5D9778AB}" srcOrd="0" destOrd="0" parTransId="{E3C8D432-9B80-4370-B9AA-3C64CD61764F}" sibTransId="{4422F951-8E6C-4158-98BC-9114CDD18487}"/>
    <dgm:cxn modelId="{7453717B-ED60-4C31-9DDE-E1D9BE26A6F7}" type="presOf" srcId="{2F6FD728-9EA6-4228-BAD0-00E42898BAEE}" destId="{42370FF3-AFA1-404E-A02D-36439289E42F}" srcOrd="0" destOrd="0" presId="urn:microsoft.com/office/officeart/2005/8/layout/process1"/>
    <dgm:cxn modelId="{49F23FF8-B975-4118-8BFC-976E5D1F81BB}" type="presOf" srcId="{17A8A248-E1DA-469F-A154-CBAC5D9778AB}" destId="{0F705934-E6D1-499E-BDAA-C0A62992660D}" srcOrd="0" destOrd="0" presId="urn:microsoft.com/office/officeart/2005/8/layout/process1"/>
    <dgm:cxn modelId="{5D908D8B-B700-4D78-B51E-986905D3CBF2}" type="presOf" srcId="{502ADAB4-0FBC-4569-99CE-21E1D5F6BC66}" destId="{84B384BA-4992-4177-9E54-19EAA20BCC7A}" srcOrd="0" destOrd="0" presId="urn:microsoft.com/office/officeart/2005/8/layout/process1"/>
    <dgm:cxn modelId="{F1DC2A5A-DC5A-417A-B6A0-A85C2DF10750}" srcId="{BA80B3D6-D686-4335-B8FE-A5B174A91D1F}" destId="{D4EC1965-5E66-4F6A-B14C-48B89CF88F34}" srcOrd="1" destOrd="0" parTransId="{FCD1FA7D-D905-468E-99B9-C7BD076FAC31}" sibTransId="{502ADAB4-0FBC-4569-99CE-21E1D5F6BC66}"/>
    <dgm:cxn modelId="{4F443778-1E82-4F0D-9FF1-3BE92935AE9E}" type="presOf" srcId="{903E13AB-7FF9-4EF1-9CC8-42D43D9E5AF2}" destId="{005977C5-7746-4332-AB63-5565C2615FED}" srcOrd="1" destOrd="0" presId="urn:microsoft.com/office/officeart/2005/8/layout/process1"/>
    <dgm:cxn modelId="{F9230486-757A-4ED0-A75A-C99318CC3162}" type="presOf" srcId="{4422F951-8E6C-4158-98BC-9114CDD18487}" destId="{C70AAC22-CD4D-442E-9F76-A785E86CF564}" srcOrd="1" destOrd="0" presId="urn:microsoft.com/office/officeart/2005/8/layout/process1"/>
    <dgm:cxn modelId="{E8D939EE-BE19-4749-A012-A8BD5CBA70A3}" srcId="{BA80B3D6-D686-4335-B8FE-A5B174A91D1F}" destId="{6E46E610-6AA3-4C4E-8A85-6DC6A62E248B}" srcOrd="4" destOrd="0" parTransId="{823508B4-53E0-436F-8C0C-01AAB20F1F8B}" sibTransId="{58A25139-4C19-4DEF-BB4A-2C7D0C560D1E}"/>
    <dgm:cxn modelId="{C7DF86BE-B58A-49FE-862D-5188C1FA3E7E}" type="presOf" srcId="{2F6FD728-9EA6-4228-BAD0-00E42898BAEE}" destId="{09FB49E3-3A32-426F-90D7-C2DEEECBAE8A}" srcOrd="1" destOrd="0" presId="urn:microsoft.com/office/officeart/2005/8/layout/process1"/>
    <dgm:cxn modelId="{3A624728-957B-485C-814A-C77AECCCFB85}" type="presOf" srcId="{98B9D415-3575-41DA-8A1E-7D3F389EAAB4}" destId="{B6D3413A-C5B6-47F8-B1A9-65F1039F4D3B}" srcOrd="0" destOrd="0" presId="urn:microsoft.com/office/officeart/2005/8/layout/process1"/>
    <dgm:cxn modelId="{577C1C7F-F258-4186-9402-EF17005AEA17}" type="presParOf" srcId="{52A5986A-80EF-452F-B163-4F651F6E920E}" destId="{0F705934-E6D1-499E-BDAA-C0A62992660D}" srcOrd="0" destOrd="0" presId="urn:microsoft.com/office/officeart/2005/8/layout/process1"/>
    <dgm:cxn modelId="{BF7983CF-4D1F-4136-B25F-4F091829DDA4}" type="presParOf" srcId="{52A5986A-80EF-452F-B163-4F651F6E920E}" destId="{FDB0FADC-49BB-4433-94F6-73BAE60CC01B}" srcOrd="1" destOrd="0" presId="urn:microsoft.com/office/officeart/2005/8/layout/process1"/>
    <dgm:cxn modelId="{B9EF3739-3B11-4734-9F89-CD739C0FD902}" type="presParOf" srcId="{FDB0FADC-49BB-4433-94F6-73BAE60CC01B}" destId="{C70AAC22-CD4D-442E-9F76-A785E86CF564}" srcOrd="0" destOrd="0" presId="urn:microsoft.com/office/officeart/2005/8/layout/process1"/>
    <dgm:cxn modelId="{C2AEF85E-E848-4B0A-9978-D41998F2BED0}" type="presParOf" srcId="{52A5986A-80EF-452F-B163-4F651F6E920E}" destId="{1042CD11-4028-40C7-A3E4-3853786713BD}" srcOrd="2" destOrd="0" presId="urn:microsoft.com/office/officeart/2005/8/layout/process1"/>
    <dgm:cxn modelId="{137D71B9-D08A-4937-A3F2-15F870A10F9E}" type="presParOf" srcId="{52A5986A-80EF-452F-B163-4F651F6E920E}" destId="{84B384BA-4992-4177-9E54-19EAA20BCC7A}" srcOrd="3" destOrd="0" presId="urn:microsoft.com/office/officeart/2005/8/layout/process1"/>
    <dgm:cxn modelId="{83B4D52C-140E-4A8A-AC86-C1AF47FD476F}" type="presParOf" srcId="{84B384BA-4992-4177-9E54-19EAA20BCC7A}" destId="{45E28F72-793C-4B73-B565-78D783AB4F0D}" srcOrd="0" destOrd="0" presId="urn:microsoft.com/office/officeart/2005/8/layout/process1"/>
    <dgm:cxn modelId="{F23E420E-2349-421F-A746-3EBA5600A2BC}" type="presParOf" srcId="{52A5986A-80EF-452F-B163-4F651F6E920E}" destId="{A9B93654-13EA-4C3C-8C58-01B6F39C7E93}" srcOrd="4" destOrd="0" presId="urn:microsoft.com/office/officeart/2005/8/layout/process1"/>
    <dgm:cxn modelId="{E46762DB-2D4A-4422-9580-BDE8A07F45C3}" type="presParOf" srcId="{52A5986A-80EF-452F-B163-4F651F6E920E}" destId="{42370FF3-AFA1-404E-A02D-36439289E42F}" srcOrd="5" destOrd="0" presId="urn:microsoft.com/office/officeart/2005/8/layout/process1"/>
    <dgm:cxn modelId="{FB95DFAB-79F4-481B-ABC8-3D6B1867AF7F}" type="presParOf" srcId="{42370FF3-AFA1-404E-A02D-36439289E42F}" destId="{09FB49E3-3A32-426F-90D7-C2DEEECBAE8A}" srcOrd="0" destOrd="0" presId="urn:microsoft.com/office/officeart/2005/8/layout/process1"/>
    <dgm:cxn modelId="{7823014D-7590-42E8-9B86-009D3156CDF2}" type="presParOf" srcId="{52A5986A-80EF-452F-B163-4F651F6E920E}" destId="{B6D3413A-C5B6-47F8-B1A9-65F1039F4D3B}" srcOrd="6" destOrd="0" presId="urn:microsoft.com/office/officeart/2005/8/layout/process1"/>
    <dgm:cxn modelId="{4F562406-3DC5-4CA6-B692-96683ED73BA8}" type="presParOf" srcId="{52A5986A-80EF-452F-B163-4F651F6E920E}" destId="{F0252C6C-08EF-48C6-89C0-0C3E67BADC55}" srcOrd="7" destOrd="0" presId="urn:microsoft.com/office/officeart/2005/8/layout/process1"/>
    <dgm:cxn modelId="{AC55E683-B884-4FE4-B0AE-0147D944D847}" type="presParOf" srcId="{F0252C6C-08EF-48C6-89C0-0C3E67BADC55}" destId="{005977C5-7746-4332-AB63-5565C2615FED}" srcOrd="0" destOrd="0" presId="urn:microsoft.com/office/officeart/2005/8/layout/process1"/>
    <dgm:cxn modelId="{6892B5EF-5333-4EFD-AECD-D232558C8BA9}" type="presParOf" srcId="{52A5986A-80EF-452F-B163-4F651F6E920E}" destId="{81668A18-A5C4-481F-924E-91CBE598CF9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 custT="1"/>
      <dgm:spPr/>
      <dgm:t>
        <a:bodyPr/>
        <a:lstStyle/>
        <a:p>
          <a:r>
            <a:rPr lang="en-US" sz="1200" dirty="0" smtClean="0"/>
            <a:t>18:04:2005</a:t>
          </a:r>
          <a:endParaRPr lang="en-US" sz="1200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 sz="1200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 sz="1200"/>
        </a:p>
      </dgm:t>
    </dgm:pt>
    <dgm:pt modelId="{43182086-0DD6-446E-87F9-4F4BDF43DEF8}">
      <dgm:prSet phldrT="[Text]" custT="1"/>
      <dgm:spPr/>
      <dgm:t>
        <a:bodyPr/>
        <a:lstStyle/>
        <a:p>
          <a:r>
            <a:rPr lang="en-US" sz="1200" dirty="0" smtClean="0"/>
            <a:t>E: 107	R: 2</a:t>
          </a:r>
          <a:endParaRPr lang="en-US" sz="1200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 sz="1200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 sz="1200"/>
        </a:p>
      </dgm:t>
    </dgm:pt>
    <dgm:pt modelId="{80BC2265-EAF2-4782-9CC2-714A34DC915E}">
      <dgm:prSet phldrT="[Text]" custT="1"/>
      <dgm:spPr/>
      <dgm:t>
        <a:bodyPr/>
        <a:lstStyle/>
        <a:p>
          <a:r>
            <a:rPr lang="en-US" sz="1200" dirty="0" smtClean="0"/>
            <a:t>E: 202	R: 1</a:t>
          </a:r>
          <a:endParaRPr lang="en-US" sz="1200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 sz="1200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 sz="1200"/>
        </a:p>
      </dgm:t>
    </dgm:pt>
    <dgm:pt modelId="{6F193B4F-EADB-4E90-A84B-4FC900E7BF8E}">
      <dgm:prSet phldrT="[Text]" custT="1"/>
      <dgm:spPr/>
      <dgm:t>
        <a:bodyPr/>
        <a:lstStyle/>
        <a:p>
          <a:r>
            <a:rPr lang="en-US" sz="1200" dirty="0" smtClean="0"/>
            <a:t>19:04:2005</a:t>
          </a:r>
          <a:endParaRPr lang="en-US" sz="1200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 sz="1200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 sz="1200"/>
        </a:p>
      </dgm:t>
    </dgm:pt>
    <dgm:pt modelId="{998F2C35-CF79-4255-B261-198899FD385B}">
      <dgm:prSet phldrT="[Text]" custT="1"/>
      <dgm:spPr/>
      <dgm:t>
        <a:bodyPr/>
        <a:lstStyle/>
        <a:p>
          <a:r>
            <a:rPr lang="en-US" sz="1200" dirty="0" smtClean="0"/>
            <a:t>E: 2	R: 5</a:t>
          </a:r>
          <a:endParaRPr lang="en-US" sz="1200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 sz="1200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 sz="1200"/>
        </a:p>
      </dgm:t>
    </dgm:pt>
    <dgm:pt modelId="{75278659-B33A-45EB-AE48-82A6D0B8CB81}">
      <dgm:prSet phldrT="[Text]" custT="1"/>
      <dgm:spPr/>
      <dgm:t>
        <a:bodyPr/>
        <a:lstStyle/>
        <a:p>
          <a:r>
            <a:rPr lang="en-US" sz="1200" dirty="0" smtClean="0"/>
            <a:t>20:04:2005</a:t>
          </a:r>
          <a:endParaRPr lang="en-US" sz="1200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 sz="1200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 sz="1200"/>
        </a:p>
      </dgm:t>
    </dgm:pt>
    <dgm:pt modelId="{7E567480-BB19-4546-A7E4-7D7F27AE84F4}">
      <dgm:prSet phldrT="[Text]" custT="1"/>
      <dgm:spPr/>
      <dgm:t>
        <a:bodyPr/>
        <a:lstStyle/>
        <a:p>
          <a:r>
            <a:rPr lang="en-US" sz="1200" dirty="0" smtClean="0"/>
            <a:t>E: 112	R: 6</a:t>
          </a:r>
          <a:endParaRPr lang="en-US" sz="1200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 sz="1200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 sz="1200"/>
        </a:p>
      </dgm:t>
    </dgm:pt>
    <dgm:pt modelId="{D17303E5-B4A3-4D13-BA5B-8268F733863E}">
      <dgm:prSet phldrT="[Text]" custT="1"/>
      <dgm:spPr/>
      <dgm:t>
        <a:bodyPr/>
        <a:lstStyle/>
        <a:p>
          <a:r>
            <a:rPr lang="en-US" sz="1200" dirty="0" smtClean="0"/>
            <a:t>E: 254	R: 1</a:t>
          </a:r>
          <a:endParaRPr lang="en-US" sz="1200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 sz="1200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 sz="1200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22-Jul-15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geral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tem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dados no slide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o benchmarking program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demonstrar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dos soft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separadamente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</a:t>
            </a:r>
            <a:r>
              <a:rPr lang="en-US" baseline="0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dos datasets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LDO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(com a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Esta</a:t>
            </a:r>
            <a:r>
              <a:rPr lang="en-US" dirty="0" smtClean="0"/>
              <a:t> heuristic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é acceptance criterion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schedule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(com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heuristica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porquê</a:t>
            </a:r>
            <a:r>
              <a:rPr lang="en-US" dirty="0" smtClean="0"/>
              <a:t> da </a:t>
            </a:r>
            <a:r>
              <a:rPr lang="en-US" dirty="0" err="1" smtClean="0"/>
              <a:t>utilização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1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</a:t>
            </a:r>
            <a:r>
              <a:rPr lang="en-US" baseline="0" dirty="0" err="1" smtClean="0"/>
              <a:t>escolha</a:t>
            </a:r>
            <a:r>
              <a:rPr lang="en-US" baseline="0" dirty="0" smtClean="0"/>
              <a:t> é random e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outro </a:t>
            </a:r>
            <a:r>
              <a:rPr lang="en-US" baseline="0" dirty="0" err="1" smtClean="0"/>
              <a:t>guiado</a:t>
            </a:r>
            <a:r>
              <a:rPr lang="en-US" baseline="0" dirty="0" smtClean="0"/>
              <a:t> mas que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piores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datasets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conseguem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chegar</a:t>
            </a:r>
            <a:r>
              <a:rPr lang="en-US" baseline="0" dirty="0" smtClean="0"/>
              <a:t> a 5º, 4º e 3º </a:t>
            </a:r>
            <a:r>
              <a:rPr lang="en-US" baseline="0" dirty="0" err="1" smtClean="0"/>
              <a:t>lugar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que é </a:t>
            </a:r>
            <a:r>
              <a:rPr lang="en-US" baseline="0" dirty="0" err="1" smtClean="0"/>
              <a:t>suposto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melhorar</a:t>
            </a:r>
            <a:r>
              <a:rPr lang="en-US" baseline="0" dirty="0" smtClean="0"/>
              <a:t>, e que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desenvolvimento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efectuados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verificaram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Mas o </a:t>
            </a:r>
            <a:r>
              <a:rPr lang="en-US" baseline="0" dirty="0" err="1" smtClean="0"/>
              <a:t>melhoramento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estiver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que um genetic algorithm é um population based meta-heuristic,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ITC2007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resumo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Validator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Examination</a:t>
            </a:r>
            <a:r>
              <a:rPr lang="en-US" baseline="0" dirty="0" smtClean="0"/>
              <a:t> Timetable é </a:t>
            </a:r>
            <a:r>
              <a:rPr lang="en-US" baseline="0" dirty="0" err="1" smtClean="0"/>
              <a:t>explicado</a:t>
            </a:r>
            <a:r>
              <a:rPr lang="en-US" baseline="0" dirty="0" smtClean="0"/>
              <a:t> no slide </a:t>
            </a:r>
            <a:r>
              <a:rPr lang="en-US" baseline="0" dirty="0" err="1" smtClean="0"/>
              <a:t>seguinte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é </a:t>
            </a:r>
            <a:r>
              <a:rPr lang="en-US" baseline="0" dirty="0" err="1" smtClean="0"/>
              <a:t>opcional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problemas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formulações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hipotese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hibridação</a:t>
            </a:r>
            <a:r>
              <a:rPr lang="en-US" baseline="0" dirty="0" smtClean="0"/>
              <a:t> e que é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approach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desenho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facto de GCH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pertencer</a:t>
            </a:r>
            <a:r>
              <a:rPr lang="en-US" baseline="0" dirty="0" smtClean="0"/>
              <a:t> a Problem-Specific 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</a:t>
            </a:r>
            <a:r>
              <a:rPr lang="en-US" baseline="0" dirty="0" err="1" smtClean="0"/>
              <a:t>algoritmo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é um problem-specific heuristic (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heuristic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subtipos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22-Jul-15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22-Jul-15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22-Jul-15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22-Jul-15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22-Jul-15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22-Jul-15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22-Jul-15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22-Jul-15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22-Jul-15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22-Jul-15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22-Jul-15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22-Jul-15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7814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Examination Timetabling Automation using Hybrid Meta-heuristics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4800" i="1" dirty="0"/>
              <a:t>Mid term thesis presentation </a:t>
            </a:r>
            <a:r>
              <a:rPr lang="en-US" sz="4800" i="1" dirty="0" smtClean="0"/>
              <a:t>– 2014/2015</a:t>
            </a:r>
            <a:endParaRPr lang="en-US" sz="5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74670"/>
            <a:ext cx="10058400" cy="1659429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Instituto superior de engenharia de lisboa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Mestrado em engenharia informática e computadores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Student: 	Miguel Nunes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Supervisors: 	</a:t>
            </a:r>
            <a:r>
              <a:rPr lang="en-US" dirty="0" err="1" smtClean="0">
                <a:solidFill>
                  <a:schemeClr val="tx1"/>
                </a:solidFill>
              </a:rPr>
              <a:t>Artur</a:t>
            </a:r>
            <a:r>
              <a:rPr lang="en-US" dirty="0" smtClean="0">
                <a:solidFill>
                  <a:schemeClr val="tx1"/>
                </a:solidFill>
              </a:rPr>
              <a:t> Ferreira						23/07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Nuno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timetabling problem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12 different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Ranking depends on the </a:t>
            </a:r>
            <a:r>
              <a:rPr lang="en-US" sz="2400" i="1" dirty="0" smtClean="0"/>
              <a:t>distance to feasibility</a:t>
            </a:r>
            <a:r>
              <a:rPr lang="en-US" sz="2400" dirty="0" smtClean="0"/>
              <a:t> and </a:t>
            </a:r>
            <a:r>
              <a:rPr lang="en-US" sz="2400" i="1" dirty="0" smtClean="0"/>
              <a:t>fitness </a:t>
            </a:r>
            <a:r>
              <a:rPr lang="en-US" sz="2400" dirty="0" smtClean="0"/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The benchmarking program limited this project’s execution time to 225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Exam’s </a:t>
            </a:r>
            <a:r>
              <a:rPr lang="en-US" sz="2400" dirty="0"/>
              <a:t>length must not surpass the </a:t>
            </a:r>
            <a:r>
              <a:rPr lang="en-US" sz="2400" dirty="0" smtClean="0"/>
              <a:t>assigned </a:t>
            </a:r>
            <a:r>
              <a:rPr lang="en-US" sz="2400" dirty="0"/>
              <a:t>time </a:t>
            </a:r>
            <a:r>
              <a:rPr lang="en-US" sz="2400" dirty="0" smtClean="0"/>
              <a:t>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Exams hard </a:t>
            </a:r>
            <a:r>
              <a:rPr lang="en-US" sz="2400" dirty="0"/>
              <a:t>constraints must be </a:t>
            </a:r>
            <a:r>
              <a:rPr lang="en-US" sz="2400" dirty="0" smtClean="0"/>
              <a:t>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Rooms hard constraints must be followed (e.g., 1 ROOM_EXCLUSIVE)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(2/3</a:t>
            </a:r>
            <a:r>
              <a:rPr lang="en-US" dirty="0"/>
              <a:t>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45" y="1846263"/>
            <a:ext cx="5175435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soft constraints </a:t>
            </a:r>
            <a:r>
              <a:rPr lang="en-US" sz="2800" dirty="0"/>
              <a:t>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Two </a:t>
            </a:r>
            <a:r>
              <a:rPr lang="en-US" sz="2800" dirty="0"/>
              <a:t>exams in a </a:t>
            </a:r>
            <a:r>
              <a:rPr lang="en-US" sz="2800" dirty="0" smtClean="0"/>
              <a:t>row or in a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spread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Mixed durations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penalty</a:t>
            </a:r>
            <a:endParaRPr lang="pt-PT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penalty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Solution</a:t>
            </a: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40382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Architecture</a:t>
            </a:r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Stores all </a:t>
            </a:r>
            <a:r>
              <a:rPr lang="en-US" dirty="0" smtClean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functionalities to manipulate the 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business classes implement the </a:t>
            </a:r>
            <a:r>
              <a:rPr lang="en-US" i="1" dirty="0"/>
              <a:t>Singleton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access to the implemented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</a:t>
            </a:r>
            <a:r>
              <a:rPr lang="en-US" dirty="0" smtClean="0"/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Tools </a:t>
            </a:r>
            <a:r>
              <a:rPr lang="en-US" dirty="0"/>
              <a:t>used by the Heuristics Layer and lower layers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38" y="816295"/>
            <a:ext cx="5534145" cy="54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First phase on the project </a:t>
            </a:r>
            <a:r>
              <a:rPr lang="en-US" sz="2400" dirty="0" smtClean="0"/>
              <a:t>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Loads all the information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Creates and populates the conflict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Each dataset contains all the information required to create a 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Examinations and students</a:t>
            </a:r>
            <a:r>
              <a:rPr lang="en-US" sz="2400" dirty="0"/>
              <a:t>’ </a:t>
            </a:r>
            <a:r>
              <a:rPr lang="en-US" sz="2400" dirty="0" err="1" smtClean="0"/>
              <a:t>attendings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Rooms, their capacities and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Soft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Largest </a:t>
            </a:r>
            <a:r>
              <a:rPr lang="en-US" dirty="0"/>
              <a:t>Degree </a:t>
            </a:r>
            <a:r>
              <a:rPr lang="en-US" dirty="0" smtClean="0"/>
              <a:t>Ordering method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Generates </a:t>
            </a:r>
            <a:r>
              <a:rPr lang="en-US" dirty="0"/>
              <a:t>a feasible </a:t>
            </a:r>
            <a:r>
              <a:rPr lang="en-US" dirty="0" smtClean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Implementation was divided in four phases: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Adds </a:t>
            </a:r>
            <a:r>
              <a:rPr lang="en-US" dirty="0"/>
              <a:t>the </a:t>
            </a:r>
            <a:r>
              <a:rPr lang="en-US" i="1" dirty="0"/>
              <a:t>exclusion</a:t>
            </a:r>
            <a:r>
              <a:rPr lang="en-US" dirty="0"/>
              <a:t> hard constraints to </a:t>
            </a:r>
            <a:r>
              <a:rPr lang="en-US" dirty="0" smtClean="0"/>
              <a:t>the conflict matrix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Erases all examination </a:t>
            </a:r>
            <a:r>
              <a:rPr lang="en-US" i="1" dirty="0" smtClean="0"/>
              <a:t>coincidence</a:t>
            </a:r>
            <a:r>
              <a:rPr lang="en-US" dirty="0" smtClean="0"/>
              <a:t> hard constraints’ occurrences that have student conflicts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Populates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assignment </a:t>
            </a:r>
            <a:r>
              <a:rPr lang="en-US" dirty="0" smtClean="0"/>
              <a:t>lists: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room exclusivity </a:t>
            </a:r>
            <a:r>
              <a:rPr lang="en-US" dirty="0"/>
              <a:t>hard </a:t>
            </a:r>
            <a:r>
              <a:rPr lang="en-US" dirty="0" smtClean="0"/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after</a:t>
            </a:r>
            <a:r>
              <a:rPr lang="en-US" dirty="0" smtClean="0"/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Unassigned examinations with </a:t>
            </a:r>
            <a:r>
              <a:rPr lang="en-US" i="1" dirty="0" smtClean="0"/>
              <a:t>examination coincidence </a:t>
            </a:r>
            <a:r>
              <a:rPr lang="en-US" dirty="0" smtClean="0"/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All other unassigned examinations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 assignment.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Normal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Forcing 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70445" y="3834554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637142080"/>
              </p:ext>
            </p:extLst>
          </p:nvPr>
        </p:nvGraphicFramePr>
        <p:xfrm>
          <a:off x="8985504" y="4998721"/>
          <a:ext cx="3084576" cy="131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7858125" y="3944091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858124" y="4239433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851456" y="483012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592503" y="483012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  <a:endCxn id="21" idx="0"/>
          </p:cNvCxnSpPr>
          <p:nvPr/>
        </p:nvCxnSpPr>
        <p:spPr>
          <a:xfrm rot="16200000" flipH="1">
            <a:off x="8870121" y="3341050"/>
            <a:ext cx="1158120" cy="2157222"/>
          </a:xfrm>
          <a:prstGeom prst="curvedConnector3">
            <a:avLst>
              <a:gd name="adj1" fmla="val -19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22920" y="384060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70444" y="412990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122919" y="413082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70444" y="442524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70443" y="472641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118156" y="472641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861106" y="471758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/>
              <a:t>Annealing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solutions’ acceptance criterion: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Temperature decreasing rate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10" y="2225821"/>
            <a:ext cx="2853671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30" y="3566059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: </a:t>
            </a: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45, </a:t>
            </a:r>
            <a:r>
              <a:rPr lang="en-US" sz="2800" dirty="0" err="1"/>
              <a:t>TMin</a:t>
            </a:r>
            <a:r>
              <a:rPr lang="en-US" sz="2800" dirty="0"/>
              <a:t> = </a:t>
            </a:r>
            <a:r>
              <a:rPr lang="en-US" sz="2800" i="1" dirty="0" smtClean="0"/>
              <a:t>e</a:t>
            </a:r>
            <a:r>
              <a:rPr lang="en-US" sz="2800" baseline="30000" dirty="0" smtClean="0"/>
              <a:t>−18</a:t>
            </a:r>
            <a:r>
              <a:rPr lang="en-US" sz="2800" dirty="0" smtClean="0"/>
              <a:t>, loops </a:t>
            </a:r>
            <a:r>
              <a:rPr lang="en-US" sz="2800" dirty="0"/>
              <a:t>= 5 and rate = </a:t>
            </a:r>
            <a:r>
              <a:rPr lang="en-US" sz="2800" dirty="0" smtClean="0"/>
              <a:t>0.01</a:t>
            </a:r>
          </a:p>
          <a:p>
            <a:r>
              <a:rPr lang="en-US" sz="2800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04" y="2379605"/>
            <a:ext cx="4958976" cy="38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Uses the same neighbor operators as the 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Only accepts better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time-monitored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Guarantees that the computation </a:t>
            </a:r>
            <a:r>
              <a:rPr lang="en-US" sz="2800" dirty="0" smtClean="0"/>
              <a:t>is finished within the given time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The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Existing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Loader and Solution Initialization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Proposed Approach: Local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Experimental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Ongoing Work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neighborhood operators are randomly chosen to be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Swap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results were obtained by averaging </a:t>
            </a:r>
            <a:r>
              <a:rPr lang="en-US" sz="2800" dirty="0" smtClean="0">
                <a:solidFill>
                  <a:srgbClr val="404040"/>
                </a:solidFill>
              </a:rPr>
              <a:t>10 runs for each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The </a:t>
            </a:r>
            <a:r>
              <a:rPr lang="en-US" sz="2800" dirty="0" smtClean="0">
                <a:solidFill>
                  <a:srgbClr val="404040"/>
                </a:solidFill>
              </a:rPr>
              <a:t>SA parameters were: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TMin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baseline="30000" dirty="0" smtClean="0"/>
              <a:t>-18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reps </a:t>
            </a:r>
            <a:r>
              <a:rPr lang="en-US" sz="2800" dirty="0"/>
              <a:t>= </a:t>
            </a:r>
            <a:r>
              <a:rPr lang="en-US" sz="2800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rate </a:t>
            </a:r>
            <a:r>
              <a:rPr lang="en-US" sz="2800" dirty="0"/>
              <a:t>= </a:t>
            </a:r>
            <a:r>
              <a:rPr lang="en-US" sz="2800" dirty="0" smtClean="0"/>
              <a:t>0.001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7" y="1846263"/>
            <a:ext cx="7685931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Conclusions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program was developed to generate timetables following ITC2007 rules, using heuristics: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Graph Coloring heuristic was developed to obtained a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Simulated Annealing and Hill Climbing meta-heuristics were </a:t>
            </a:r>
            <a:r>
              <a:rPr lang="en-US" sz="2600" dirty="0"/>
              <a:t>developed </a:t>
            </a:r>
            <a:r>
              <a:rPr lang="en-US" sz="2600" dirty="0" smtClean="0"/>
              <a:t>to improve the initial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Tools and Techniques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Developed using ASP.NET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C#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Visual Studio 2013 was used as the development 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</a:t>
            </a:r>
            <a:r>
              <a:rPr lang="en-US" sz="2800" dirty="0" err="1" smtClean="0">
                <a:solidFill>
                  <a:srgbClr val="404040"/>
                </a:solidFill>
              </a:rPr>
              <a:t>Resharper</a:t>
            </a:r>
            <a:r>
              <a:rPr lang="en-US" sz="2800" dirty="0" smtClean="0">
                <a:solidFill>
                  <a:srgbClr val="404040"/>
                </a:solidFill>
              </a:rPr>
              <a:t> extension was also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Ongoing </a:t>
            </a:r>
            <a:r>
              <a:rPr lang="en-US" dirty="0">
                <a:solidFill>
                  <a:srgbClr val="404040"/>
                </a:solidFill>
              </a:rPr>
              <a:t>W</a:t>
            </a:r>
            <a:r>
              <a:rPr lang="en-US" dirty="0" smtClean="0">
                <a:solidFill>
                  <a:srgbClr val="404040"/>
                </a:solidFill>
              </a:rPr>
              <a:t>ork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Project’s progress is about 70%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remainder will be carried out for the final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Performance improvement of the existing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Implementation of a new approach using a Genetic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Comparison against the five ITC2007 winners and with the previous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Implementation of a GUI to demonstrate the final solution (optional)</a:t>
            </a:r>
            <a:endParaRPr lang="en-US" sz="26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 hope you </a:t>
            </a:r>
            <a:r>
              <a:rPr lang="en-US" sz="2800" dirty="0" smtClean="0">
                <a:solidFill>
                  <a:srgbClr val="404040"/>
                </a:solidFill>
              </a:rPr>
              <a:t>have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enjoyed it!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Any questions?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Goals of this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Generation </a:t>
            </a:r>
            <a:r>
              <a:rPr lang="en-US" sz="2800" dirty="0"/>
              <a:t>of timetables according to the ITC 2007 (International Timetable Competition) - examination timetabling </a:t>
            </a:r>
            <a:r>
              <a:rPr lang="en-US" sz="2800" dirty="0" smtClean="0"/>
              <a:t>track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Timetable </a:t>
            </a:r>
            <a:r>
              <a:rPr lang="en-US" sz="2800" dirty="0" smtClean="0">
                <a:solidFill>
                  <a:srgbClr val="404040"/>
                </a:solidFill>
              </a:rPr>
              <a:t>Validator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Graphical </a:t>
            </a:r>
            <a:r>
              <a:rPr lang="en-US" sz="2800" dirty="0"/>
              <a:t>User </a:t>
            </a:r>
            <a:r>
              <a:rPr lang="en-US" sz="2800" dirty="0" smtClean="0"/>
              <a:t>Interface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</a:t>
            </a:r>
            <a:r>
              <a:rPr lang="en-US" dirty="0" smtClean="0">
                <a:solidFill>
                  <a:schemeClr val="tx1"/>
                </a:solidFill>
              </a:rPr>
              <a:t>Problem (1/2)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Examination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Course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School Timetabling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Problem constraints can be hard or soft: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Hard constraints – set of rules which must be followed in order to obtain a feasible/valid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Soft constraints – set of non mandatory rules that if not followed, it adds a penalty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Problem </a:t>
            </a:r>
            <a:r>
              <a:rPr lang="en-US" dirty="0" smtClean="0">
                <a:solidFill>
                  <a:schemeClr val="tx1"/>
                </a:solidFill>
              </a:rPr>
              <a:t>(2/2)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Two possible </a:t>
            </a:r>
            <a:r>
              <a:rPr lang="en-US" sz="2800" dirty="0" smtClean="0"/>
              <a:t>formulations: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Optimization problem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Possible </a:t>
            </a:r>
            <a:r>
              <a:rPr lang="en-US" sz="2800" dirty="0"/>
              <a:t>t</a:t>
            </a:r>
            <a:r>
              <a:rPr lang="en-US" sz="2800" dirty="0" smtClean="0"/>
              <a:t>ypes of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Sub-optimal</a:t>
            </a:r>
          </a:p>
          <a:p>
            <a:endParaRPr lang="pt-P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pproaches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Exact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Graph Coloring Based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Single-solution based meta-heuristics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Population based meta-heuristics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61" y="1939425"/>
            <a:ext cx="6274358" cy="40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Search the whole space of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guaranteed that an optimal solution is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Inappropriate for large sized problem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Branch-and-Bound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Constraint-Programming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Based techniques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Problem-specific heuristic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Assign the minimum set of </a:t>
            </a:r>
            <a:r>
              <a:rPr lang="en-US" dirty="0"/>
              <a:t>colors to an element type of </a:t>
            </a:r>
            <a:r>
              <a:rPr lang="en-US" dirty="0" smtClean="0"/>
              <a:t>the </a:t>
            </a:r>
            <a:r>
              <a:rPr lang="en-US" dirty="0"/>
              <a:t>graph </a:t>
            </a:r>
            <a:r>
              <a:rPr lang="en-US" dirty="0" smtClean="0"/>
              <a:t>following certain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Examples of Graph Coloring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Vertex Coloring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Edge Coloring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Timetabling problems can be reduced to a graph coloring </a:t>
            </a:r>
            <a:r>
              <a:rPr lang="en-US" dirty="0" smtClean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52" y="4261455"/>
            <a:ext cx="3343275" cy="19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Provide solutions for optimization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Used in timetabling problems to optimize feasible solutions provided by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Sub-types: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Single-solution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Population-based meta-heuristics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2921</TotalTime>
  <Words>1375</Words>
  <Application>Microsoft Office PowerPoint</Application>
  <PresentationFormat>Widescreen</PresentationFormat>
  <Paragraphs>301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Examination Timetabling Automation using Hybrid Meta-heuristics  Mid term thesis presentation – 2014/2015</vt:lpstr>
      <vt:lpstr>Summary</vt:lpstr>
      <vt:lpstr>Goals of this project</vt:lpstr>
      <vt:lpstr>The Timetabling Problem (1/2)</vt:lpstr>
      <vt:lpstr>The Timetabling Problem (2/2)</vt:lpstr>
      <vt:lpstr>Existing Approaches</vt:lpstr>
      <vt:lpstr>Exact algorithms</vt:lpstr>
      <vt:lpstr>Graph Coloring Based techniques</vt:lpstr>
      <vt:lpstr>Meta-heuristics</vt:lpstr>
      <vt:lpstr>ITC 2007 Examination timetabling problem (1/3)</vt:lpstr>
      <vt:lpstr>ITC 2007 Examination timetabling problem (2/3)</vt:lpstr>
      <vt:lpstr>ITC 2007 Examination timetabling problem (3/3)</vt:lpstr>
      <vt:lpstr>Proposed Solution</vt:lpstr>
      <vt:lpstr>Proposed Architecture</vt:lpstr>
      <vt:lpstr>Loader</vt:lpstr>
      <vt:lpstr>Graph Coloring</vt:lpstr>
      <vt:lpstr>Simulated Annealing (1/2)</vt:lpstr>
      <vt:lpstr>Simulated Annealing (2/2)</vt:lpstr>
      <vt:lpstr>Hill Climbing</vt:lpstr>
      <vt:lpstr>Neighborhood Operators</vt:lpstr>
      <vt:lpstr>Experimental Results (1/2)</vt:lpstr>
      <vt:lpstr>Experimental Results (2/2)</vt:lpstr>
      <vt:lpstr>Conclusions</vt:lpstr>
      <vt:lpstr>Tools and Techniques</vt:lpstr>
      <vt:lpstr>Ongoing Work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328</cp:revision>
  <dcterms:created xsi:type="dcterms:W3CDTF">2015-07-10T12:56:06Z</dcterms:created>
  <dcterms:modified xsi:type="dcterms:W3CDTF">2015-07-22T20:40:00Z</dcterms:modified>
</cp:coreProperties>
</file>