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92" r:id="rId9"/>
    <p:sldId id="286" r:id="rId10"/>
    <p:sldId id="267" r:id="rId11"/>
    <p:sldId id="275" r:id="rId12"/>
    <p:sldId id="277" r:id="rId13"/>
    <p:sldId id="279" r:id="rId14"/>
    <p:sldId id="282" r:id="rId15"/>
    <p:sldId id="280" r:id="rId16"/>
    <p:sldId id="281" r:id="rId17"/>
    <p:sldId id="290" r:id="rId18"/>
    <p:sldId id="291" r:id="rId19"/>
    <p:sldId id="283" r:id="rId20"/>
    <p:sldId id="284" r:id="rId21"/>
    <p:sldId id="294" r:id="rId22"/>
    <p:sldId id="295" r:id="rId23"/>
    <p:sldId id="287" r:id="rId24"/>
    <p:sldId id="293" r:id="rId25"/>
    <p:sldId id="289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308D07-5EA1-4C5B-BF28-996033107942}">
          <p14:sldIdLst>
            <p14:sldId id="256"/>
            <p14:sldId id="257"/>
            <p14:sldId id="259"/>
            <p14:sldId id="258"/>
            <p14:sldId id="260"/>
            <p14:sldId id="261"/>
            <p14:sldId id="265"/>
            <p14:sldId id="292"/>
            <p14:sldId id="286"/>
            <p14:sldId id="267"/>
            <p14:sldId id="275"/>
            <p14:sldId id="277"/>
            <p14:sldId id="279"/>
            <p14:sldId id="282"/>
            <p14:sldId id="280"/>
            <p14:sldId id="281"/>
            <p14:sldId id="290"/>
            <p14:sldId id="291"/>
            <p14:sldId id="283"/>
            <p14:sldId id="284"/>
            <p14:sldId id="294"/>
          </p14:sldIdLst>
        </p14:section>
        <p14:section name="Untitled Section" id="{74E1EE62-D433-4C76-8740-DDDBC9668867}">
          <p14:sldIdLst>
            <p14:sldId id="295"/>
            <p14:sldId id="287"/>
            <p14:sldId id="293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106" clrIdx="0"/>
  <p:cmAuthor id="1" name="Mike" initials="M" lastIdx="10" clrIdx="1">
    <p:extLst/>
  </p:cmAuthor>
  <p:cmAuthor id="2" name="Artur" initials="A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81159" autoAdjust="0"/>
  </p:normalViewPr>
  <p:slideViewPr>
    <p:cSldViewPr snapToGrid="0">
      <p:cViewPr varScale="1">
        <p:scale>
          <a:sx n="72" d="100"/>
          <a:sy n="72" d="100"/>
        </p:scale>
        <p:origin x="102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0:42:49.653" idx="70">
    <p:pos x="5572" y="457"/>
    <p:text>Se este slide é sobre o Timetabling Problem, deve ser dada uma definição genérica deste. Descrição da minha tese "the timetabling problem consists in scheduling a set of events (such as lectures, exams, surgeries, sport events, and trips) to a set of resources (teachers, exam proctors, nurses and medical doctors, referees, and vehicles) over space (classrooms, examination rooms, operating rooms, and sport fields), in a prefixed period of time. For instance, in the \gls{ETP}, the goal is to allocate exams (and their enrolled students) to exam proctors over time periods, while assigning each group (exam proctors, students attending a given exam) to the available rooms." Podes incluir apenas um bullet, assim: "Objective: Scheduling of events to a set of resources over space and in prefixed period of time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1:10:05.318" idx="87">
    <p:pos x="10" y="10"/>
    <p:text>Compactar muito mais o texto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8:19:30.632" idx="55">
    <p:pos x="6554" y="2006"/>
    <p:text>o que esta figura representa? Devia ser intuitivo perceber e não é. Vejo que em baixo são períodos consecutivos: 18h04m, .... com atribuições e em cima, é a conflict matrix?</p:text>
    <p:extLst>
      <p:ext uri="{C676402C-5697-4E1C-873F-D02D1690AC5C}">
        <p15:threadingInfo xmlns:p15="http://schemas.microsoft.com/office/powerpoint/2012/main" timeZoneBias="0"/>
      </p:ext>
    </p:extLst>
  </p:cm>
  <p:cm authorId="1" dt="2015-11-17T22:10:36.965" idx="9">
    <p:pos x="6554" y="2102"/>
    <p:text>Não é muito intuitivo porque é algo a ser explicado na altura. Os períodos são consecutivos sim, mas a cima não é a conflict matrix. Não fazia sentido. São as 4 listas que estão alinhadas com o texto à esquerda. Esta figura até foi pedida para ser feita, se não me engano, para a apresentação intercalar.</p:text>
    <p:extLst>
      <p:ext uri="{C676402C-5697-4E1C-873F-D02D1690AC5C}">
        <p15:threadingInfo xmlns:p15="http://schemas.microsoft.com/office/powerpoint/2012/main" timeZoneBias="0">
          <p15:parentCm authorId="0" idx="5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20:38:56.478" idx="60">
    <p:pos x="6795" y="1671"/>
    <p:text>motivar a razão pela qual pretende ter o rate automático</p:text>
    <p:extLst>
      <p:ext uri="{C676402C-5697-4E1C-873F-D02D1690AC5C}">
        <p15:threadingInfo xmlns:p15="http://schemas.microsoft.com/office/powerpoint/2012/main" timeZoneBias="0"/>
      </p:ext>
    </p:extLst>
  </p:cm>
  <p:cm authorId="1" dt="2015-11-17T23:09:43.700" idx="10">
    <p:pos x="6795" y="1767"/>
    <p:text>Último tópico. E também é mencionado oralmente</p:text>
    <p:extLst>
      <p:ext uri="{C676402C-5697-4E1C-873F-D02D1690AC5C}">
        <p15:threadingInfo xmlns:p15="http://schemas.microsoft.com/office/powerpoint/2012/main" timeZoneBias="0">
          <p15:parentCm authorId="0" idx="60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6E610-6AA3-4C4E-8A85-6DC6A62E248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 smtClean="0"/>
            <a:t>Examination Timetable</a:t>
          </a:r>
          <a:endParaRPr lang="en-US" sz="2400" dirty="0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 custT="1"/>
      <dgm:spPr/>
      <dgm:t>
        <a:bodyPr/>
        <a:lstStyle/>
        <a:p>
          <a:r>
            <a:rPr lang="en-US" sz="2400" dirty="0" smtClean="0"/>
            <a:t>Hill Climbing</a:t>
          </a:r>
          <a:endParaRPr lang="en-US" sz="2400" dirty="0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 custT="1"/>
      <dgm:spPr/>
      <dgm:t>
        <a:bodyPr/>
        <a:lstStyle/>
        <a:p>
          <a:r>
            <a:rPr lang="en-US" sz="2400" dirty="0" smtClean="0"/>
            <a:t>Simulated Annealing</a:t>
          </a:r>
          <a:endParaRPr lang="en-US" sz="2400" dirty="0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D4EC1965-5E66-4F6A-B14C-48B89CF88F34}">
      <dgm:prSet phldrT="[Text]" custT="1"/>
      <dgm:spPr/>
      <dgm:t>
        <a:bodyPr/>
        <a:lstStyle/>
        <a:p>
          <a:r>
            <a:rPr lang="en-US" sz="2400" dirty="0" smtClean="0"/>
            <a:t>Graph Coloring</a:t>
          </a:r>
          <a:endParaRPr lang="en-US" sz="2400" dirty="0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CCE039CF-CC13-4D3D-851B-AB1839045A98}">
      <dgm:prSet custT="1"/>
      <dgm:spPr/>
      <dgm:t>
        <a:bodyPr/>
        <a:lstStyle/>
        <a:p>
          <a:r>
            <a:rPr lang="en-US" sz="2400" dirty="0" smtClean="0"/>
            <a:t>Loader</a:t>
          </a:r>
          <a:endParaRPr lang="en-US" sz="2400" dirty="0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 custT="1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smtClean="0"/>
            <a:t>ITC 2007 Data</a:t>
          </a:r>
          <a:endParaRPr lang="en-US" sz="2400" dirty="0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 custScaleX="219788" custLinFactX="100000" custLinFactNeighborX="168239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 custScaleX="118542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 custScaleX="219788" custLinFactX="116915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 custScaleX="118542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 custScaleX="219788" custLinFactX="133348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 custLinFactNeighborX="-27675" custLinFactNeighborY="6229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 custScaleX="255547" custLinFactX="-239557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 custScaleX="118542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 custScaleX="255547" custLinFactX="-206843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 custScaleX="118542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 custScaleX="255547" custLinFactX="-200000" custLinFactY="49941" custLinFactNeighborX="-240941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18/04/2005 09:30:00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19/04/2005 09:30:00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20/04/2005 09:30:00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1130072" y="1246087"/>
          <a:ext cx="1571330" cy="1042286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ITC 2007 Data</a:t>
          </a:r>
          <a:endParaRPr lang="en-US" sz="2400" kern="1200" dirty="0"/>
        </a:p>
      </dsp:txBody>
      <dsp:txXfrm>
        <a:off x="1160600" y="1276615"/>
        <a:ext cx="1510274" cy="981230"/>
      </dsp:txXfrm>
    </dsp:sp>
    <dsp:sp modelId="{FDB0FADC-49BB-4433-94F6-73BAE60CC01B}">
      <dsp:nvSpPr>
        <dsp:cNvPr id="0" name=""/>
        <dsp:cNvSpPr/>
      </dsp:nvSpPr>
      <dsp:spPr>
        <a:xfrm>
          <a:off x="2798525" y="1678579"/>
          <a:ext cx="303784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798525" y="1714039"/>
        <a:ext cx="250593" cy="106382"/>
      </dsp:txXfrm>
    </dsp:sp>
    <dsp:sp modelId="{C2B5D9D2-D82E-407D-882B-8A8EEF511AFF}">
      <dsp:nvSpPr>
        <dsp:cNvPr id="0" name=""/>
        <dsp:cNvSpPr/>
      </dsp:nvSpPr>
      <dsp:spPr>
        <a:xfrm>
          <a:off x="3184926" y="1246087"/>
          <a:ext cx="1571330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Loader</a:t>
          </a:r>
          <a:endParaRPr lang="en-US" sz="2400" kern="1200" dirty="0"/>
        </a:p>
      </dsp:txBody>
      <dsp:txXfrm>
        <a:off x="3215454" y="1276615"/>
        <a:ext cx="1510274" cy="981230"/>
      </dsp:txXfrm>
    </dsp:sp>
    <dsp:sp modelId="{E608B5D3-1969-4012-8ADD-73D2E450020A}">
      <dsp:nvSpPr>
        <dsp:cNvPr id="0" name=""/>
        <dsp:cNvSpPr/>
      </dsp:nvSpPr>
      <dsp:spPr>
        <a:xfrm>
          <a:off x="4855265" y="1678579"/>
          <a:ext cx="309687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855265" y="1714039"/>
        <a:ext cx="256496" cy="106382"/>
      </dsp:txXfrm>
    </dsp:sp>
    <dsp:sp modelId="{1042CD11-4028-40C7-A3E4-3853786713BD}">
      <dsp:nvSpPr>
        <dsp:cNvPr id="0" name=""/>
        <dsp:cNvSpPr/>
      </dsp:nvSpPr>
      <dsp:spPr>
        <a:xfrm>
          <a:off x="5249174" y="1246087"/>
          <a:ext cx="1571330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Graph Coloring</a:t>
          </a:r>
          <a:endParaRPr lang="en-US" sz="2400" kern="1200" dirty="0"/>
        </a:p>
      </dsp:txBody>
      <dsp:txXfrm>
        <a:off x="5279702" y="1276615"/>
        <a:ext cx="1510274" cy="981230"/>
      </dsp:txXfrm>
    </dsp:sp>
    <dsp:sp modelId="{84B384BA-4992-4177-9E54-19EAA20BCC7A}">
      <dsp:nvSpPr>
        <dsp:cNvPr id="0" name=""/>
        <dsp:cNvSpPr/>
      </dsp:nvSpPr>
      <dsp:spPr>
        <a:xfrm rot="7781952">
          <a:off x="4313698" y="2900117"/>
          <a:ext cx="922044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357282" y="2915114"/>
        <a:ext cx="868853" cy="106382"/>
      </dsp:txXfrm>
    </dsp:sp>
    <dsp:sp modelId="{A9B93654-13EA-4C3C-8C58-01B6F39C7E93}">
      <dsp:nvSpPr>
        <dsp:cNvPr id="0" name=""/>
        <dsp:cNvSpPr/>
      </dsp:nvSpPr>
      <dsp:spPr>
        <a:xfrm>
          <a:off x="3144800" y="3626919"/>
          <a:ext cx="1826982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Simulated Annealing</a:t>
          </a:r>
          <a:endParaRPr lang="en-US" sz="2400" kern="1200" dirty="0"/>
        </a:p>
      </dsp:txBody>
      <dsp:txXfrm>
        <a:off x="3175328" y="3657447"/>
        <a:ext cx="1765926" cy="981230"/>
      </dsp:txXfrm>
    </dsp:sp>
    <dsp:sp modelId="{42370FF3-AFA1-404E-A02D-36439289E42F}">
      <dsp:nvSpPr>
        <dsp:cNvPr id="0" name=""/>
        <dsp:cNvSpPr/>
      </dsp:nvSpPr>
      <dsp:spPr>
        <a:xfrm>
          <a:off x="5076202" y="4059411"/>
          <a:ext cx="326610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76202" y="4094871"/>
        <a:ext cx="273419" cy="106382"/>
      </dsp:txXfrm>
    </dsp:sp>
    <dsp:sp modelId="{B6D3413A-C5B6-47F8-B1A9-65F1039F4D3B}">
      <dsp:nvSpPr>
        <dsp:cNvPr id="0" name=""/>
        <dsp:cNvSpPr/>
      </dsp:nvSpPr>
      <dsp:spPr>
        <a:xfrm>
          <a:off x="5491636" y="3626919"/>
          <a:ext cx="1826982" cy="1042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Hill Climbing</a:t>
          </a:r>
          <a:endParaRPr lang="en-US" sz="2400" kern="1200" dirty="0"/>
        </a:p>
      </dsp:txBody>
      <dsp:txXfrm>
        <a:off x="5522164" y="3657447"/>
        <a:ext cx="1765926" cy="981230"/>
      </dsp:txXfrm>
    </dsp:sp>
    <dsp:sp modelId="{F0252C6C-08EF-48C6-89C0-0C3E67BADC55}">
      <dsp:nvSpPr>
        <dsp:cNvPr id="0" name=""/>
        <dsp:cNvSpPr/>
      </dsp:nvSpPr>
      <dsp:spPr>
        <a:xfrm rot="15860">
          <a:off x="7414503" y="4064759"/>
          <a:ext cx="299921" cy="17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414503" y="4100096"/>
        <a:ext cx="246730" cy="106382"/>
      </dsp:txXfrm>
    </dsp:sp>
    <dsp:sp modelId="{81668A18-A5C4-481F-924E-91CBE598CF90}">
      <dsp:nvSpPr>
        <dsp:cNvPr id="0" name=""/>
        <dsp:cNvSpPr/>
      </dsp:nvSpPr>
      <dsp:spPr>
        <a:xfrm>
          <a:off x="7795987" y="3637550"/>
          <a:ext cx="1826982" cy="104228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Examination Timetable</a:t>
          </a:r>
          <a:endParaRPr lang="en-US" sz="2400" kern="1200" dirty="0"/>
        </a:p>
      </dsp:txBody>
      <dsp:txXfrm>
        <a:off x="7826515" y="3668078"/>
        <a:ext cx="1765926" cy="981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18/04/2005 09:30:00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19/04/2005 09:30:00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20/04/2005 09:30:00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25-Nov-15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A heurística;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O porquê da utilização</a:t>
            </a:r>
            <a:r>
              <a:rPr lang="pt-PT" baseline="0" noProof="0" dirty="0" smtClean="0"/>
              <a:t> desta heurística;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 facto de poder ou não melhorar a solução, depende se já está presente num local </a:t>
            </a:r>
            <a:r>
              <a:rPr lang="pt-PT" baseline="0" noProof="0" dirty="0" err="1" smtClean="0"/>
              <a:t>óptimo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bom que este seja executado, mas por pouco tempo – Significa que o SA conseguiu executar até ao fim e que o HC só lá está para tentar encontrar (dificilmente) uma melhor solução e fazer com o que algoritmo acabe no devido tempo.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Mencionar</a:t>
            </a:r>
            <a:r>
              <a:rPr lang="en-US" baseline="0" dirty="0" smtClean="0"/>
              <a:t> que com um rate </a:t>
            </a:r>
            <a:r>
              <a:rPr lang="en-US" baseline="0" dirty="0" err="1" smtClean="0"/>
              <a:t>estático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garantido</a:t>
            </a:r>
            <a:r>
              <a:rPr lang="en-US" baseline="0" dirty="0" smtClean="0"/>
              <a:t> que um set de </a:t>
            </a:r>
            <a:r>
              <a:rPr lang="en-US" baseline="0" dirty="0" err="1" smtClean="0"/>
              <a:t>parâmetros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datasets,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algoritmo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rapidamente</a:t>
            </a:r>
            <a:r>
              <a:rPr lang="en-US" baseline="0" dirty="0" smtClean="0"/>
              <a:t> que outros </a:t>
            </a:r>
            <a:r>
              <a:rPr lang="en-US" baseline="0" dirty="0" err="1" smtClean="0"/>
              <a:t>devido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6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previous approach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tinha</a:t>
            </a:r>
            <a:r>
              <a:rPr lang="en-US" baseline="0" dirty="0" smtClean="0"/>
              <a:t> rate </a:t>
            </a:r>
            <a:r>
              <a:rPr lang="en-US" baseline="0" dirty="0" err="1" smtClean="0"/>
              <a:t>automático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calculo</a:t>
            </a:r>
            <a:r>
              <a:rPr lang="en-US" baseline="0" dirty="0" smtClean="0"/>
              <a:t> de fitness incremental;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Diferença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qualidade dos resultados com e sem a restrição temporal; a ideia aqui é ver, em que medida a constrição temporal é muito forte para este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Desenvolver novas abordagens, por exemplo, adicionar o Great </a:t>
            </a:r>
            <a:r>
              <a:rPr lang="pt-PT" baseline="0" noProof="0" dirty="0" err="1" smtClean="0"/>
              <a:t>Deluge</a:t>
            </a:r>
            <a:r>
              <a:rPr lang="pt-PT" baseline="0" noProof="0" dirty="0" smtClean="0"/>
              <a:t> à abordagem </a:t>
            </a:r>
            <a:r>
              <a:rPr lang="pt-PT" baseline="0" noProof="0" dirty="0" err="1" smtClean="0"/>
              <a:t>actual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Mover dois exames ao mesmo tempo para poder mover exames com </a:t>
            </a:r>
            <a:r>
              <a:rPr lang="pt-PT" noProof="0" dirty="0" err="1" smtClean="0"/>
              <a:t>examination_coincidence</a:t>
            </a:r>
            <a:r>
              <a:rPr lang="pt-PT" noProof="0" dirty="0" smtClean="0"/>
              <a:t>,</a:t>
            </a:r>
            <a:r>
              <a:rPr lang="pt-PT" baseline="0" noProof="0" dirty="0" smtClean="0"/>
              <a:t> melhorando a pesquisa da heurística no espaço de soluções</a:t>
            </a:r>
            <a:endParaRPr lang="pt-PT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um dos </a:t>
            </a:r>
            <a:r>
              <a:rPr lang="en-US" baseline="0" dirty="0" err="1" smtClean="0"/>
              <a:t>tópicos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incluindo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dos slides à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explicação</a:t>
            </a:r>
            <a:r>
              <a:rPr lang="en-US" baseline="0" dirty="0" smtClean="0"/>
              <a:t> do GC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mencionado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Mencionar oralmente que  processamento é realizado em duas fases: criação</a:t>
            </a:r>
            <a:r>
              <a:rPr lang="pt-BR" baseline="0" dirty="0" smtClean="0"/>
              <a:t> de uma solução fazivel e posterior optimização desta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358640"/>
            <a:ext cx="10414000" cy="1950720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</a:t>
            </a:r>
            <a:r>
              <a:rPr lang="pt-PT" dirty="0" smtClean="0">
                <a:solidFill>
                  <a:srgbClr val="404040"/>
                </a:solidFill>
              </a:rPr>
              <a:t>DE </a:t>
            </a:r>
            <a:r>
              <a:rPr lang="pt-PT" dirty="0" smtClean="0">
                <a:solidFill>
                  <a:schemeClr val="tx1"/>
                </a:solidFill>
              </a:rPr>
              <a:t>computadores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de Brito e </a:t>
            </a:r>
            <a:r>
              <a:rPr lang="en-US" dirty="0" err="1" smtClean="0">
                <a:solidFill>
                  <a:schemeClr val="tx1"/>
                </a:solidFill>
              </a:rPr>
              <a:t>Nunes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Jorge Ferreira					02/12/2015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Miguel da Costa de Sousa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34" y="327305"/>
            <a:ext cx="5536845" cy="5866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Architecture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61598"/>
            <a:ext cx="10058400" cy="45322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Stores </a:t>
            </a:r>
            <a:r>
              <a:rPr lang="en-US" sz="2000" dirty="0" smtClean="0">
                <a:solidFill>
                  <a:srgbClr val="404040"/>
                </a:solidFill>
              </a:rPr>
              <a:t>entities (e.g., Examinations, timeslots)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Repository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Business </a:t>
            </a:r>
            <a:r>
              <a:rPr lang="en-US" sz="2000" dirty="0">
                <a:solidFill>
                  <a:srgbClr val="404040"/>
                </a:solidFill>
              </a:rPr>
              <a:t>classes implement the </a:t>
            </a:r>
            <a:r>
              <a:rPr lang="en-US" sz="2000" i="1" dirty="0">
                <a:solidFill>
                  <a:srgbClr val="404040"/>
                </a:solidFill>
              </a:rPr>
              <a:t>Singleton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smtClean="0">
                <a:solidFill>
                  <a:srgbClr val="404040"/>
                </a:solidFill>
              </a:rPr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Tools </a:t>
            </a:r>
            <a:r>
              <a:rPr lang="en-US" dirty="0" smtClean="0">
                <a:solidFill>
                  <a:srgbClr val="404040"/>
                </a:solidFill>
              </a:rPr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Tools </a:t>
            </a:r>
            <a:r>
              <a:rPr lang="en-US" sz="2000" dirty="0">
                <a:solidFill>
                  <a:srgbClr val="404040"/>
                </a:solidFill>
              </a:rPr>
              <a:t>used by the Heuristics Layer and </a:t>
            </a:r>
            <a:r>
              <a:rPr lang="en-US" sz="2000" dirty="0" smtClean="0">
                <a:solidFill>
                  <a:srgbClr val="404040"/>
                </a:solidFill>
              </a:rPr>
              <a:t>Presentation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Loads information from the dataset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Examinations and students’ enrollments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Rooms and their </a:t>
            </a:r>
            <a:r>
              <a:rPr lang="en-US" sz="2800" dirty="0">
                <a:solidFill>
                  <a:srgbClr val="404040"/>
                </a:solidFill>
              </a:rPr>
              <a:t>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Soft </a:t>
            </a:r>
            <a:r>
              <a:rPr lang="en-US" sz="2800" dirty="0" smtClean="0">
                <a:solidFill>
                  <a:srgbClr val="404040"/>
                </a:solidFill>
              </a:rPr>
              <a:t>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Creates and populates the conflict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845734"/>
            <a:ext cx="10835640" cy="43721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Generates an initial feasible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Largest </a:t>
            </a:r>
            <a:r>
              <a:rPr lang="en-US" dirty="0">
                <a:solidFill>
                  <a:srgbClr val="404040"/>
                </a:solidFill>
              </a:rPr>
              <a:t>Degree </a:t>
            </a:r>
            <a:r>
              <a:rPr lang="en-US" dirty="0" smtClean="0">
                <a:solidFill>
                  <a:srgbClr val="404040"/>
                </a:solidFill>
              </a:rPr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Four sorted assignment lists are </a:t>
            </a:r>
            <a:r>
              <a:rPr lang="en-US" dirty="0" smtClean="0">
                <a:solidFill>
                  <a:srgbClr val="404040"/>
                </a:solidFill>
              </a:rPr>
              <a:t>used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room exclusivity </a:t>
            </a:r>
            <a:r>
              <a:rPr lang="en-US" sz="2000" dirty="0">
                <a:solidFill>
                  <a:srgbClr val="404040"/>
                </a:solidFill>
              </a:rPr>
              <a:t>hard </a:t>
            </a:r>
            <a:r>
              <a:rPr lang="en-US" sz="2000" dirty="0" smtClean="0">
                <a:solidFill>
                  <a:srgbClr val="404040"/>
                </a:solidFill>
              </a:rPr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after</a:t>
            </a:r>
            <a:r>
              <a:rPr lang="en-US" sz="2000" dirty="0" smtClean="0">
                <a:solidFill>
                  <a:srgbClr val="404040"/>
                </a:solidFill>
              </a:rPr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examination coincidence </a:t>
            </a:r>
            <a:r>
              <a:rPr lang="en-US" sz="2000" dirty="0" smtClean="0">
                <a:solidFill>
                  <a:srgbClr val="404040"/>
                </a:solidFill>
              </a:rPr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404040"/>
                </a:solidFill>
              </a:rPr>
              <a:t>All other unassigned examinations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Examination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Normal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Forcing assignment</a:t>
            </a: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7634" y="3282319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774564805"/>
              </p:ext>
            </p:extLst>
          </p:nvPr>
        </p:nvGraphicFramePr>
        <p:xfrm>
          <a:off x="9006770" y="470101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9045314" y="3391856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045313" y="3687198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038645" y="4277887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779692" y="4277887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</p:cNvCxnSpPr>
          <p:nvPr/>
        </p:nvCxnSpPr>
        <p:spPr>
          <a:xfrm rot="16200000" flipH="1">
            <a:off x="9872310" y="2973814"/>
            <a:ext cx="1412645" cy="2041748"/>
          </a:xfrm>
          <a:prstGeom prst="curvedConnector4">
            <a:avLst>
              <a:gd name="adj1" fmla="val -9408"/>
              <a:gd name="adj2" fmla="val 99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310109" y="3288366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57633" y="3577665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10108" y="357859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57633" y="3873006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57632" y="417418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305345" y="417418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48295" y="4165345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0273" y="2881297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Lists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4390" y="4616432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5734"/>
            <a:ext cx="10126980" cy="3823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11" y="2207282"/>
            <a:ext cx="4466112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Executes after SA if it finishes before the time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04040"/>
                </a:solidFill>
              </a:rPr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04040"/>
                </a:solidFill>
              </a:rPr>
              <a:t> Yields a slight solution improvement</a:t>
            </a:r>
            <a:endParaRPr lang="en-US" sz="3200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Room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&amp; Room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Room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&amp; Room Swap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 relies on a differential computation scheme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The difference between two solutions is computed: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the operations that applied to one solution lead to the other one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Results are obtained 19 times faster, compared to the default (non-incremental) fitness computation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Rate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Guarantees that most of the total available time </a:t>
            </a:r>
            <a:r>
              <a:rPr lang="en-US" sz="2800" dirty="0"/>
              <a:t>is </a:t>
            </a:r>
            <a:r>
              <a:rPr lang="en-US" sz="2800" dirty="0" smtClean="0"/>
              <a:t>used, </a:t>
            </a:r>
            <a:r>
              <a:rPr lang="en-US" sz="2800" dirty="0"/>
              <a:t>regardless of the dataset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computation requires a simulation of the SA </a:t>
            </a:r>
            <a:r>
              <a:rPr lang="en-US" sz="2800" dirty="0" smtClean="0"/>
              <a:t>algorithm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Rate </a:t>
            </a:r>
            <a:r>
              <a:rPr lang="en-US" sz="2800" dirty="0"/>
              <a:t>is defined (by simulation) as a function of the dataset complexity, using </a:t>
            </a:r>
            <a:r>
              <a:rPr lang="en-US" sz="2800" dirty="0" smtClean="0"/>
              <a:t>almost the total </a:t>
            </a:r>
            <a:r>
              <a:rPr lang="en-US" sz="2800" dirty="0"/>
              <a:t>available </a:t>
            </a:r>
            <a:r>
              <a:rPr lang="en-US" sz="2800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Higher likelihood of obtaining better results, compared to using a static rate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Average fitness values of 10 runs for each dataset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SA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12680" cy="45034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Project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The Timetabling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Existing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Proposed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Software Architecture, Loader, and Solution Initialization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Approach Based on Local Search and its  Main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Experimental Results on the ITC2007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smtClean="0">
                <a:solidFill>
                  <a:srgbClr val="404040"/>
                </a:solidFill>
              </a:rPr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Future </a:t>
            </a:r>
            <a:r>
              <a:rPr lang="en-US" sz="2400" dirty="0" smtClean="0">
                <a:solidFill>
                  <a:srgbClr val="404040"/>
                </a:solidFill>
              </a:rPr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38" y="1845734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90" y="1871331"/>
            <a:ext cx="4339555" cy="4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(4/4)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84" y="1846263"/>
            <a:ext cx="302615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A program to generate timetables following ITC2007 rules, using heuristics:</a:t>
            </a: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Graph Coloring heuristic - yields a feasible solution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Simulated Annealing and Hill Climbing meta-heuristics - improve on the initial feasible solution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Hill Climbing as the final stage, assures the fulfilment of </a:t>
            </a:r>
            <a:r>
              <a:rPr lang="en-US" sz="2600" dirty="0" smtClean="0">
                <a:solidFill>
                  <a:srgbClr val="404040"/>
                </a:solidFill>
              </a:rPr>
              <a:t>the limit </a:t>
            </a:r>
            <a:r>
              <a:rPr lang="en-US" sz="2600" dirty="0">
                <a:solidFill>
                  <a:srgbClr val="404040"/>
                </a:solidFill>
              </a:rPr>
              <a:t>time constraint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For some datasets, our results were close to those of Müller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Development of different approaches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Modifications to the GC technique to generate feasible solutions for the dataset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Modifications to the operators to move two examinations at the same time</a:t>
            </a:r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using .NET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>
              <a:solidFill>
                <a:srgbClr val="404040"/>
              </a:solidFill>
            </a:endParaRPr>
          </a:p>
          <a:p>
            <a:pPr algn="ctr"/>
            <a:endParaRPr lang="en-US" sz="2800" dirty="0">
              <a:solidFill>
                <a:srgbClr val="404040"/>
              </a:solidFill>
            </a:endParaRPr>
          </a:p>
          <a:p>
            <a:pPr algn="ctr"/>
            <a:r>
              <a:rPr lang="en-US" sz="2800" dirty="0" smtClean="0">
                <a:solidFill>
                  <a:srgbClr val="404040"/>
                </a:solidFill>
              </a:rPr>
              <a:t>I hope you have enjoyed!</a:t>
            </a:r>
          </a:p>
          <a:p>
            <a:pPr algn="ctr"/>
            <a:endParaRPr lang="en-US" sz="2800" dirty="0">
              <a:solidFill>
                <a:srgbClr val="404040"/>
              </a:solidFill>
            </a:endParaRPr>
          </a:p>
          <a:p>
            <a:pPr algn="ctr"/>
            <a:r>
              <a:rPr lang="en-US" sz="2800" dirty="0" smtClean="0">
                <a:solidFill>
                  <a:srgbClr val="404040"/>
                </a:solidFill>
              </a:rPr>
              <a:t>Any questions, please?</a:t>
            </a:r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First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Study of the examination timetabling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Analysis of existing techniques </a:t>
            </a:r>
            <a:r>
              <a:rPr lang="en-US" sz="2800" dirty="0">
                <a:solidFill>
                  <a:srgbClr val="404040"/>
                </a:solidFill>
              </a:rPr>
              <a:t>and solutions for the </a:t>
            </a:r>
            <a:r>
              <a:rPr lang="en-US" sz="2800" dirty="0" smtClean="0">
                <a:solidFill>
                  <a:srgbClr val="404040"/>
                </a:solidFill>
              </a:rPr>
              <a:t>problem</a:t>
            </a:r>
            <a:endParaRPr lang="en-US" sz="2800" dirty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Second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Generation </a:t>
            </a:r>
            <a:r>
              <a:rPr lang="en-US" sz="2800" dirty="0">
                <a:solidFill>
                  <a:srgbClr val="404040"/>
                </a:solidFill>
              </a:rPr>
              <a:t>of timetables according to the ITC 2007 (International Timetable Competition) - examination timetabling </a:t>
            </a:r>
            <a:r>
              <a:rPr lang="en-US" sz="2800" dirty="0" smtClean="0">
                <a:solidFill>
                  <a:srgbClr val="404040"/>
                </a:solidFill>
              </a:rPr>
              <a:t>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Comparison with ITC2007 finalists and state-of-the-art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04120" cy="434932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Objective: Scheduling of events to a set of resources over space and in prefixed period of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Educational timetabling problems: Examination, Course, and School timetabling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Problem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Hard </a:t>
            </a:r>
            <a:r>
              <a:rPr lang="en-US" sz="2800" dirty="0">
                <a:solidFill>
                  <a:srgbClr val="404040"/>
                </a:solidFill>
              </a:rPr>
              <a:t>constraints – mandatory rules which must be followed, in order to obtain a feasible/valid </a:t>
            </a:r>
            <a:r>
              <a:rPr lang="en-US" sz="2800" dirty="0" smtClean="0">
                <a:solidFill>
                  <a:srgbClr val="404040"/>
                </a:solidFill>
              </a:rPr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Soft constraints </a:t>
            </a:r>
            <a:r>
              <a:rPr lang="en-US" sz="2800" dirty="0">
                <a:solidFill>
                  <a:srgbClr val="404040"/>
                </a:solidFill>
              </a:rPr>
              <a:t>– non mandatory rules; if followed, the solution is improved; otherwise, it suffers some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404040"/>
                </a:solidFill>
              </a:rPr>
              <a:t>Two possible 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Optimization problem</a:t>
            </a:r>
          </a:p>
          <a:p>
            <a:pPr marL="0" indent="0">
              <a:buNone/>
            </a:pPr>
            <a:endParaRPr lang="en-US" sz="28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Each solution </a:t>
            </a:r>
            <a:r>
              <a:rPr lang="en-US" sz="2800" dirty="0">
                <a:solidFill>
                  <a:srgbClr val="404040"/>
                </a:solidFill>
              </a:rPr>
              <a:t>can be classified </a:t>
            </a:r>
            <a:r>
              <a:rPr lang="en-US" sz="2800" dirty="0" smtClean="0">
                <a:solidFill>
                  <a:srgbClr val="404040"/>
                </a:solidFill>
              </a:rPr>
              <a:t>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Sub-optimal</a:t>
            </a:r>
          </a:p>
          <a:p>
            <a:endParaRPr lang="pt-PT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81" y="2279675"/>
            <a:ext cx="6274358" cy="4052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3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Search the whole solution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Optimal solution is always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General-purpose algorithmic designed </a:t>
            </a:r>
            <a:r>
              <a:rPr lang="en-US" sz="2400" dirty="0"/>
              <a:t>to </a:t>
            </a:r>
          </a:p>
          <a:p>
            <a:pPr marL="201168" lvl="1" indent="0">
              <a:buNone/>
            </a:pPr>
            <a:r>
              <a:rPr lang="en-US" sz="2400" dirty="0" smtClean="0"/>
              <a:t>solve </a:t>
            </a:r>
            <a:r>
              <a:rPr lang="en-US" sz="2400" dirty="0"/>
              <a:t>complex optimization </a:t>
            </a:r>
            <a:r>
              <a:rPr lang="en-US" sz="2400" dirty="0" smtClean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Problem-specific 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/>
              <a:t>Tailored algorithm to solve a specific 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problem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ITC 2007 Examination track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89820" cy="43950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Composed by 12 different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Solution ranking depends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its </a:t>
            </a:r>
            <a:r>
              <a:rPr lang="en-US" sz="2800" i="1" dirty="0" smtClean="0">
                <a:solidFill>
                  <a:srgbClr val="404040"/>
                </a:solidFill>
              </a:rPr>
              <a:t>distance to feasibility</a:t>
            </a:r>
            <a:r>
              <a:rPr lang="en-US" sz="2800" dirty="0" smtClean="0">
                <a:solidFill>
                  <a:srgbClr val="404040"/>
                </a:solidFill>
              </a:rPr>
              <a:t>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its own </a:t>
            </a:r>
            <a:r>
              <a:rPr lang="en-US" sz="2800" i="1" dirty="0" smtClean="0">
                <a:solidFill>
                  <a:srgbClr val="404040"/>
                </a:solidFill>
              </a:rPr>
              <a:t>fitness </a:t>
            </a:r>
            <a:r>
              <a:rPr lang="en-US" sz="2800" dirty="0" smtClean="0">
                <a:solidFill>
                  <a:srgbClr val="404040"/>
                </a:solidFill>
              </a:rPr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Available execution time </a:t>
            </a:r>
            <a:r>
              <a:rPr lang="en-US" sz="2800" dirty="0" smtClean="0">
                <a:solidFill>
                  <a:srgbClr val="404040"/>
                </a:solidFill>
              </a:rPr>
              <a:t>limit </a:t>
            </a:r>
            <a:r>
              <a:rPr lang="en-US" sz="2800" smtClean="0">
                <a:solidFill>
                  <a:srgbClr val="404040"/>
                </a:solidFill>
              </a:rPr>
              <a:t>of 221 </a:t>
            </a:r>
            <a:r>
              <a:rPr lang="en-US" sz="2800" dirty="0" smtClean="0">
                <a:solidFill>
                  <a:srgbClr val="404040"/>
                </a:solidFill>
              </a:rPr>
              <a:t>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c</a:t>
            </a:r>
            <a:r>
              <a:rPr lang="en-US" sz="2800" dirty="0" smtClean="0">
                <a:solidFill>
                  <a:srgbClr val="404040"/>
                </a:solidFill>
              </a:rPr>
              <a:t>omputed by the benchmark software for the test hardware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allows to compare different approaches on different software/hardware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Hard (H) and Soft (S) 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No </a:t>
            </a:r>
            <a:r>
              <a:rPr lang="en-US" sz="2800" dirty="0">
                <a:solidFill>
                  <a:srgbClr val="404040"/>
                </a:solidFill>
              </a:rPr>
              <a:t>student must be in more than </a:t>
            </a:r>
            <a:r>
              <a:rPr lang="en-US" sz="2800" dirty="0" smtClean="0">
                <a:solidFill>
                  <a:srgbClr val="404040"/>
                </a:solidFill>
              </a:rPr>
              <a:t>one </a:t>
            </a:r>
            <a:r>
              <a:rPr lang="en-US" sz="2800" dirty="0">
                <a:solidFill>
                  <a:srgbClr val="404040"/>
                </a:solidFill>
              </a:rPr>
              <a:t>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Room’s </a:t>
            </a:r>
            <a:r>
              <a:rPr lang="en-US" sz="2800" dirty="0">
                <a:solidFill>
                  <a:srgbClr val="404040"/>
                </a:solidFill>
              </a:rPr>
              <a:t>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Exam’s </a:t>
            </a:r>
            <a:r>
              <a:rPr lang="en-US" sz="2800" dirty="0">
                <a:solidFill>
                  <a:srgbClr val="404040"/>
                </a:solidFill>
              </a:rPr>
              <a:t>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Period related hard constraints (e.g</a:t>
            </a:r>
            <a:r>
              <a:rPr lang="en-US" sz="2800" dirty="0">
                <a:solidFill>
                  <a:srgbClr val="404040"/>
                </a:solidFill>
              </a:rPr>
              <a:t>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Room related hard constraints (e.g</a:t>
            </a:r>
            <a:r>
              <a:rPr lang="en-US" sz="2800" dirty="0">
                <a:solidFill>
                  <a:srgbClr val="404040"/>
                </a:solidFill>
              </a:rPr>
              <a:t>., 1 ROOM_EXCLUSIVE)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4657513"/>
            <a:ext cx="5554980" cy="1523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Two exams in a 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Period spread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Mixed durations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2260" y="4657514"/>
            <a:ext cx="5554980" cy="1523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Room penalty</a:t>
            </a:r>
            <a:endParaRPr lang="pt-PT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Period penalty</a:t>
            </a:r>
            <a:endParaRPr lang="pt-PT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9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988365"/>
              </p:ext>
            </p:extLst>
          </p:nvPr>
        </p:nvGraphicFramePr>
        <p:xfrm>
          <a:off x="335280" y="1056640"/>
          <a:ext cx="11643360" cy="5191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5972" y="2138065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4507" y="2507397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8191" y="1960851"/>
            <a:ext cx="129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Entities’</a:t>
            </a:r>
          </a:p>
          <a:p>
            <a:r>
              <a:rPr lang="en-US" dirty="0" smtClean="0"/>
              <a:t>repositories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02674" y="2575283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7992" y="3757786"/>
            <a:ext cx="961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Feasible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9153" y="4080951"/>
            <a:ext cx="484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6328" y="5602068"/>
            <a:ext cx="10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6411" y="5252484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36511" y="5602068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 </a:t>
            </a:r>
          </a:p>
          <a:p>
            <a:pPr algn="ctr"/>
            <a:r>
              <a:rPr lang="en-US" dirty="0" smtClean="0"/>
              <a:t>final solution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857220" y="5252484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6886</TotalTime>
  <Words>1643</Words>
  <Application>Microsoft Office PowerPoint</Application>
  <PresentationFormat>Widescreen</PresentationFormat>
  <Paragraphs>319</Paragraphs>
  <Slides>26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Project Goals</vt:lpstr>
      <vt:lpstr>The Timetabling Problem (1/2)</vt:lpstr>
      <vt:lpstr>The Timetabling Problem (2/2)</vt:lpstr>
      <vt:lpstr>Existing Approaches</vt:lpstr>
      <vt:lpstr>ITC 2007 Examination track</vt:lpstr>
      <vt:lpstr>Hard (H) and Soft (S) Constraints</vt:lpstr>
      <vt:lpstr>Proposed Solution</vt:lpstr>
      <vt:lpstr>Software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Incremental Fitness computation</vt:lpstr>
      <vt:lpstr>Automatic Rate computation</vt:lpstr>
      <vt:lpstr>Experimental Results (1/4)</vt:lpstr>
      <vt:lpstr>Experimental Results (2/4)</vt:lpstr>
      <vt:lpstr>Experimental Results (3/4)</vt:lpstr>
      <vt:lpstr>Experimental Results (4/4)</vt:lpstr>
      <vt:lpstr>Conclusions</vt:lpstr>
      <vt:lpstr>Future Work</vt:lpstr>
      <vt:lpstr>Tools and Techniques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623</cp:revision>
  <dcterms:created xsi:type="dcterms:W3CDTF">2015-07-10T12:56:06Z</dcterms:created>
  <dcterms:modified xsi:type="dcterms:W3CDTF">2015-11-26T03:28:40Z</dcterms:modified>
</cp:coreProperties>
</file>