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 id="2147483856" r:id="rId2"/>
  </p:sldMasterIdLst>
  <p:notesMasterIdLst>
    <p:notesMasterId r:id="rId22"/>
  </p:notesMasterIdLst>
  <p:handoutMasterIdLst>
    <p:handoutMasterId r:id="rId23"/>
  </p:handoutMasterIdLst>
  <p:sldIdLst>
    <p:sldId id="256" r:id="rId3"/>
    <p:sldId id="414" r:id="rId4"/>
    <p:sldId id="418" r:id="rId5"/>
    <p:sldId id="437" r:id="rId6"/>
    <p:sldId id="438" r:id="rId7"/>
    <p:sldId id="439" r:id="rId8"/>
    <p:sldId id="433" r:id="rId9"/>
    <p:sldId id="422" r:id="rId10"/>
    <p:sldId id="434" r:id="rId11"/>
    <p:sldId id="430" r:id="rId12"/>
    <p:sldId id="431" r:id="rId13"/>
    <p:sldId id="421" r:id="rId14"/>
    <p:sldId id="426" r:id="rId15"/>
    <p:sldId id="435" r:id="rId16"/>
    <p:sldId id="427" r:id="rId17"/>
    <p:sldId id="432" r:id="rId18"/>
    <p:sldId id="440" r:id="rId19"/>
    <p:sldId id="424" r:id="rId20"/>
    <p:sldId id="43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6C7"/>
    <a:srgbClr val="170272"/>
    <a:srgbClr val="28F82D"/>
    <a:srgbClr val="FFFF71"/>
    <a:srgbClr val="FFFF81"/>
    <a:srgbClr val="000000"/>
    <a:srgbClr val="72FA75"/>
    <a:srgbClr val="DD48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81900" autoAdjust="0"/>
  </p:normalViewPr>
  <p:slideViewPr>
    <p:cSldViewPr>
      <p:cViewPr varScale="1">
        <p:scale>
          <a:sx n="57" d="100"/>
          <a:sy n="57"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6B8C3F24-6693-44DA-A360-DAA5370B2AB9}" type="datetimeFigureOut">
              <a:rPr lang="en-US"/>
              <a:pPr>
                <a:defRPr/>
              </a:pPr>
              <a:t>7/30/2020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25106DD-34E3-4AB5-B3D0-B6392B547A6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FD92D9F-0EB0-4A1B-A4D3-76BC74B141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54F1F9-222A-4175-A15A-F2340B10F5D9}"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1F1B88-015E-419D-81E6-F5EEF1A4BB2E}" type="slidenum">
              <a:rPr lang="en-US" altLang="en-US"/>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482AE2-883A-4709-ACD8-76B596A3EE52}" type="slidenum">
              <a:rPr lang="en-US" altLang="en-US"/>
              <a:pPr/>
              <a:t>10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0EC5BE-2A2A-42C1-A2F5-9AB1376A0161}" type="slidenum">
              <a:rPr lang="en-US" altLang="en-US"/>
              <a:pPr/>
              <a:t>13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1D3265-F3AE-4548-9D1B-51B1C5EE2C5D}" type="slidenum">
              <a:rPr lang="en-US" altLang="en-US"/>
              <a:pPr/>
              <a:t>14</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7A3D4D-A739-4185-873A-B335D3A64DB5}" type="slidenum">
              <a:rPr lang="en-US" altLang="en-US"/>
              <a:pPr/>
              <a:t>18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reeform 73"/>
          <p:cNvSpPr>
            <a:spLocks/>
          </p:cNvSpPr>
          <p:nvPr/>
        </p:nvSpPr>
        <p:spPr bwMode="gray">
          <a:xfrm>
            <a:off x="0" y="381000"/>
            <a:ext cx="9131300" cy="914400"/>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 name="Picture 15" descr="DHB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9370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Freeform 39"/>
          <p:cNvSpPr>
            <a:spLocks/>
          </p:cNvSpPr>
          <p:nvPr/>
        </p:nvSpPr>
        <p:spPr bwMode="gray">
          <a:xfrm>
            <a:off x="0" y="6346825"/>
            <a:ext cx="9131300" cy="511175"/>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30"/>
          <p:cNvSpPr>
            <a:spLocks/>
          </p:cNvSpPr>
          <p:nvPr/>
        </p:nvSpPr>
        <p:spPr bwMode="gray">
          <a:xfrm>
            <a:off x="0" y="0"/>
            <a:ext cx="9153525" cy="1600200"/>
          </a:xfrm>
          <a:custGeom>
            <a:avLst/>
            <a:gdLst>
              <a:gd name="T0" fmla="*/ 0 w 5766"/>
              <a:gd name="T1" fmla="*/ 2147483646 h 1008"/>
              <a:gd name="T2" fmla="*/ 2147483646 w 5766"/>
              <a:gd name="T3" fmla="*/ 2147483646 h 1008"/>
              <a:gd name="T4" fmla="*/ 2147483646 w 5766"/>
              <a:gd name="T5" fmla="*/ 2147483646 h 1008"/>
              <a:gd name="T6" fmla="*/ 2147483646 w 5766"/>
              <a:gd name="T7" fmla="*/ 2147483646 h 1008"/>
              <a:gd name="T8" fmla="*/ 2147483646 w 5766"/>
              <a:gd name="T9" fmla="*/ 2147483646 h 1008"/>
              <a:gd name="T10" fmla="*/ 2147483646 w 5766"/>
              <a:gd name="T11" fmla="*/ 2147483646 h 1008"/>
              <a:gd name="T12" fmla="*/ 2147483646 w 5766"/>
              <a:gd name="T13" fmla="*/ 0 h 1008"/>
              <a:gd name="T14" fmla="*/ 0 w 5766"/>
              <a:gd name="T15" fmla="*/ 2147483646 h 1008"/>
              <a:gd name="T16" fmla="*/ 0 w 5766"/>
              <a:gd name="T17" fmla="*/ 2147483646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27"/>
          <p:cNvSpPr>
            <a:spLocks/>
          </p:cNvSpPr>
          <p:nvPr/>
        </p:nvSpPr>
        <p:spPr bwMode="gray">
          <a:xfrm>
            <a:off x="0" y="0"/>
            <a:ext cx="9170988" cy="1362075"/>
          </a:xfrm>
          <a:custGeom>
            <a:avLst/>
            <a:gdLst/>
            <a:ahLst/>
            <a:cxnLst>
              <a:cxn ang="0">
                <a:pos x="0" y="858"/>
              </a:cxn>
              <a:cxn ang="0">
                <a:pos x="1926" y="857"/>
              </a:cxn>
              <a:cxn ang="0">
                <a:pos x="2157" y="793"/>
              </a:cxn>
              <a:cxn ang="0">
                <a:pos x="2509" y="473"/>
              </a:cxn>
              <a:cxn ang="0">
                <a:pos x="2970" y="390"/>
              </a:cxn>
              <a:cxn ang="0">
                <a:pos x="5773" y="388"/>
              </a:cxn>
              <a:cxn ang="0">
                <a:pos x="5777" y="0"/>
              </a:cxn>
              <a:cxn ang="0">
                <a:pos x="0" y="2"/>
              </a:cxn>
              <a:cxn ang="0">
                <a:pos x="0" y="858"/>
              </a:cxn>
            </a:cxnLst>
            <a:rect l="0" t="0" r="r" b="b"/>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4" cstate="print">
              <a:duotone>
                <a:schemeClr val="accent6">
                  <a:shade val="45000"/>
                  <a:satMod val="135000"/>
                </a:schemeClr>
                <a:prstClr val="white"/>
              </a:duotone>
              <a:lum bright="54000" contrast="-70000"/>
            </a:blip>
            <a:srcRect/>
            <a:stretch>
              <a:fillRect/>
            </a:stretch>
          </a:blipFill>
          <a:ln w="9525">
            <a:noFill/>
            <a:round/>
            <a:headEnd/>
            <a:tailEnd/>
          </a:ln>
          <a:effectLst/>
        </p:spPr>
        <p:txBody>
          <a:bodyPr/>
          <a:lstStyle/>
          <a:p>
            <a:pPr eaLnBrk="1" hangingPunct="1">
              <a:defRPr/>
            </a:pPr>
            <a:endParaRPr lang="en-US">
              <a:latin typeface="Arial" charset="0"/>
            </a:endParaRPr>
          </a:p>
        </p:txBody>
      </p:sp>
      <p:sp>
        <p:nvSpPr>
          <p:cNvPr id="7" name="Freeform 37"/>
          <p:cNvSpPr>
            <a:spLocks/>
          </p:cNvSpPr>
          <p:nvPr/>
        </p:nvSpPr>
        <p:spPr bwMode="gray">
          <a:xfrm>
            <a:off x="0" y="4373563"/>
            <a:ext cx="9131300" cy="1036637"/>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13" descr="Logo_hcmut"/>
          <p:cNvPicPr>
            <a:picLocks noChangeAspect="1" noChangeArrowheads="1"/>
          </p:cNvPicPr>
          <p:nvPr userDrawn="1"/>
        </p:nvPicPr>
        <p:blipFill>
          <a:blip r:embed="rId5"/>
          <a:srcRect/>
          <a:stretch>
            <a:fillRect/>
          </a:stretch>
        </p:blipFill>
        <p:spPr bwMode="auto">
          <a:xfrm>
            <a:off x="7581900" y="0"/>
            <a:ext cx="1562100" cy="1562100"/>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9" name="TextBox 8"/>
          <p:cNvSpPr txBox="1">
            <a:spLocks noChangeArrowheads="1"/>
          </p:cNvSpPr>
          <p:nvPr userDrawn="1"/>
        </p:nvSpPr>
        <p:spPr bwMode="auto">
          <a:xfrm>
            <a:off x="0" y="4343400"/>
            <a:ext cx="9326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b="1" err="1" smtClean="0">
                <a:solidFill>
                  <a:srgbClr val="FF0000"/>
                </a:solidFill>
              </a:rPr>
              <a:t>Tầm</a:t>
            </a:r>
            <a:r>
              <a:rPr lang="en-US" altLang="en-US" sz="3200" b="1" smtClean="0">
                <a:solidFill>
                  <a:srgbClr val="FF0000"/>
                </a:solidFill>
              </a:rPr>
              <a:t> </a:t>
            </a:r>
            <a:r>
              <a:rPr lang="en-US" altLang="en-US" sz="3200" b="1" err="1" smtClean="0">
                <a:solidFill>
                  <a:srgbClr val="FF0000"/>
                </a:solidFill>
              </a:rPr>
              <a:t>nhìn-Sứ</a:t>
            </a:r>
            <a:r>
              <a:rPr lang="en-US" altLang="en-US" sz="3200" b="1" smtClean="0">
                <a:solidFill>
                  <a:srgbClr val="FF0000"/>
                </a:solidFill>
              </a:rPr>
              <a:t> </a:t>
            </a:r>
            <a:r>
              <a:rPr lang="en-US" altLang="en-US" sz="3200" b="1" err="1" smtClean="0">
                <a:solidFill>
                  <a:srgbClr val="FF0000"/>
                </a:solidFill>
              </a:rPr>
              <a:t>mạng-Mục</a:t>
            </a:r>
            <a:r>
              <a:rPr lang="en-US" altLang="en-US" sz="3200" b="1" smtClean="0">
                <a:solidFill>
                  <a:srgbClr val="FF0000"/>
                </a:solidFill>
              </a:rPr>
              <a:t> </a:t>
            </a:r>
            <a:r>
              <a:rPr lang="en-US" altLang="en-US" sz="3200" b="1" err="1" smtClean="0">
                <a:solidFill>
                  <a:srgbClr val="FF0000"/>
                </a:solidFill>
              </a:rPr>
              <a:t>tiêu</a:t>
            </a:r>
            <a:r>
              <a:rPr lang="en-US" altLang="en-US" sz="3200" b="1" smtClean="0">
                <a:solidFill>
                  <a:srgbClr val="FF0000"/>
                </a:solidFill>
              </a:rPr>
              <a:t>-Nhiệm vụ (VMGO)</a:t>
            </a:r>
          </a:p>
          <a:p>
            <a:pPr algn="ctr" eaLnBrk="1" hangingPunct="1">
              <a:defRPr/>
            </a:pPr>
            <a:r>
              <a:rPr lang="en-US" altLang="en-US" sz="2800" b="1" err="1" smtClean="0">
                <a:solidFill>
                  <a:srgbClr val="FF0000"/>
                </a:solidFill>
              </a:rPr>
              <a:t>Bộ</a:t>
            </a:r>
            <a:r>
              <a:rPr lang="en-US" altLang="en-US" sz="2800" b="1" smtClean="0">
                <a:solidFill>
                  <a:srgbClr val="FF0000"/>
                </a:solidFill>
              </a:rPr>
              <a:t> </a:t>
            </a:r>
            <a:r>
              <a:rPr lang="en-US" altLang="en-US" sz="2800" b="1" err="1" smtClean="0">
                <a:solidFill>
                  <a:srgbClr val="FF0000"/>
                </a:solidFill>
              </a:rPr>
              <a:t>môn</a:t>
            </a:r>
            <a:r>
              <a:rPr lang="en-US" altLang="en-US" sz="2800" b="1" smtClean="0">
                <a:solidFill>
                  <a:srgbClr val="FF0000"/>
                </a:solidFill>
              </a:rPr>
              <a:t> </a:t>
            </a:r>
            <a:r>
              <a:rPr lang="en-US" altLang="en-US" sz="2800" b="1" err="1" smtClean="0">
                <a:solidFill>
                  <a:srgbClr val="FF0000"/>
                </a:solidFill>
              </a:rPr>
              <a:t>Điện</a:t>
            </a:r>
            <a:r>
              <a:rPr lang="en-US" altLang="en-US" sz="2800" b="1" smtClean="0">
                <a:solidFill>
                  <a:srgbClr val="FF0000"/>
                </a:solidFill>
              </a:rPr>
              <a:t> </a:t>
            </a:r>
            <a:r>
              <a:rPr lang="en-US" altLang="en-US" sz="2800" b="1" err="1" smtClean="0">
                <a:solidFill>
                  <a:srgbClr val="FF0000"/>
                </a:solidFill>
              </a:rPr>
              <a:t>Tử</a:t>
            </a:r>
            <a:endParaRPr lang="en-US" altLang="en-US" sz="2000" b="1" smtClean="0">
              <a:solidFill>
                <a:srgbClr val="170272"/>
              </a:solidFill>
            </a:endParaRPr>
          </a:p>
        </p:txBody>
      </p:sp>
      <p:sp>
        <p:nvSpPr>
          <p:cNvPr id="10" name="TextBox 9"/>
          <p:cNvSpPr txBox="1">
            <a:spLocks noChangeArrowheads="1"/>
          </p:cNvSpPr>
          <p:nvPr userDrawn="1"/>
        </p:nvSpPr>
        <p:spPr bwMode="auto">
          <a:xfrm>
            <a:off x="3352800" y="6096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600" smtClean="0"/>
          </a:p>
        </p:txBody>
      </p:sp>
      <p:sp>
        <p:nvSpPr>
          <p:cNvPr id="11" name="TextBox 12"/>
          <p:cNvSpPr txBox="1">
            <a:spLocks noChangeArrowheads="1"/>
          </p:cNvSpPr>
          <p:nvPr userDrawn="1"/>
        </p:nvSpPr>
        <p:spPr bwMode="auto">
          <a:xfrm>
            <a:off x="3390900" y="6453188"/>
            <a:ext cx="289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smtClean="0">
                <a:solidFill>
                  <a:srgbClr val="2F6ACB"/>
                </a:solidFill>
              </a:rPr>
              <a:t>TP.Hồ Chí Minh  09/2011</a:t>
            </a:r>
          </a:p>
        </p:txBody>
      </p:sp>
      <p:sp>
        <p:nvSpPr>
          <p:cNvPr id="12" name="TextBox 11"/>
          <p:cNvSpPr txBox="1">
            <a:spLocks noChangeArrowheads="1"/>
          </p:cNvSpPr>
          <p:nvPr userDrawn="1"/>
        </p:nvSpPr>
        <p:spPr bwMode="auto">
          <a:xfrm>
            <a:off x="2971800" y="57912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b="1" smtClean="0">
                <a:solidFill>
                  <a:srgbClr val="002060"/>
                </a:solidFill>
              </a:rPr>
              <a:t>Hoàng Trang</a:t>
            </a:r>
            <a:endParaRPr lang="en-US" altLang="en-US" sz="1200" b="1" smtClean="0">
              <a:solidFill>
                <a:srgbClr val="002060"/>
              </a:solidFill>
            </a:endParaRPr>
          </a:p>
        </p:txBody>
      </p:sp>
      <p:sp>
        <p:nvSpPr>
          <p:cNvPr id="13" name="Slide Number Placeholder 12"/>
          <p:cNvSpPr>
            <a:spLocks noGrp="1" noChangeArrowheads="1"/>
          </p:cNvSpPr>
          <p:nvPr>
            <p:ph type="sldNum" sz="quarter" idx="10"/>
          </p:nvPr>
        </p:nvSpPr>
        <p:spPr>
          <a:xfrm>
            <a:off x="0" y="6610350"/>
            <a:ext cx="381000" cy="247650"/>
          </a:xfrm>
        </p:spPr>
        <p:txBody>
          <a:bodyPr/>
          <a:lstStyle>
            <a:lvl1pPr>
              <a:defRPr sz="1000" smtClean="0"/>
            </a:lvl1pPr>
          </a:lstStyle>
          <a:p>
            <a:pPr>
              <a:defRPr/>
            </a:pPr>
            <a:fld id="{AA543BF6-4A78-42B2-A73B-81E51744BD77}" type="slidenum">
              <a:rPr lang="en-US" altLang="en-US"/>
              <a:pPr>
                <a:defRPr/>
              </a:pPr>
              <a:t>‹#›</a:t>
            </a:fld>
            <a:endParaRPr lang="en-US" altLang="en-US"/>
          </a:p>
        </p:txBody>
      </p:sp>
    </p:spTree>
    <p:extLst>
      <p:ext uri="{BB962C8B-B14F-4D97-AF65-F5344CB8AC3E}">
        <p14:creationId xmlns:p14="http://schemas.microsoft.com/office/powerpoint/2010/main" val="380819423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DE8B159-FBCB-493B-9C74-D1CB6134A07E}" type="datetimeFigureOut">
              <a:rPr lang="en-US"/>
              <a:pPr>
                <a:defRPr/>
              </a:pPr>
              <a:t>7/30/2020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3885A9E-2205-4D01-9292-07F3752D86A5}" type="slidenum">
              <a:rPr lang="en-US" altLang="en-US"/>
              <a:pPr>
                <a:defRPr/>
              </a:pPr>
              <a:t>‹#›</a:t>
            </a:fld>
            <a:endParaRPr lang="en-US" altLang="en-US"/>
          </a:p>
        </p:txBody>
      </p:sp>
    </p:spTree>
    <p:extLst>
      <p:ext uri="{BB962C8B-B14F-4D97-AF65-F5344CB8AC3E}">
        <p14:creationId xmlns:p14="http://schemas.microsoft.com/office/powerpoint/2010/main" val="45861967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E751804-BD63-4994-80B3-DB83E1E2CE0B}" type="datetimeFigureOut">
              <a:rPr lang="en-US"/>
              <a:pPr>
                <a:defRPr/>
              </a:pPr>
              <a:t>7/30/2020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214F0EA-588E-47CC-8283-E721DC387647}" type="slidenum">
              <a:rPr lang="en-US" altLang="en-US"/>
              <a:pPr>
                <a:defRPr/>
              </a:pPr>
              <a:t>‹#›</a:t>
            </a:fld>
            <a:endParaRPr lang="en-US" altLang="en-US"/>
          </a:p>
        </p:txBody>
      </p:sp>
    </p:spTree>
    <p:extLst>
      <p:ext uri="{BB962C8B-B14F-4D97-AF65-F5344CB8AC3E}">
        <p14:creationId xmlns:p14="http://schemas.microsoft.com/office/powerpoint/2010/main" val="215597758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56503C-65F3-4C9F-BBD8-85ABC2AD34BC}" type="datetimeFigureOut">
              <a:rPr lang="en-US"/>
              <a:pPr>
                <a:defRPr/>
              </a:pPr>
              <a:t>7/30/2020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ABA632-4764-44F8-885E-428B6AD2528A}" type="slidenum">
              <a:rPr lang="en-US" altLang="en-US"/>
              <a:pPr>
                <a:defRPr/>
              </a:pPr>
              <a:t>‹#›</a:t>
            </a:fld>
            <a:endParaRPr lang="en-US" altLang="en-US"/>
          </a:p>
        </p:txBody>
      </p:sp>
    </p:spTree>
    <p:extLst>
      <p:ext uri="{BB962C8B-B14F-4D97-AF65-F5344CB8AC3E}">
        <p14:creationId xmlns:p14="http://schemas.microsoft.com/office/powerpoint/2010/main" val="31465747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B9DF2A-41D1-4736-88DE-9FAED2D03096}" type="datetimeFigureOut">
              <a:rPr lang="en-US"/>
              <a:pPr>
                <a:defRPr/>
              </a:pPr>
              <a:t>7/30/2020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782B8D-1717-427B-A727-455C3D32C426}" type="slidenum">
              <a:rPr lang="en-US" altLang="en-US"/>
              <a:pPr>
                <a:defRPr/>
              </a:pPr>
              <a:t>‹#›</a:t>
            </a:fld>
            <a:endParaRPr lang="en-US" altLang="en-US"/>
          </a:p>
        </p:txBody>
      </p:sp>
    </p:spTree>
    <p:extLst>
      <p:ext uri="{BB962C8B-B14F-4D97-AF65-F5344CB8AC3E}">
        <p14:creationId xmlns:p14="http://schemas.microsoft.com/office/powerpoint/2010/main" val="318669301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39E5415-22DA-4AC6-A552-9899B6CB342F}" type="datetimeFigureOut">
              <a:rPr lang="en-US"/>
              <a:pPr>
                <a:defRPr/>
              </a:pPr>
              <a:t>7/30/2020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5FBB6-D112-4105-8FAB-225CD2904076}" type="slidenum">
              <a:rPr lang="en-US" altLang="en-US"/>
              <a:pPr>
                <a:defRPr/>
              </a:pPr>
              <a:t>‹#›</a:t>
            </a:fld>
            <a:endParaRPr lang="en-US" altLang="en-US"/>
          </a:p>
        </p:txBody>
      </p:sp>
    </p:spTree>
    <p:extLst>
      <p:ext uri="{BB962C8B-B14F-4D97-AF65-F5344CB8AC3E}">
        <p14:creationId xmlns:p14="http://schemas.microsoft.com/office/powerpoint/2010/main" val="89148024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reeform 73"/>
          <p:cNvSpPr>
            <a:spLocks/>
          </p:cNvSpPr>
          <p:nvPr/>
        </p:nvSpPr>
        <p:spPr bwMode="gray">
          <a:xfrm>
            <a:off x="0" y="381000"/>
            <a:ext cx="9131300" cy="914400"/>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Freeform 39"/>
          <p:cNvSpPr>
            <a:spLocks/>
          </p:cNvSpPr>
          <p:nvPr/>
        </p:nvSpPr>
        <p:spPr bwMode="gray">
          <a:xfrm>
            <a:off x="423863" y="6342063"/>
            <a:ext cx="9131300" cy="511175"/>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 name="Picture 13" descr="Logo_hcmut"/>
          <p:cNvPicPr>
            <a:picLocks noChangeAspect="1" noChangeArrowheads="1"/>
          </p:cNvPicPr>
          <p:nvPr userDrawn="1"/>
        </p:nvPicPr>
        <p:blipFill>
          <a:blip r:embed="rId2"/>
          <a:srcRect/>
          <a:stretch>
            <a:fillRect/>
          </a:stretch>
        </p:blipFill>
        <p:spPr bwMode="auto">
          <a:xfrm>
            <a:off x="7467600" y="190500"/>
            <a:ext cx="1562100" cy="1562100"/>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5" name="TextBox 4"/>
          <p:cNvSpPr txBox="1">
            <a:spLocks noChangeArrowheads="1"/>
          </p:cNvSpPr>
          <p:nvPr userDrawn="1"/>
        </p:nvSpPr>
        <p:spPr bwMode="auto">
          <a:xfrm>
            <a:off x="-106363" y="350838"/>
            <a:ext cx="93265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smtClean="0">
                <a:solidFill>
                  <a:srgbClr val="170272"/>
                </a:solidFill>
              </a:rPr>
              <a:t>ĐẠI HỌC QUỐC GIA TP.HỒ CHÍ MINH</a:t>
            </a:r>
          </a:p>
          <a:p>
            <a:pPr algn="ctr" eaLnBrk="1" hangingPunct="1">
              <a:defRPr/>
            </a:pPr>
            <a:r>
              <a:rPr lang="en-US" altLang="en-US" sz="2400" b="1" smtClean="0">
                <a:solidFill>
                  <a:srgbClr val="170272"/>
                </a:solidFill>
              </a:rPr>
              <a:t>TRƯỜNG ĐẠI HỌC BÁCH KHOA</a:t>
            </a:r>
          </a:p>
          <a:p>
            <a:pPr algn="ctr" eaLnBrk="1" hangingPunct="1">
              <a:defRPr/>
            </a:pPr>
            <a:r>
              <a:rPr lang="en-US" altLang="en-US" sz="2200" b="1" smtClean="0">
                <a:solidFill>
                  <a:srgbClr val="170272"/>
                </a:solidFill>
              </a:rPr>
              <a:t>KHOA ĐIỆN-ĐIỆN TỬ </a:t>
            </a:r>
          </a:p>
          <a:p>
            <a:pPr algn="ctr" eaLnBrk="1" hangingPunct="1">
              <a:defRPr/>
            </a:pPr>
            <a:r>
              <a:rPr lang="en-US" altLang="en-US" sz="2000" b="1" smtClean="0">
                <a:solidFill>
                  <a:srgbClr val="170272"/>
                </a:solidFill>
              </a:rPr>
              <a:t>BỘ MÔN VIỄN THÔNG</a:t>
            </a:r>
          </a:p>
        </p:txBody>
      </p:sp>
      <p:sp>
        <p:nvSpPr>
          <p:cNvPr id="6" name="TextBox 5"/>
          <p:cNvSpPr txBox="1">
            <a:spLocks noChangeArrowheads="1"/>
          </p:cNvSpPr>
          <p:nvPr userDrawn="1"/>
        </p:nvSpPr>
        <p:spPr bwMode="auto">
          <a:xfrm>
            <a:off x="3352800" y="6096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600" smtClean="0"/>
          </a:p>
        </p:txBody>
      </p:sp>
      <p:sp>
        <p:nvSpPr>
          <p:cNvPr id="7" name="TextBox 12"/>
          <p:cNvSpPr txBox="1">
            <a:spLocks noChangeArrowheads="1"/>
          </p:cNvSpPr>
          <p:nvPr userDrawn="1"/>
        </p:nvSpPr>
        <p:spPr bwMode="auto">
          <a:xfrm>
            <a:off x="3352800" y="6565900"/>
            <a:ext cx="6629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b="1" smtClean="0">
                <a:solidFill>
                  <a:srgbClr val="2F6ACB"/>
                </a:solidFill>
              </a:rPr>
              <a:t>TP. </a:t>
            </a:r>
            <a:r>
              <a:rPr lang="en-US" altLang="en-US" sz="1400" b="1" err="1" smtClean="0">
                <a:solidFill>
                  <a:srgbClr val="2F6ACB"/>
                </a:solidFill>
              </a:rPr>
              <a:t>Hồ</a:t>
            </a:r>
            <a:r>
              <a:rPr lang="en-US" altLang="en-US" sz="1400" b="1" smtClean="0">
                <a:solidFill>
                  <a:srgbClr val="2F6ACB"/>
                </a:solidFill>
              </a:rPr>
              <a:t> </a:t>
            </a:r>
            <a:r>
              <a:rPr lang="en-US" altLang="en-US" sz="1400" b="1" err="1" smtClean="0">
                <a:solidFill>
                  <a:srgbClr val="2F6ACB"/>
                </a:solidFill>
              </a:rPr>
              <a:t>Chí</a:t>
            </a:r>
            <a:r>
              <a:rPr lang="en-US" altLang="en-US" sz="1400" b="1" smtClean="0">
                <a:solidFill>
                  <a:srgbClr val="2F6ACB"/>
                </a:solidFill>
              </a:rPr>
              <a:t> Minh  30/07/2020</a:t>
            </a:r>
          </a:p>
          <a:p>
            <a:pPr eaLnBrk="1" hangingPunct="1">
              <a:defRPr/>
            </a:pPr>
            <a:endParaRPr lang="en-US" altLang="en-US" sz="1400" b="1" smtClean="0">
              <a:solidFill>
                <a:srgbClr val="2F6ACB"/>
              </a:solidFill>
            </a:endParaRPr>
          </a:p>
        </p:txBody>
      </p:sp>
      <p:sp>
        <p:nvSpPr>
          <p:cNvPr id="8" name="TextBox 7"/>
          <p:cNvSpPr txBox="1">
            <a:spLocks noChangeArrowheads="1"/>
          </p:cNvSpPr>
          <p:nvPr userDrawn="1"/>
        </p:nvSpPr>
        <p:spPr bwMode="auto">
          <a:xfrm>
            <a:off x="0" y="2270125"/>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smtClean="0">
                <a:solidFill>
                  <a:srgbClr val="3376C7"/>
                </a:solidFill>
              </a:rPr>
              <a:t>LUẬN VĂN TỐT NGHIỆP</a:t>
            </a:r>
          </a:p>
          <a:p>
            <a:pPr algn="ctr" eaLnBrk="1" hangingPunct="1">
              <a:defRPr/>
            </a:pPr>
            <a:endParaRPr lang="en-US" altLang="en-US" sz="2000" b="1" smtClean="0">
              <a:solidFill>
                <a:srgbClr val="3376C7"/>
              </a:solidFill>
            </a:endParaRPr>
          </a:p>
          <a:p>
            <a:pPr algn="ctr" eaLnBrk="1" hangingPunct="1">
              <a:defRPr/>
            </a:pPr>
            <a:r>
              <a:rPr lang="en-US" altLang="en-US" sz="2800" b="1" smtClean="0">
                <a:solidFill>
                  <a:srgbClr val="3376C7"/>
                </a:solidFill>
              </a:rPr>
              <a:t>XÂY DỰNG MÔ HÌNH ĐIỀU KHIỂN THIẾT BỊ</a:t>
            </a:r>
          </a:p>
          <a:p>
            <a:pPr algn="ctr" eaLnBrk="1" hangingPunct="1">
              <a:defRPr/>
            </a:pPr>
            <a:r>
              <a:rPr lang="en-US" altLang="en-US" sz="2800" b="1" smtClean="0">
                <a:solidFill>
                  <a:srgbClr val="3376C7"/>
                </a:solidFill>
              </a:rPr>
              <a:t>TRONG NHÀ THÔNG MINH</a:t>
            </a:r>
          </a:p>
          <a:p>
            <a:pPr eaLnBrk="1" hangingPunct="1">
              <a:tabLst>
                <a:tab pos="4572000" algn="l"/>
              </a:tabLst>
              <a:defRPr/>
            </a:pPr>
            <a:r>
              <a:rPr lang="en-US" altLang="en-US" sz="2000" b="1" smtClean="0">
                <a:solidFill>
                  <a:srgbClr val="3376C7"/>
                </a:solidFill>
              </a:rPr>
              <a:t>	</a:t>
            </a:r>
          </a:p>
          <a:p>
            <a:pPr eaLnBrk="1" hangingPunct="1">
              <a:tabLst>
                <a:tab pos="4572000" algn="l"/>
              </a:tabLst>
              <a:defRPr/>
            </a:pPr>
            <a:endParaRPr lang="en-US" altLang="en-US" sz="2000" b="1" smtClean="0">
              <a:solidFill>
                <a:srgbClr val="3376C7"/>
              </a:solidFill>
            </a:endParaRPr>
          </a:p>
          <a:p>
            <a:pPr eaLnBrk="1" hangingPunct="1">
              <a:tabLst>
                <a:tab pos="4572000" algn="l"/>
              </a:tabLst>
              <a:defRPr/>
            </a:pPr>
            <a:endParaRPr lang="en-US" altLang="en-US" sz="2000" b="1" smtClean="0">
              <a:solidFill>
                <a:srgbClr val="3376C7"/>
              </a:solidFill>
            </a:endParaRPr>
          </a:p>
          <a:p>
            <a:pPr eaLnBrk="1" hangingPunct="1">
              <a:tabLst>
                <a:tab pos="4572000" algn="l"/>
              </a:tabLst>
              <a:defRPr/>
            </a:pPr>
            <a:r>
              <a:rPr lang="en-US" altLang="en-US" sz="2000" b="1" smtClean="0">
                <a:solidFill>
                  <a:srgbClr val="3376C7"/>
                </a:solidFill>
              </a:rPr>
              <a:t>	GVHD: VƯƠNG PHÁT</a:t>
            </a:r>
          </a:p>
          <a:p>
            <a:pPr eaLnBrk="1" hangingPunct="1">
              <a:tabLst>
                <a:tab pos="4572000" algn="l"/>
              </a:tabLst>
              <a:defRPr/>
            </a:pPr>
            <a:r>
              <a:rPr lang="en-US" altLang="en-US" sz="2000" b="1" smtClean="0">
                <a:solidFill>
                  <a:srgbClr val="3376C7"/>
                </a:solidFill>
              </a:rPr>
              <a:t>	SVTH: VÕ HÀ THÀNH</a:t>
            </a:r>
          </a:p>
          <a:p>
            <a:pPr eaLnBrk="1" hangingPunct="1">
              <a:tabLst>
                <a:tab pos="4572000" algn="l"/>
              </a:tabLst>
              <a:defRPr/>
            </a:pPr>
            <a:r>
              <a:rPr lang="en-US" altLang="en-US" sz="2000" b="1" smtClean="0">
                <a:solidFill>
                  <a:srgbClr val="3376C7"/>
                </a:solidFill>
              </a:rPr>
              <a:t>	MSSV: 1413596</a:t>
            </a:r>
          </a:p>
        </p:txBody>
      </p:sp>
      <p:sp>
        <p:nvSpPr>
          <p:cNvPr id="9" name="Slide Number Placeholder 8"/>
          <p:cNvSpPr>
            <a:spLocks noGrp="1" noChangeArrowheads="1"/>
          </p:cNvSpPr>
          <p:nvPr>
            <p:ph type="sldNum" sz="quarter" idx="10"/>
          </p:nvPr>
        </p:nvSpPr>
        <p:spPr>
          <a:xfrm>
            <a:off x="8750300" y="6597650"/>
            <a:ext cx="381000" cy="247650"/>
          </a:xfrm>
        </p:spPr>
        <p:txBody>
          <a:bodyPr/>
          <a:lstStyle>
            <a:lvl1pPr>
              <a:defRPr sz="1000" smtClean="0"/>
            </a:lvl1pPr>
          </a:lstStyle>
          <a:p>
            <a:pPr>
              <a:defRPr/>
            </a:pPr>
            <a:fld id="{495FCC44-6085-4D88-9174-C6DBB234851A}" type="slidenum">
              <a:rPr lang="en-US" altLang="en-US"/>
              <a:pPr>
                <a:defRPr/>
              </a:pPr>
              <a:t>‹#›</a:t>
            </a:fld>
            <a:endParaRPr lang="en-US" altLang="en-US"/>
          </a:p>
        </p:txBody>
      </p:sp>
    </p:spTree>
    <p:extLst>
      <p:ext uri="{BB962C8B-B14F-4D97-AF65-F5344CB8AC3E}">
        <p14:creationId xmlns:p14="http://schemas.microsoft.com/office/powerpoint/2010/main" val="1719892841"/>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73"/>
          <p:cNvSpPr>
            <a:spLocks/>
          </p:cNvSpPr>
          <p:nvPr/>
        </p:nvSpPr>
        <p:spPr bwMode="gray">
          <a:xfrm>
            <a:off x="0" y="76200"/>
            <a:ext cx="9131300" cy="1219200"/>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5" name="Picture 6" descr="hinh3.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descr="Logo_hcmut"/>
          <p:cNvPicPr>
            <a:picLocks noChangeAspect="1" noChangeArrowheads="1"/>
          </p:cNvPicPr>
          <p:nvPr userDrawn="1"/>
        </p:nvPicPr>
        <p:blipFill>
          <a:blip r:embed="rId3"/>
          <a:srcRect/>
          <a:stretch>
            <a:fillRect/>
          </a:stretch>
        </p:blipFill>
        <p:spPr bwMode="auto">
          <a:xfrm>
            <a:off x="0" y="0"/>
            <a:ext cx="838200" cy="838200"/>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7" name="Text Box 11"/>
          <p:cNvSpPr txBox="1">
            <a:spLocks noChangeArrowheads="1"/>
          </p:cNvSpPr>
          <p:nvPr userDrawn="1"/>
        </p:nvSpPr>
        <p:spPr bwMode="auto">
          <a:xfrm>
            <a:off x="4114800" y="6597650"/>
            <a:ext cx="914400" cy="3365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sz="1600">
                <a:solidFill>
                  <a:srgbClr val="DD4805"/>
                </a:solidFill>
                <a:latin typeface="Arial" charset="0"/>
              </a:rPr>
              <a:t>09/2011</a:t>
            </a:r>
          </a:p>
        </p:txBody>
      </p:sp>
      <p:sp>
        <p:nvSpPr>
          <p:cNvPr id="2" name="Title 1"/>
          <p:cNvSpPr>
            <a:spLocks noGrp="1"/>
          </p:cNvSpPr>
          <p:nvPr>
            <p:ph type="title"/>
          </p:nvPr>
        </p:nvSpPr>
        <p:spPr>
          <a:xfrm>
            <a:off x="381000" y="2667000"/>
            <a:ext cx="8401050" cy="674687"/>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0" y="990600"/>
            <a:ext cx="8437562" cy="47545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1"/>
          <p:cNvSpPr>
            <a:spLocks noGrp="1" noChangeArrowheads="1"/>
          </p:cNvSpPr>
          <p:nvPr>
            <p:ph type="sldNum" sz="quarter" idx="10"/>
          </p:nvPr>
        </p:nvSpPr>
        <p:spPr/>
        <p:txBody>
          <a:bodyPr/>
          <a:lstStyle>
            <a:lvl1pPr>
              <a:defRPr smtClean="0"/>
            </a:lvl1pPr>
          </a:lstStyle>
          <a:p>
            <a:pPr>
              <a:defRPr/>
            </a:pPr>
            <a:fld id="{6A075CE6-573B-4B26-9F8E-D74F25D57A99}" type="slidenum">
              <a:rPr lang="en-US" altLang="en-US"/>
              <a:pPr>
                <a:defRPr/>
              </a:pPr>
              <a:t>‹#›</a:t>
            </a:fld>
            <a:endParaRPr lang="en-US" altLang="en-US"/>
          </a:p>
        </p:txBody>
      </p:sp>
    </p:spTree>
    <p:extLst>
      <p:ext uri="{BB962C8B-B14F-4D97-AF65-F5344CB8AC3E}">
        <p14:creationId xmlns:p14="http://schemas.microsoft.com/office/powerpoint/2010/main" val="184191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Freeform 73"/>
          <p:cNvSpPr>
            <a:spLocks/>
          </p:cNvSpPr>
          <p:nvPr/>
        </p:nvSpPr>
        <p:spPr bwMode="gray">
          <a:xfrm>
            <a:off x="0" y="381000"/>
            <a:ext cx="9131300" cy="914400"/>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 name="Picture 15" descr="DHB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393700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Freeform 39"/>
          <p:cNvSpPr>
            <a:spLocks/>
          </p:cNvSpPr>
          <p:nvPr/>
        </p:nvSpPr>
        <p:spPr bwMode="gray">
          <a:xfrm>
            <a:off x="0" y="6346825"/>
            <a:ext cx="9131300" cy="511175"/>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30"/>
          <p:cNvSpPr>
            <a:spLocks/>
          </p:cNvSpPr>
          <p:nvPr/>
        </p:nvSpPr>
        <p:spPr bwMode="gray">
          <a:xfrm>
            <a:off x="0" y="0"/>
            <a:ext cx="9153525" cy="1600200"/>
          </a:xfrm>
          <a:custGeom>
            <a:avLst/>
            <a:gdLst>
              <a:gd name="T0" fmla="*/ 0 w 5766"/>
              <a:gd name="T1" fmla="*/ 2147483646 h 1008"/>
              <a:gd name="T2" fmla="*/ 2147483646 w 5766"/>
              <a:gd name="T3" fmla="*/ 2147483646 h 1008"/>
              <a:gd name="T4" fmla="*/ 2147483646 w 5766"/>
              <a:gd name="T5" fmla="*/ 2147483646 h 1008"/>
              <a:gd name="T6" fmla="*/ 2147483646 w 5766"/>
              <a:gd name="T7" fmla="*/ 2147483646 h 1008"/>
              <a:gd name="T8" fmla="*/ 2147483646 w 5766"/>
              <a:gd name="T9" fmla="*/ 2147483646 h 1008"/>
              <a:gd name="T10" fmla="*/ 2147483646 w 5766"/>
              <a:gd name="T11" fmla="*/ 2147483646 h 1008"/>
              <a:gd name="T12" fmla="*/ 2147483646 w 5766"/>
              <a:gd name="T13" fmla="*/ 0 h 1008"/>
              <a:gd name="T14" fmla="*/ 0 w 5766"/>
              <a:gd name="T15" fmla="*/ 2147483646 h 1008"/>
              <a:gd name="T16" fmla="*/ 0 w 5766"/>
              <a:gd name="T17" fmla="*/ 2147483646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27"/>
          <p:cNvSpPr>
            <a:spLocks/>
          </p:cNvSpPr>
          <p:nvPr/>
        </p:nvSpPr>
        <p:spPr bwMode="gray">
          <a:xfrm>
            <a:off x="0" y="0"/>
            <a:ext cx="9170988" cy="1362075"/>
          </a:xfrm>
          <a:custGeom>
            <a:avLst/>
            <a:gdLst/>
            <a:ahLst/>
            <a:cxnLst>
              <a:cxn ang="0">
                <a:pos x="0" y="858"/>
              </a:cxn>
              <a:cxn ang="0">
                <a:pos x="1926" y="857"/>
              </a:cxn>
              <a:cxn ang="0">
                <a:pos x="2157" y="793"/>
              </a:cxn>
              <a:cxn ang="0">
                <a:pos x="2509" y="473"/>
              </a:cxn>
              <a:cxn ang="0">
                <a:pos x="2970" y="390"/>
              </a:cxn>
              <a:cxn ang="0">
                <a:pos x="5773" y="388"/>
              </a:cxn>
              <a:cxn ang="0">
                <a:pos x="5777" y="0"/>
              </a:cxn>
              <a:cxn ang="0">
                <a:pos x="0" y="2"/>
              </a:cxn>
              <a:cxn ang="0">
                <a:pos x="0" y="858"/>
              </a:cxn>
            </a:cxnLst>
            <a:rect l="0" t="0" r="r" b="b"/>
            <a:pathLst>
              <a:path w="5777" h="858">
                <a:moveTo>
                  <a:pt x="0" y="858"/>
                </a:moveTo>
                <a:lnTo>
                  <a:pt x="1926" y="857"/>
                </a:lnTo>
                <a:cubicBezTo>
                  <a:pt x="2067" y="857"/>
                  <a:pt x="2068" y="850"/>
                  <a:pt x="2157" y="793"/>
                </a:cubicBezTo>
                <a:lnTo>
                  <a:pt x="2509" y="473"/>
                </a:lnTo>
                <a:cubicBezTo>
                  <a:pt x="2644" y="406"/>
                  <a:pt x="2477" y="396"/>
                  <a:pt x="2970" y="390"/>
                </a:cubicBezTo>
                <a:lnTo>
                  <a:pt x="5773" y="388"/>
                </a:lnTo>
                <a:lnTo>
                  <a:pt x="5777" y="0"/>
                </a:lnTo>
                <a:lnTo>
                  <a:pt x="0" y="2"/>
                </a:lnTo>
                <a:lnTo>
                  <a:pt x="0" y="858"/>
                </a:lnTo>
                <a:close/>
              </a:path>
            </a:pathLst>
          </a:custGeom>
          <a:blipFill dpi="0" rotWithShape="1">
            <a:blip r:embed="rId4" cstate="print">
              <a:duotone>
                <a:schemeClr val="accent6">
                  <a:shade val="45000"/>
                  <a:satMod val="135000"/>
                </a:schemeClr>
                <a:prstClr val="white"/>
              </a:duotone>
              <a:lum bright="54000" contrast="-70000"/>
            </a:blip>
            <a:srcRect/>
            <a:stretch>
              <a:fillRect/>
            </a:stretch>
          </a:blipFill>
          <a:ln w="9525">
            <a:noFill/>
            <a:round/>
            <a:headEnd/>
            <a:tailEnd/>
          </a:ln>
          <a:effectLst/>
        </p:spPr>
        <p:txBody>
          <a:bodyPr/>
          <a:lstStyle/>
          <a:p>
            <a:pPr eaLnBrk="1" hangingPunct="1">
              <a:defRPr/>
            </a:pPr>
            <a:endParaRPr lang="en-US">
              <a:latin typeface="Arial" charset="0"/>
            </a:endParaRPr>
          </a:p>
        </p:txBody>
      </p:sp>
      <p:sp>
        <p:nvSpPr>
          <p:cNvPr id="7" name="Freeform 37"/>
          <p:cNvSpPr>
            <a:spLocks/>
          </p:cNvSpPr>
          <p:nvPr/>
        </p:nvSpPr>
        <p:spPr bwMode="gray">
          <a:xfrm>
            <a:off x="0" y="4373563"/>
            <a:ext cx="9131300" cy="1036637"/>
          </a:xfrm>
          <a:custGeom>
            <a:avLst/>
            <a:gdLst>
              <a:gd name="T0" fmla="*/ 2147483646 w 5752"/>
              <a:gd name="T1" fmla="*/ 2147483646 h 444"/>
              <a:gd name="T2" fmla="*/ 2147483646 w 5752"/>
              <a:gd name="T3" fmla="*/ 2147483646 h 444"/>
              <a:gd name="T4" fmla="*/ 2147483646 w 5752"/>
              <a:gd name="T5" fmla="*/ 2147483646 h 444"/>
              <a:gd name="T6" fmla="*/ 2147483646 w 5752"/>
              <a:gd name="T7" fmla="*/ 2147483646 h 444"/>
              <a:gd name="T8" fmla="*/ 2147483646 w 5752"/>
              <a:gd name="T9" fmla="*/ 2147483646 h 444"/>
              <a:gd name="T10" fmla="*/ 0 w 5752"/>
              <a:gd name="T11" fmla="*/ 2147483646 h 444"/>
              <a:gd name="T12" fmla="*/ 0 w 5752"/>
              <a:gd name="T13" fmla="*/ 2147483646 h 444"/>
              <a:gd name="T14" fmla="*/ 2147483646 w 5752"/>
              <a:gd name="T15" fmla="*/ 2147483646 h 444"/>
              <a:gd name="T16" fmla="*/ 2147483646 w 5752"/>
              <a:gd name="T17" fmla="*/ 2147483646 h 444"/>
              <a:gd name="T18" fmla="*/ 2147483646 w 5752"/>
              <a:gd name="T19" fmla="*/ 2147483646 h 444"/>
              <a:gd name="T20" fmla="*/ 2147483646 w 5752"/>
              <a:gd name="T21" fmla="*/ 2147483646 h 444"/>
              <a:gd name="T22" fmla="*/ 2147483646 w 5752"/>
              <a:gd name="T23" fmla="*/ 2147483646 h 444"/>
              <a:gd name="T24" fmla="*/ 2147483646 w 5752"/>
              <a:gd name="T25" fmla="*/ 2147483646 h 4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13" descr="Logo_hcmut"/>
          <p:cNvPicPr>
            <a:picLocks noChangeAspect="1" noChangeArrowheads="1"/>
          </p:cNvPicPr>
          <p:nvPr userDrawn="1"/>
        </p:nvPicPr>
        <p:blipFill>
          <a:blip r:embed="rId5"/>
          <a:srcRect/>
          <a:stretch>
            <a:fillRect/>
          </a:stretch>
        </p:blipFill>
        <p:spPr bwMode="auto">
          <a:xfrm>
            <a:off x="7581900" y="0"/>
            <a:ext cx="1562100" cy="1562100"/>
          </a:xfrm>
          <a:prstGeom prst="rect">
            <a:avLst/>
          </a:prstGeom>
          <a:noFill/>
          <a:ln w="9525">
            <a:noFill/>
            <a:miter lim="800000"/>
            <a:headEnd/>
            <a:tailEnd/>
          </a:ln>
          <a:effectLst>
            <a:outerShdw blurRad="50800" dist="50800" dir="5400000" algn="ctr" rotWithShape="0">
              <a:srgbClr val="000000">
                <a:alpha val="21000"/>
              </a:srgbClr>
            </a:outerShdw>
          </a:effectLst>
        </p:spPr>
      </p:pic>
      <p:sp>
        <p:nvSpPr>
          <p:cNvPr id="9" name="TextBox 8"/>
          <p:cNvSpPr txBox="1">
            <a:spLocks noChangeArrowheads="1"/>
          </p:cNvSpPr>
          <p:nvPr userDrawn="1"/>
        </p:nvSpPr>
        <p:spPr bwMode="auto">
          <a:xfrm>
            <a:off x="0" y="4343400"/>
            <a:ext cx="93265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3200" b="1" err="1" smtClean="0">
                <a:solidFill>
                  <a:srgbClr val="FF0000"/>
                </a:solidFill>
              </a:rPr>
              <a:t>Tầm</a:t>
            </a:r>
            <a:r>
              <a:rPr lang="en-US" altLang="en-US" sz="3200" b="1" smtClean="0">
                <a:solidFill>
                  <a:srgbClr val="FF0000"/>
                </a:solidFill>
              </a:rPr>
              <a:t> </a:t>
            </a:r>
            <a:r>
              <a:rPr lang="en-US" altLang="en-US" sz="3200" b="1" err="1" smtClean="0">
                <a:solidFill>
                  <a:srgbClr val="FF0000"/>
                </a:solidFill>
              </a:rPr>
              <a:t>nhìn-Sứ</a:t>
            </a:r>
            <a:r>
              <a:rPr lang="en-US" altLang="en-US" sz="3200" b="1" smtClean="0">
                <a:solidFill>
                  <a:srgbClr val="FF0000"/>
                </a:solidFill>
              </a:rPr>
              <a:t> </a:t>
            </a:r>
            <a:r>
              <a:rPr lang="en-US" altLang="en-US" sz="3200" b="1" err="1" smtClean="0">
                <a:solidFill>
                  <a:srgbClr val="FF0000"/>
                </a:solidFill>
              </a:rPr>
              <a:t>mạng-Mục</a:t>
            </a:r>
            <a:r>
              <a:rPr lang="en-US" altLang="en-US" sz="3200" b="1" smtClean="0">
                <a:solidFill>
                  <a:srgbClr val="FF0000"/>
                </a:solidFill>
              </a:rPr>
              <a:t> </a:t>
            </a:r>
            <a:r>
              <a:rPr lang="en-US" altLang="en-US" sz="3200" b="1" err="1" smtClean="0">
                <a:solidFill>
                  <a:srgbClr val="FF0000"/>
                </a:solidFill>
              </a:rPr>
              <a:t>tiêu</a:t>
            </a:r>
            <a:r>
              <a:rPr lang="en-US" altLang="en-US" sz="3200" b="1" smtClean="0">
                <a:solidFill>
                  <a:srgbClr val="FF0000"/>
                </a:solidFill>
              </a:rPr>
              <a:t>-Nhiệm vụ (VMGO)</a:t>
            </a:r>
          </a:p>
          <a:p>
            <a:pPr algn="ctr" eaLnBrk="1" hangingPunct="1">
              <a:defRPr/>
            </a:pPr>
            <a:r>
              <a:rPr lang="en-US" altLang="en-US" sz="2800" b="1" err="1" smtClean="0">
                <a:solidFill>
                  <a:srgbClr val="FF0000"/>
                </a:solidFill>
              </a:rPr>
              <a:t>Bộ</a:t>
            </a:r>
            <a:r>
              <a:rPr lang="en-US" altLang="en-US" sz="2800" b="1" smtClean="0">
                <a:solidFill>
                  <a:srgbClr val="FF0000"/>
                </a:solidFill>
              </a:rPr>
              <a:t> </a:t>
            </a:r>
            <a:r>
              <a:rPr lang="en-US" altLang="en-US" sz="2800" b="1" err="1" smtClean="0">
                <a:solidFill>
                  <a:srgbClr val="FF0000"/>
                </a:solidFill>
              </a:rPr>
              <a:t>môn</a:t>
            </a:r>
            <a:r>
              <a:rPr lang="en-US" altLang="en-US" sz="2800" b="1" smtClean="0">
                <a:solidFill>
                  <a:srgbClr val="FF0000"/>
                </a:solidFill>
              </a:rPr>
              <a:t> </a:t>
            </a:r>
            <a:r>
              <a:rPr lang="en-US" altLang="en-US" sz="2800" b="1" err="1" smtClean="0">
                <a:solidFill>
                  <a:srgbClr val="FF0000"/>
                </a:solidFill>
              </a:rPr>
              <a:t>Điện</a:t>
            </a:r>
            <a:r>
              <a:rPr lang="en-US" altLang="en-US" sz="2800" b="1" smtClean="0">
                <a:solidFill>
                  <a:srgbClr val="FF0000"/>
                </a:solidFill>
              </a:rPr>
              <a:t> </a:t>
            </a:r>
            <a:r>
              <a:rPr lang="en-US" altLang="en-US" sz="2800" b="1" err="1" smtClean="0">
                <a:solidFill>
                  <a:srgbClr val="FF0000"/>
                </a:solidFill>
              </a:rPr>
              <a:t>Tử</a:t>
            </a:r>
            <a:endParaRPr lang="en-US" altLang="en-US" sz="2000" b="1" smtClean="0">
              <a:solidFill>
                <a:srgbClr val="170272"/>
              </a:solidFill>
            </a:endParaRPr>
          </a:p>
        </p:txBody>
      </p:sp>
      <p:sp>
        <p:nvSpPr>
          <p:cNvPr id="10" name="TextBox 9"/>
          <p:cNvSpPr txBox="1">
            <a:spLocks noChangeArrowheads="1"/>
          </p:cNvSpPr>
          <p:nvPr userDrawn="1"/>
        </p:nvSpPr>
        <p:spPr bwMode="auto">
          <a:xfrm>
            <a:off x="3352800" y="6096000"/>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600" smtClean="0"/>
          </a:p>
        </p:txBody>
      </p:sp>
      <p:sp>
        <p:nvSpPr>
          <p:cNvPr id="11" name="TextBox 12"/>
          <p:cNvSpPr txBox="1">
            <a:spLocks noChangeArrowheads="1"/>
          </p:cNvSpPr>
          <p:nvPr userDrawn="1"/>
        </p:nvSpPr>
        <p:spPr bwMode="auto">
          <a:xfrm>
            <a:off x="3390900" y="6453188"/>
            <a:ext cx="289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1400" smtClean="0">
                <a:solidFill>
                  <a:srgbClr val="2F6ACB"/>
                </a:solidFill>
              </a:rPr>
              <a:t>TP.Hồ Chí Minh  09/2011</a:t>
            </a:r>
          </a:p>
        </p:txBody>
      </p:sp>
      <p:sp>
        <p:nvSpPr>
          <p:cNvPr id="12" name="TextBox 11"/>
          <p:cNvSpPr txBox="1">
            <a:spLocks noChangeArrowheads="1"/>
          </p:cNvSpPr>
          <p:nvPr userDrawn="1"/>
        </p:nvSpPr>
        <p:spPr bwMode="auto">
          <a:xfrm>
            <a:off x="2971800" y="57912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b="1" smtClean="0">
                <a:solidFill>
                  <a:srgbClr val="002060"/>
                </a:solidFill>
              </a:rPr>
              <a:t>Hoàng Trang</a:t>
            </a:r>
            <a:endParaRPr lang="en-US" altLang="en-US" sz="1200" b="1" smtClean="0">
              <a:solidFill>
                <a:srgbClr val="002060"/>
              </a:solidFill>
            </a:endParaRPr>
          </a:p>
        </p:txBody>
      </p:sp>
      <p:sp>
        <p:nvSpPr>
          <p:cNvPr id="13" name="Slide Number Placeholder 12"/>
          <p:cNvSpPr>
            <a:spLocks noGrp="1" noChangeArrowheads="1"/>
          </p:cNvSpPr>
          <p:nvPr>
            <p:ph type="sldNum" sz="quarter" idx="10"/>
          </p:nvPr>
        </p:nvSpPr>
        <p:spPr>
          <a:xfrm>
            <a:off x="0" y="6610350"/>
            <a:ext cx="381000" cy="247650"/>
          </a:xfrm>
        </p:spPr>
        <p:txBody>
          <a:bodyPr/>
          <a:lstStyle>
            <a:lvl1pPr>
              <a:defRPr sz="1000" smtClean="0"/>
            </a:lvl1pPr>
          </a:lstStyle>
          <a:p>
            <a:pPr>
              <a:defRPr/>
            </a:pPr>
            <a:fld id="{218186E0-9468-4140-A5A4-00CB83C577B2}" type="slidenum">
              <a:rPr lang="en-US" altLang="en-US"/>
              <a:pPr>
                <a:defRPr/>
              </a:pPr>
              <a:t>‹#›</a:t>
            </a:fld>
            <a:endParaRPr lang="en-US" altLang="en-US"/>
          </a:p>
        </p:txBody>
      </p:sp>
    </p:spTree>
    <p:extLst>
      <p:ext uri="{BB962C8B-B14F-4D97-AF65-F5344CB8AC3E}">
        <p14:creationId xmlns:p14="http://schemas.microsoft.com/office/powerpoint/2010/main" val="14743851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000"/>
                                        <p:tgtEl>
                                          <p:spTgt spid="6"/>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C12D08C-5924-443F-BB8E-216374500830}" type="datetimeFigureOut">
              <a:rPr lang="en-US"/>
              <a:pPr>
                <a:defRPr/>
              </a:pPr>
              <a:t>7/30/2020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988251-351F-429C-8CE0-2EA5FC89EBF9}" type="slidenum">
              <a:rPr lang="en-US" altLang="en-US"/>
              <a:pPr>
                <a:defRPr/>
              </a:pPr>
              <a:t>‹#›</a:t>
            </a:fld>
            <a:endParaRPr lang="en-US" altLang="en-US"/>
          </a:p>
        </p:txBody>
      </p:sp>
    </p:spTree>
    <p:extLst>
      <p:ext uri="{BB962C8B-B14F-4D97-AF65-F5344CB8AC3E}">
        <p14:creationId xmlns:p14="http://schemas.microsoft.com/office/powerpoint/2010/main" val="323871908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3" descr="Logo_hcmut"/>
          <p:cNvPicPr>
            <a:picLocks noChangeAspect="1" noChangeArrowheads="1"/>
          </p:cNvPicPr>
          <p:nvPr userDrawn="1"/>
        </p:nvPicPr>
        <p:blipFill>
          <a:blip r:embed="rId2"/>
          <a:srcRect/>
          <a:stretch>
            <a:fillRect/>
          </a:stretch>
        </p:blipFill>
        <p:spPr bwMode="auto">
          <a:xfrm>
            <a:off x="0" y="0"/>
            <a:ext cx="838200" cy="838200"/>
          </a:xfrm>
          <a:prstGeom prst="rect">
            <a:avLst/>
          </a:prstGeom>
          <a:noFill/>
          <a:ln w="9525">
            <a:noFill/>
            <a:miter lim="800000"/>
            <a:headEnd/>
            <a:tailEnd/>
          </a:ln>
          <a:effectLst>
            <a:outerShdw blurRad="50800" dist="50800" dir="5400000" algn="ctr" rotWithShape="0">
              <a:srgbClr val="000000">
                <a:alpha val="21000"/>
              </a:srgbClr>
            </a:outerShdw>
          </a:effectLst>
        </p:spPr>
      </p:pic>
      <p:cxnSp>
        <p:nvCxnSpPr>
          <p:cNvPr id="5" name="Straight Connector 4"/>
          <p:cNvCxnSpPr/>
          <p:nvPr userDrawn="1"/>
        </p:nvCxnSpPr>
        <p:spPr>
          <a:xfrm>
            <a:off x="152400" y="990600"/>
            <a:ext cx="8839200" cy="0"/>
          </a:xfrm>
          <a:prstGeom prst="line">
            <a:avLst/>
          </a:prstGeom>
          <a:ln w="50800" cmpd="sng">
            <a:solidFill>
              <a:srgbClr val="0070C0"/>
            </a:solidFill>
            <a:bevel/>
            <a:headEnd type="diamond"/>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userDrawn="1"/>
        </p:nvSpPr>
        <p:spPr bwMode="auto">
          <a:xfrm>
            <a:off x="152400" y="6519863"/>
            <a:ext cx="3124200" cy="33813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sz="1600" err="1">
                <a:solidFill>
                  <a:srgbClr val="002060"/>
                </a:solidFill>
                <a:latin typeface="Arial" charset="0"/>
              </a:rPr>
              <a:t>Bộ</a:t>
            </a:r>
            <a:r>
              <a:rPr lang="en-US" sz="1600">
                <a:solidFill>
                  <a:srgbClr val="002060"/>
                </a:solidFill>
                <a:latin typeface="Arial" charset="0"/>
              </a:rPr>
              <a:t> </a:t>
            </a:r>
            <a:r>
              <a:rPr lang="en-US" sz="1600" err="1">
                <a:solidFill>
                  <a:srgbClr val="002060"/>
                </a:solidFill>
                <a:latin typeface="Arial" charset="0"/>
              </a:rPr>
              <a:t>môn</a:t>
            </a:r>
            <a:r>
              <a:rPr lang="en-US" sz="1600">
                <a:solidFill>
                  <a:srgbClr val="002060"/>
                </a:solidFill>
                <a:latin typeface="Arial" charset="0"/>
              </a:rPr>
              <a:t> </a:t>
            </a:r>
            <a:r>
              <a:rPr lang="en-US" sz="1600" err="1">
                <a:solidFill>
                  <a:srgbClr val="002060"/>
                </a:solidFill>
                <a:latin typeface="Arial" charset="0"/>
              </a:rPr>
              <a:t>Viễn</a:t>
            </a:r>
            <a:r>
              <a:rPr lang="en-US" sz="1600">
                <a:solidFill>
                  <a:srgbClr val="002060"/>
                </a:solidFill>
                <a:latin typeface="Arial" charset="0"/>
              </a:rPr>
              <a:t> </a:t>
            </a:r>
            <a:r>
              <a:rPr lang="en-US" sz="1600" err="1">
                <a:solidFill>
                  <a:srgbClr val="002060"/>
                </a:solidFill>
                <a:latin typeface="Arial" charset="0"/>
              </a:rPr>
              <a:t>Thông</a:t>
            </a:r>
            <a:endParaRPr lang="en-US" sz="1600">
              <a:solidFill>
                <a:srgbClr val="002060"/>
              </a:solidFill>
              <a:latin typeface="Arial" charset="0"/>
            </a:endParaRPr>
          </a:p>
        </p:txBody>
      </p:sp>
      <p:sp>
        <p:nvSpPr>
          <p:cNvPr id="7" name="Text Box 11"/>
          <p:cNvSpPr txBox="1">
            <a:spLocks noChangeArrowheads="1"/>
          </p:cNvSpPr>
          <p:nvPr userDrawn="1"/>
        </p:nvSpPr>
        <p:spPr bwMode="auto">
          <a:xfrm>
            <a:off x="7010400" y="6505575"/>
            <a:ext cx="2743200" cy="338138"/>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spcBef>
                <a:spcPct val="50000"/>
              </a:spcBef>
              <a:defRPr/>
            </a:pPr>
            <a:r>
              <a:rPr lang="en-US" sz="1600">
                <a:solidFill>
                  <a:srgbClr val="002060"/>
                </a:solidFill>
                <a:latin typeface="Arial" charset="0"/>
              </a:rPr>
              <a:t>30/07/2020</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p:txBody>
          <a:bodyPr/>
          <a:lstStyle>
            <a:lvl1pPr>
              <a:defRPr/>
            </a:lvl1pPr>
          </a:lstStyle>
          <a:p>
            <a:pPr>
              <a:defRPr/>
            </a:pPr>
            <a:fld id="{DA03C21D-DE16-4B36-8B9A-F9709DA48FE5}" type="datetimeFigureOut">
              <a:rPr lang="en-US"/>
              <a:pPr>
                <a:defRPr/>
              </a:pPr>
              <a:t>7/30/2020</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7010400" y="6492875"/>
            <a:ext cx="2133600" cy="365125"/>
          </a:xfrm>
        </p:spPr>
        <p:txBody>
          <a:bodyPr/>
          <a:lstStyle>
            <a:lvl1pPr>
              <a:defRPr smtClean="0"/>
            </a:lvl1pPr>
          </a:lstStyle>
          <a:p>
            <a:pPr>
              <a:defRPr/>
            </a:pPr>
            <a:fld id="{2E4F6269-78A1-406A-9F61-606EFD08F832}" type="slidenum">
              <a:rPr lang="en-US" altLang="en-US"/>
              <a:pPr>
                <a:defRPr/>
              </a:pPr>
              <a:t>‹#›</a:t>
            </a:fld>
            <a:endParaRPr lang="en-US" altLang="en-US"/>
          </a:p>
        </p:txBody>
      </p:sp>
    </p:spTree>
    <p:extLst>
      <p:ext uri="{BB962C8B-B14F-4D97-AF65-F5344CB8AC3E}">
        <p14:creationId xmlns:p14="http://schemas.microsoft.com/office/powerpoint/2010/main" val="301562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AA167E-404E-4B44-881A-A6CF40E8261A}" type="datetimeFigureOut">
              <a:rPr lang="en-US"/>
              <a:pPr>
                <a:defRPr/>
              </a:pPr>
              <a:t>7/30/2020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E13B5B-994B-4095-A577-B437D6792C93}" type="slidenum">
              <a:rPr lang="en-US" altLang="en-US"/>
              <a:pPr>
                <a:defRPr/>
              </a:pPr>
              <a:t>‹#›</a:t>
            </a:fld>
            <a:endParaRPr lang="en-US" altLang="en-US"/>
          </a:p>
        </p:txBody>
      </p:sp>
    </p:spTree>
    <p:extLst>
      <p:ext uri="{BB962C8B-B14F-4D97-AF65-F5344CB8AC3E}">
        <p14:creationId xmlns:p14="http://schemas.microsoft.com/office/powerpoint/2010/main" val="389100592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E537219-28B5-4A70-9A28-1B9C949ED353}" type="datetimeFigureOut">
              <a:rPr lang="en-US"/>
              <a:pPr>
                <a:defRPr/>
              </a:pPr>
              <a:t>7/30/2020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8B704C-6148-4D57-A6C9-CBF1E4D3094D}" type="slidenum">
              <a:rPr lang="en-US" altLang="en-US"/>
              <a:pPr>
                <a:defRPr/>
              </a:pPr>
              <a:t>‹#›</a:t>
            </a:fld>
            <a:endParaRPr lang="en-US" altLang="en-US"/>
          </a:p>
        </p:txBody>
      </p:sp>
    </p:spTree>
    <p:extLst>
      <p:ext uri="{BB962C8B-B14F-4D97-AF65-F5344CB8AC3E}">
        <p14:creationId xmlns:p14="http://schemas.microsoft.com/office/powerpoint/2010/main" val="144941021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8DC0A42-C9AC-47F3-B27D-A15A2559D02F}" type="datetimeFigureOut">
              <a:rPr lang="en-US"/>
              <a:pPr>
                <a:defRPr/>
              </a:pPr>
              <a:t>7/30/2020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4BBE611-D3E6-4A89-937D-8594236F89E8}" type="slidenum">
              <a:rPr lang="en-US" altLang="en-US"/>
              <a:pPr>
                <a:defRPr/>
              </a:pPr>
              <a:t>‹#›</a:t>
            </a:fld>
            <a:endParaRPr lang="en-US" altLang="en-US"/>
          </a:p>
        </p:txBody>
      </p:sp>
    </p:spTree>
    <p:extLst>
      <p:ext uri="{BB962C8B-B14F-4D97-AF65-F5344CB8AC3E}">
        <p14:creationId xmlns:p14="http://schemas.microsoft.com/office/powerpoint/2010/main" val="32743237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6232024-559F-48A4-8136-3B3DC725CA4A}" type="datetimeFigureOut">
              <a:rPr lang="en-US"/>
              <a:pPr>
                <a:defRPr/>
              </a:pPr>
              <a:t>7/30/2020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BC0CC1-B3A4-4214-8037-B300977E560F}" type="slidenum">
              <a:rPr lang="en-US" altLang="en-US"/>
              <a:pPr>
                <a:defRPr/>
              </a:pPr>
              <a:t>‹#›</a:t>
            </a:fld>
            <a:endParaRPr lang="en-US" altLang="en-US"/>
          </a:p>
        </p:txBody>
      </p:sp>
    </p:spTree>
    <p:extLst>
      <p:ext uri="{BB962C8B-B14F-4D97-AF65-F5344CB8AC3E}">
        <p14:creationId xmlns:p14="http://schemas.microsoft.com/office/powerpoint/2010/main" val="2637468030"/>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gradFill rotWithShape="1">
          <a:gsLst>
            <a:gs pos="0">
              <a:srgbClr val="5E9EFF"/>
            </a:gs>
            <a:gs pos="39999">
              <a:srgbClr val="85C2FF"/>
            </a:gs>
            <a:gs pos="70000">
              <a:srgbClr val="C4D6EB"/>
            </a:gs>
            <a:gs pos="100000">
              <a:srgbClr val="FFEBFA"/>
            </a:gs>
          </a:gsLst>
          <a:lin ang="2700000"/>
        </a:gradFill>
        <a:effectLst/>
      </p:bgPr>
    </p:bg>
    <p:spTree>
      <p:nvGrpSpPr>
        <p:cNvPr id="1" name=""/>
        <p:cNvGrpSpPr/>
        <p:nvPr/>
      </p:nvGrpSpPr>
      <p:grpSpPr>
        <a:xfrm>
          <a:off x="0" y="0"/>
          <a:ext cx="0" cy="0"/>
          <a:chOff x="0" y="0"/>
          <a:chExt cx="0" cy="0"/>
        </a:xfrm>
      </p:grpSpPr>
      <p:sp>
        <p:nvSpPr>
          <p:cNvPr id="10" name="Rectangle 71"/>
          <p:cNvSpPr>
            <a:spLocks noGrp="1" noChangeArrowheads="1"/>
          </p:cNvSpPr>
          <p:nvPr>
            <p:ph type="sldNum" sz="quarter" idx="4"/>
          </p:nvPr>
        </p:nvSpPr>
        <p:spPr bwMode="gray">
          <a:xfrm>
            <a:off x="7086600" y="6553200"/>
            <a:ext cx="16764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600" smtClean="0"/>
            </a:lvl1pPr>
          </a:lstStyle>
          <a:p>
            <a:pPr>
              <a:defRPr/>
            </a:pPr>
            <a:fld id="{A8123468-74C2-4656-9FDB-8E7863640F17}" type="slidenum">
              <a:rPr lang="en-US" altLang="en-US"/>
              <a:pPr>
                <a:defRPr/>
              </a:pPr>
              <a:t>‹#›</a:t>
            </a:fld>
            <a:endParaRPr lang="en-US" altLang="en-US"/>
          </a:p>
        </p:txBody>
      </p:sp>
      <p:sp>
        <p:nvSpPr>
          <p:cNvPr id="1027" name="Rectangle 8"/>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9"/>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Lst>
  <p:timing>
    <p:tnLst>
      <p:par>
        <p:cTn id="1" dur="indefinite" restart="never" nodeType="tmRoot"/>
      </p:par>
    </p:tnLst>
  </p:timing>
  <p:hf hdr="0"/>
  <p:txStyles>
    <p:titleStyle>
      <a:lvl1pPr algn="l" rtl="0" eaLnBrk="0" fontAlgn="base" hangingPunct="0">
        <a:spcBef>
          <a:spcPct val="0"/>
        </a:spcBef>
        <a:spcAft>
          <a:spcPct val="0"/>
        </a:spcAft>
        <a:defRPr sz="4000" b="1">
          <a:solidFill>
            <a:schemeClr val="tx2"/>
          </a:solidFill>
          <a:latin typeface="Arial" charset="0"/>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eaLnBrk="1" fontAlgn="base" hangingPunct="1">
        <a:spcBef>
          <a:spcPct val="0"/>
        </a:spcBef>
        <a:spcAft>
          <a:spcPct val="0"/>
        </a:spcAft>
        <a:defRPr sz="4000" b="1">
          <a:solidFill>
            <a:schemeClr val="tx2"/>
          </a:solidFill>
          <a:latin typeface="Arial" charset="0"/>
        </a:defRPr>
      </a:lvl6pPr>
      <a:lvl7pPr marL="914400" algn="l" rtl="0" eaLnBrk="1" fontAlgn="base" hangingPunct="1">
        <a:spcBef>
          <a:spcPct val="0"/>
        </a:spcBef>
        <a:spcAft>
          <a:spcPct val="0"/>
        </a:spcAft>
        <a:defRPr sz="4000" b="1">
          <a:solidFill>
            <a:schemeClr val="tx2"/>
          </a:solidFill>
          <a:latin typeface="Arial" charset="0"/>
        </a:defRPr>
      </a:lvl7pPr>
      <a:lvl8pPr marL="1371600" algn="l" rtl="0" eaLnBrk="1" fontAlgn="base" hangingPunct="1">
        <a:spcBef>
          <a:spcPct val="0"/>
        </a:spcBef>
        <a:spcAft>
          <a:spcPct val="0"/>
        </a:spcAft>
        <a:defRPr sz="4000" b="1">
          <a:solidFill>
            <a:schemeClr val="tx2"/>
          </a:solidFill>
          <a:latin typeface="Arial" charset="0"/>
        </a:defRPr>
      </a:lvl8pPr>
      <a:lvl9pPr marL="1828800" algn="l" rtl="0" eaLnBrk="1" fontAlgn="base" hangingPunct="1">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25C34FBF-B3C3-4D35-9B24-D50384FE8A94}" type="datetimeFigureOut">
              <a:rPr lang="en-US"/>
              <a:pPr>
                <a:defRPr/>
              </a:pPr>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A2A1FDD-6AAC-487A-86B5-361C549FC0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4" r:id="rId1"/>
    <p:sldLayoutId id="2147484167"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8"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charset="0"/>
        </a:defRPr>
      </a:lvl2pPr>
      <a:lvl3pPr algn="ctr" rtl="0" eaLnBrk="0" fontAlgn="base" hangingPunct="0">
        <a:spcBef>
          <a:spcPct val="0"/>
        </a:spcBef>
        <a:spcAft>
          <a:spcPct val="0"/>
        </a:spcAft>
        <a:defRPr sz="4400">
          <a:solidFill>
            <a:schemeClr val="tx1"/>
          </a:solidFill>
          <a:latin typeface="Calibri" charset="0"/>
        </a:defRPr>
      </a:lvl3pPr>
      <a:lvl4pPr algn="ctr" rtl="0" eaLnBrk="0" fontAlgn="base" hangingPunct="0">
        <a:spcBef>
          <a:spcPct val="0"/>
        </a:spcBef>
        <a:spcAft>
          <a:spcPct val="0"/>
        </a:spcAft>
        <a:defRPr sz="4400">
          <a:solidFill>
            <a:schemeClr val="tx1"/>
          </a:solidFill>
          <a:latin typeface="Calibri" charset="0"/>
        </a:defRPr>
      </a:lvl4pPr>
      <a:lvl5pPr algn="ctr" rtl="0" eaLnBrk="0" fontAlgn="base" hangingPunct="0">
        <a:spcBef>
          <a:spcPct val="0"/>
        </a:spcBef>
        <a:spcAft>
          <a:spcPct val="0"/>
        </a:spcAft>
        <a:defRPr sz="4400">
          <a:solidFill>
            <a:schemeClr val="tx1"/>
          </a:solidFill>
          <a:latin typeface="Calibri" charset="0"/>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542A24-7C44-4F44-91C7-3BA702F0FCD7}" type="slidenum">
              <a:rPr lang="en-US" altLang="en-US" sz="1000">
                <a:solidFill>
                  <a:srgbClr val="898989"/>
                </a:solidFill>
                <a:latin typeface="Arial" panose="020B0604020202020204" pitchFamily="34" charset="0"/>
              </a:rPr>
              <a:pPr>
                <a:spcBef>
                  <a:spcPct val="0"/>
                </a:spcBef>
                <a:buFontTx/>
                <a:buNone/>
              </a:pPr>
              <a:t>1</a:t>
            </a:fld>
            <a:endParaRPr lang="en-US" altLang="en-US" sz="1000">
              <a:solidFill>
                <a:srgbClr val="898989"/>
              </a:solidFill>
              <a:latin typeface="Arial" panose="020B0604020202020204" pitchFamily="34" charset="0"/>
            </a:endParaRPr>
          </a:p>
        </p:txBody>
      </p:sp>
    </p:spTree>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00B275-6BBC-4901-BA12-8461CB00C23D}" type="slidenum">
              <a:rPr lang="en-US" altLang="en-US" sz="1200">
                <a:solidFill>
                  <a:srgbClr val="898989"/>
                </a:solidFill>
                <a:latin typeface="Arial" panose="020B0604020202020204" pitchFamily="34" charset="0"/>
              </a:rPr>
              <a:pPr>
                <a:spcBef>
                  <a:spcPct val="0"/>
                </a:spcBef>
                <a:buFontTx/>
                <a:buNone/>
              </a:pPr>
              <a:t>10</a:t>
            </a:fld>
            <a:endParaRPr lang="en-US" altLang="en-US" sz="1200">
              <a:solidFill>
                <a:srgbClr val="898989"/>
              </a:solidFill>
              <a:latin typeface="Arial" panose="020B0604020202020204" pitchFamily="34" charset="0"/>
            </a:endParaRPr>
          </a:p>
        </p:txBody>
      </p:sp>
      <p:sp>
        <p:nvSpPr>
          <p:cNvPr id="8"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Lập</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trình</a:t>
            </a:r>
            <a:r>
              <a:rPr lang="en-US" b="1" smtClean="0">
                <a:solidFill>
                  <a:srgbClr val="3376C7"/>
                </a:solidFill>
                <a:latin typeface="Arial" pitchFamily="34" charset="0"/>
                <a:cs typeface="Arial" pitchFamily="34" charset="0"/>
              </a:rPr>
              <a:t> ESP8266</a:t>
            </a:r>
            <a:endParaRPr lang="en-US" sz="3600" b="1" smtClean="0">
              <a:solidFill>
                <a:srgbClr val="3376C7"/>
              </a:solidFill>
              <a:latin typeface="Arial" pitchFamily="34" charset="0"/>
              <a:cs typeface="Arial" pitchFamily="34" charset="0"/>
            </a:endParaRPr>
          </a:p>
        </p:txBody>
      </p:sp>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5237" y="1678632"/>
            <a:ext cx="6811963" cy="489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3763" y="1216967"/>
            <a:ext cx="4145687"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Sơ đồ tổng quát </a:t>
            </a:r>
            <a:r>
              <a:rPr lang="en-US" sz="2400" b="1" i="1" smtClean="0">
                <a:solidFill>
                  <a:schemeClr val="accent1">
                    <a:lumMod val="75000"/>
                  </a:schemeClr>
                </a:solidFill>
                <a:latin typeface="Times New Roman" panose="02020603050405020304" pitchFamily="18" charset="0"/>
                <a:cs typeface="Times New Roman" panose="02020603050405020304" pitchFamily="18" charset="0"/>
              </a:rPr>
              <a:t>của phần mềm</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fade">
                                      <p:cBhvr>
                                        <p:cTn id="7" dur="500"/>
                                        <p:tgtEl>
                                          <p:spTgt spid="18436"/>
                                        </p:tgtEl>
                                      </p:cBhvr>
                                    </p:animEffect>
                                    <p:anim calcmode="lin" valueType="num">
                                      <p:cBhvr>
                                        <p:cTn id="8" dur="500" fill="hold"/>
                                        <p:tgtEl>
                                          <p:spTgt spid="18436"/>
                                        </p:tgtEl>
                                        <p:attrNameLst>
                                          <p:attrName>ppt_x</p:attrName>
                                        </p:attrNameLst>
                                      </p:cBhvr>
                                      <p:tavLst>
                                        <p:tav tm="0">
                                          <p:val>
                                            <p:strVal val="#ppt_x"/>
                                          </p:val>
                                        </p:tav>
                                        <p:tav tm="100000">
                                          <p:val>
                                            <p:strVal val="#ppt_x"/>
                                          </p:val>
                                        </p:tav>
                                      </p:tavLst>
                                    </p:anim>
                                    <p:anim calcmode="lin" valueType="num">
                                      <p:cBhvr>
                                        <p:cTn id="9" dur="500" fill="hold"/>
                                        <p:tgtEl>
                                          <p:spTgt spid="184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D64380-90CF-4AB5-AC29-87476423A98E}" type="slidenum">
              <a:rPr lang="en-US" altLang="en-US" sz="1200">
                <a:solidFill>
                  <a:srgbClr val="898989"/>
                </a:solidFill>
                <a:latin typeface="Arial" panose="020B0604020202020204" pitchFamily="34" charset="0"/>
              </a:rPr>
              <a:pPr>
                <a:spcBef>
                  <a:spcPct val="0"/>
                </a:spcBef>
                <a:buFontTx/>
                <a:buNone/>
              </a:pPr>
              <a:t>11</a:t>
            </a:fld>
            <a:endParaRPr lang="en-US" altLang="en-US" sz="1200">
              <a:solidFill>
                <a:srgbClr val="898989"/>
              </a:solidFill>
              <a:latin typeface="Arial" panose="020B0604020202020204" pitchFamily="34" charset="0"/>
            </a:endParaRPr>
          </a:p>
        </p:txBody>
      </p:sp>
      <p:sp>
        <p:nvSpPr>
          <p:cNvPr id="7"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Lập</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trình</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giao</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diện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trang</a:t>
            </a:r>
            <a:r>
              <a:rPr lang="en-US" b="1" smtClean="0">
                <a:solidFill>
                  <a:srgbClr val="3376C7"/>
                </a:solidFill>
                <a:latin typeface="Arial" pitchFamily="34" charset="0"/>
                <a:cs typeface="Arial" pitchFamily="34" charset="0"/>
              </a:rPr>
              <a:t> web</a:t>
            </a:r>
            <a:endParaRPr lang="en-US" sz="3600" b="1" smtClean="0">
              <a:solidFill>
                <a:srgbClr val="3376C7"/>
              </a:solidFill>
              <a:latin typeface="Arial" pitchFamily="34" charset="0"/>
              <a:cs typeface="Arial" pitchFamily="34" charset="0"/>
            </a:endParaRPr>
          </a:p>
        </p:txBody>
      </p:sp>
      <p:pic>
        <p:nvPicPr>
          <p:cNvPr id="2048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08" y="1768475"/>
            <a:ext cx="86963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3763" y="1216967"/>
            <a:ext cx="6726521"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Sơ đồ tổng quát của </a:t>
            </a:r>
            <a:r>
              <a:rPr lang="en-US" sz="2400" b="1" i="1" smtClean="0">
                <a:solidFill>
                  <a:schemeClr val="accent1">
                    <a:lumMod val="75000"/>
                  </a:schemeClr>
                </a:solidFill>
                <a:latin typeface="Times New Roman" panose="02020603050405020304" pitchFamily="18" charset="0"/>
                <a:cs typeface="Times New Roman" panose="02020603050405020304" pitchFamily="18" charset="0"/>
              </a:rPr>
              <a:t>giao diện trang web điều khiển</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anim calcmode="lin" valueType="num">
                                      <p:cBhvr>
                                        <p:cTn id="8" dur="500" fill="hold"/>
                                        <p:tgtEl>
                                          <p:spTgt spid="20484"/>
                                        </p:tgtEl>
                                        <p:attrNameLst>
                                          <p:attrName>ppt_x</p:attrName>
                                        </p:attrNameLst>
                                      </p:cBhvr>
                                      <p:tavLst>
                                        <p:tav tm="0">
                                          <p:val>
                                            <p:strVal val="#ppt_x"/>
                                          </p:val>
                                        </p:tav>
                                        <p:tav tm="100000">
                                          <p:val>
                                            <p:strVal val="#ppt_x"/>
                                          </p:val>
                                        </p:tav>
                                      </p:tavLst>
                                    </p:anim>
                                    <p:anim calcmode="lin" valueType="num">
                                      <p:cBhvr>
                                        <p:cTn id="9" dur="500" fill="hold"/>
                                        <p:tgtEl>
                                          <p:spTgt spid="2048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796448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Kết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quả</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thi</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công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phần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cứng</a:t>
            </a:r>
            <a:endParaRPr lang="en-US" b="1" smtClean="0">
              <a:solidFill>
                <a:srgbClr val="3376C7"/>
              </a:solidFill>
              <a:latin typeface="Arial" pitchFamily="34" charset="0"/>
              <a:cs typeface="Arial" pitchFamily="34" charset="0"/>
            </a:endParaRPr>
          </a:p>
        </p:txBody>
      </p:sp>
      <p:sp>
        <p:nvSpPr>
          <p:cNvPr id="21507"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7601CC-71C3-4B7A-BD79-6CEA520112D2}" type="slidenum">
              <a:rPr lang="en-US" altLang="en-US" sz="1200">
                <a:solidFill>
                  <a:srgbClr val="898989"/>
                </a:solidFill>
                <a:latin typeface="Arial" panose="020B0604020202020204" pitchFamily="34" charset="0"/>
              </a:rPr>
              <a:pPr>
                <a:spcBef>
                  <a:spcPct val="0"/>
                </a:spcBef>
                <a:buFontTx/>
                <a:buNone/>
              </a:pPr>
              <a:t>12</a:t>
            </a:fld>
            <a:endParaRPr lang="en-US" altLang="en-US" sz="1200">
              <a:solidFill>
                <a:srgbClr val="898989"/>
              </a:solidFill>
              <a:latin typeface="Arial" panose="020B0604020202020204" pitchFamily="34" charset="0"/>
            </a:endParaRP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933575"/>
            <a:ext cx="4214813"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2286000"/>
            <a:ext cx="45720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93763" y="1216967"/>
            <a:ext cx="3679212" cy="461665"/>
          </a:xfrm>
          <a:prstGeom prst="rect">
            <a:avLst/>
          </a:prstGeom>
        </p:spPr>
        <p:txBody>
          <a:bodyPr wrap="none">
            <a:spAutoFit/>
          </a:bodyPr>
          <a:lstStyle/>
          <a:p>
            <a:r>
              <a:rPr lang="en-US" sz="2400" b="1" i="1" smtClean="0">
                <a:solidFill>
                  <a:schemeClr val="accent1">
                    <a:lumMod val="75000"/>
                  </a:schemeClr>
                </a:solidFill>
                <a:latin typeface="Times New Roman" panose="02020603050405020304" pitchFamily="18" charset="0"/>
                <a:cs typeface="Times New Roman" panose="02020603050405020304" pitchFamily="18" charset="0"/>
              </a:rPr>
              <a:t>Kết quả thi công mạch điện</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500"/>
                                        <p:tgtEl>
                                          <p:spTgt spid="21508"/>
                                        </p:tgtEl>
                                      </p:cBhvr>
                                    </p:animEffect>
                                    <p:anim calcmode="lin" valueType="num">
                                      <p:cBhvr>
                                        <p:cTn id="8" dur="500" fill="hold"/>
                                        <p:tgtEl>
                                          <p:spTgt spid="21508"/>
                                        </p:tgtEl>
                                        <p:attrNameLst>
                                          <p:attrName>ppt_x</p:attrName>
                                        </p:attrNameLst>
                                      </p:cBhvr>
                                      <p:tavLst>
                                        <p:tav tm="0">
                                          <p:val>
                                            <p:strVal val="#ppt_x"/>
                                          </p:val>
                                        </p:tav>
                                        <p:tav tm="100000">
                                          <p:val>
                                            <p:strVal val="#ppt_x"/>
                                          </p:val>
                                        </p:tav>
                                      </p:tavLst>
                                    </p:anim>
                                    <p:anim calcmode="lin" valueType="num">
                                      <p:cBhvr>
                                        <p:cTn id="9" dur="500" fill="hold"/>
                                        <p:tgtEl>
                                          <p:spTgt spid="2150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fade">
                                      <p:cBhvr>
                                        <p:cTn id="12" dur="500"/>
                                        <p:tgtEl>
                                          <p:spTgt spid="21509"/>
                                        </p:tgtEl>
                                      </p:cBhvr>
                                    </p:animEffect>
                                    <p:anim calcmode="lin" valueType="num">
                                      <p:cBhvr>
                                        <p:cTn id="13" dur="500" fill="hold"/>
                                        <p:tgtEl>
                                          <p:spTgt spid="21509"/>
                                        </p:tgtEl>
                                        <p:attrNameLst>
                                          <p:attrName>ppt_x</p:attrName>
                                        </p:attrNameLst>
                                      </p:cBhvr>
                                      <p:tavLst>
                                        <p:tav tm="0">
                                          <p:val>
                                            <p:strVal val="#ppt_x"/>
                                          </p:val>
                                        </p:tav>
                                        <p:tav tm="100000">
                                          <p:val>
                                            <p:strVal val="#ppt_x"/>
                                          </p:val>
                                        </p:tav>
                                      </p:tavLst>
                                    </p:anim>
                                    <p:anim calcmode="lin" valueType="num">
                                      <p:cBhvr>
                                        <p:cTn id="14" dur="500" fill="hold"/>
                                        <p:tgtEl>
                                          <p:spTgt spid="215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7202DB-78AE-4B3D-A20B-B283A43915C4}" type="slidenum">
              <a:rPr lang="en-US" altLang="en-US" sz="1200">
                <a:solidFill>
                  <a:srgbClr val="898989"/>
                </a:solidFill>
                <a:latin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endParaRPr>
          </a:p>
        </p:txBody>
      </p:sp>
      <p:sp>
        <p:nvSpPr>
          <p:cNvPr id="8"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Kết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quả</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thi</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công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phần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mềm</a:t>
            </a:r>
            <a:endParaRPr lang="en-US" b="1" smtClean="0">
              <a:solidFill>
                <a:srgbClr val="3376C7"/>
              </a:solidFill>
              <a:latin typeface="Arial" pitchFamily="34" charset="0"/>
              <a:cs typeface="Arial" pitchFamily="34" charset="0"/>
            </a:endParaRPr>
          </a:p>
        </p:txBody>
      </p:sp>
      <p:pic>
        <p:nvPicPr>
          <p:cNvPr id="225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50" y="1931986"/>
            <a:ext cx="7512050"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3763" y="1216967"/>
            <a:ext cx="6779420" cy="461665"/>
          </a:xfrm>
          <a:prstGeom prst="rect">
            <a:avLst/>
          </a:prstGeom>
        </p:spPr>
        <p:txBody>
          <a:bodyPr wrap="none">
            <a:spAutoFit/>
          </a:bodyPr>
          <a:lstStyle/>
          <a:p>
            <a:r>
              <a:rPr lang="en-US" sz="2400" b="1" i="1" smtClean="0">
                <a:solidFill>
                  <a:schemeClr val="accent1">
                    <a:lumMod val="75000"/>
                  </a:schemeClr>
                </a:solidFill>
                <a:latin typeface="Times New Roman" panose="02020603050405020304" pitchFamily="18" charset="0"/>
                <a:cs typeface="Times New Roman" panose="02020603050405020304" pitchFamily="18" charset="0"/>
              </a:rPr>
              <a:t>Kết quả thiết kế giao diện điều khiển trên điện thoại</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anim calcmode="lin" valueType="num">
                                      <p:cBhvr>
                                        <p:cTn id="8" dur="500" fill="hold"/>
                                        <p:tgtEl>
                                          <p:spTgt spid="22532"/>
                                        </p:tgtEl>
                                        <p:attrNameLst>
                                          <p:attrName>ppt_x</p:attrName>
                                        </p:attrNameLst>
                                      </p:cBhvr>
                                      <p:tavLst>
                                        <p:tav tm="0">
                                          <p:val>
                                            <p:strVal val="#ppt_x"/>
                                          </p:val>
                                        </p:tav>
                                        <p:tav tm="100000">
                                          <p:val>
                                            <p:strVal val="#ppt_x"/>
                                          </p:val>
                                        </p:tav>
                                      </p:tavLst>
                                    </p:anim>
                                    <p:anim calcmode="lin" valueType="num">
                                      <p:cBhvr>
                                        <p:cTn id="9" dur="500" fill="hold"/>
                                        <p:tgtEl>
                                          <p:spTgt spid="225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2A1C36-24E5-4C61-A5E5-BE0E11FE2148}" type="slidenum">
              <a:rPr lang="en-US" altLang="en-US" sz="1200">
                <a:solidFill>
                  <a:srgbClr val="898989"/>
                </a:solidFill>
                <a:latin typeface="Arial" panose="020B0604020202020204" pitchFamily="34" charset="0"/>
              </a:rPr>
              <a:pPr>
                <a:spcBef>
                  <a:spcPct val="0"/>
                </a:spcBef>
                <a:buFontTx/>
                <a:buNone/>
              </a:pPr>
              <a:t>14</a:t>
            </a:fld>
            <a:endParaRPr lang="en-US" altLang="en-US" sz="1200">
              <a:solidFill>
                <a:srgbClr val="898989"/>
              </a:solidFill>
              <a:latin typeface="Arial" panose="020B0604020202020204" pitchFamily="34" charset="0"/>
            </a:endParaRPr>
          </a:p>
        </p:txBody>
      </p:sp>
      <p:sp>
        <p:nvSpPr>
          <p:cNvPr id="8"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Kết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quả</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thi</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công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phần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mềm</a:t>
            </a:r>
            <a:endParaRPr lang="en-US" b="1" smtClean="0">
              <a:solidFill>
                <a:srgbClr val="3376C7"/>
              </a:solidFill>
              <a:latin typeface="Arial" pitchFamily="34" charset="0"/>
              <a:cs typeface="Arial" pitchFamily="34" charset="0"/>
            </a:endParaRP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6586"/>
            <a:ext cx="8262938"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3763" y="1216967"/>
            <a:ext cx="5763116" cy="461665"/>
          </a:xfrm>
          <a:prstGeom prst="rect">
            <a:avLst/>
          </a:prstGeom>
        </p:spPr>
        <p:txBody>
          <a:bodyPr wrap="none">
            <a:spAutoFit/>
          </a:bodyPr>
          <a:lstStyle/>
          <a:p>
            <a:r>
              <a:rPr lang="en-US" sz="2400" b="1" i="1" smtClean="0">
                <a:solidFill>
                  <a:schemeClr val="accent1">
                    <a:lumMod val="75000"/>
                  </a:schemeClr>
                </a:solidFill>
                <a:latin typeface="Times New Roman" panose="02020603050405020304" pitchFamily="18" charset="0"/>
                <a:cs typeface="Times New Roman" panose="02020603050405020304" pitchFamily="18" charset="0"/>
              </a:rPr>
              <a:t>Kết quả thiết kế giao diện trên máy tính bàn</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fade">
                                      <p:cBhvr>
                                        <p:cTn id="7" dur="500"/>
                                        <p:tgtEl>
                                          <p:spTgt spid="24580"/>
                                        </p:tgtEl>
                                      </p:cBhvr>
                                    </p:animEffect>
                                    <p:anim calcmode="lin" valueType="num">
                                      <p:cBhvr>
                                        <p:cTn id="8" dur="500" fill="hold"/>
                                        <p:tgtEl>
                                          <p:spTgt spid="24580"/>
                                        </p:tgtEl>
                                        <p:attrNameLst>
                                          <p:attrName>ppt_x</p:attrName>
                                        </p:attrNameLst>
                                      </p:cBhvr>
                                      <p:tavLst>
                                        <p:tav tm="0">
                                          <p:val>
                                            <p:strVal val="#ppt_x"/>
                                          </p:val>
                                        </p:tav>
                                        <p:tav tm="100000">
                                          <p:val>
                                            <p:strVal val="#ppt_x"/>
                                          </p:val>
                                        </p:tav>
                                      </p:tavLst>
                                    </p:anim>
                                    <p:anim calcmode="lin" valueType="num">
                                      <p:cBhvr>
                                        <p:cTn id="9" dur="500" fill="hold"/>
                                        <p:tgtEl>
                                          <p:spTgt spid="2458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4D03F9-F7D7-4E99-9D0F-15059A802A6A}" type="slidenum">
              <a:rPr lang="en-US" altLang="en-US" sz="1200">
                <a:solidFill>
                  <a:srgbClr val="898989"/>
                </a:solidFill>
                <a:latin typeface="Arial" panose="020B0604020202020204" pitchFamily="34" charset="0"/>
              </a:rPr>
              <a:pPr>
                <a:spcBef>
                  <a:spcPct val="0"/>
                </a:spcBef>
                <a:buFontTx/>
                <a:buNone/>
              </a:pPr>
              <a:t>15</a:t>
            </a:fld>
            <a:endParaRPr lang="en-US" altLang="en-US" sz="1200">
              <a:solidFill>
                <a:srgbClr val="898989"/>
              </a:solidFill>
              <a:latin typeface="Arial" panose="020B0604020202020204" pitchFamily="34" charset="0"/>
            </a:endParaRPr>
          </a:p>
        </p:txBody>
      </p:sp>
      <p:sp>
        <p:nvSpPr>
          <p:cNvPr id="7"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smtClean="0">
                <a:solidFill>
                  <a:srgbClr val="3376C7"/>
                </a:solidFill>
                <a:latin typeface="Arial" pitchFamily="34" charset="0"/>
                <a:cs typeface="Arial" pitchFamily="34" charset="0"/>
              </a:rPr>
              <a:t>Chi </a:t>
            </a:r>
            <a:r>
              <a:rPr lang="en-US" b="1" err="1">
                <a:solidFill>
                  <a:srgbClr val="3376C7"/>
                </a:solidFill>
                <a:latin typeface="Arial" pitchFamily="34" charset="0"/>
                <a:cs typeface="Arial" pitchFamily="34" charset="0"/>
              </a:rPr>
              <a:t>p</a:t>
            </a:r>
            <a:r>
              <a:rPr lang="en-US" b="1" err="1" smtClean="0">
                <a:solidFill>
                  <a:srgbClr val="3376C7"/>
                </a:solidFill>
                <a:latin typeface="Arial" pitchFamily="34" charset="0"/>
                <a:cs typeface="Arial" pitchFamily="34" charset="0"/>
              </a:rPr>
              <a:t>hí</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thực</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hiện</a:t>
            </a:r>
            <a:endParaRPr lang="en-US" b="1" smtClean="0">
              <a:solidFill>
                <a:srgbClr val="3376C7"/>
              </a:solidFill>
              <a:latin typeface="Arial" pitchFamily="34" charset="0"/>
              <a:cs typeface="Arial" pitchFamily="34" charset="0"/>
            </a:endParaRPr>
          </a:p>
        </p:txBody>
      </p:sp>
      <p:graphicFrame>
        <p:nvGraphicFramePr>
          <p:cNvPr id="9" name="Table 8"/>
          <p:cNvGraphicFramePr>
            <a:graphicFrameLocks noGrp="1"/>
          </p:cNvGraphicFramePr>
          <p:nvPr/>
        </p:nvGraphicFramePr>
        <p:xfrm>
          <a:off x="1179513" y="2181225"/>
          <a:ext cx="6726238" cy="3200540"/>
        </p:xfrm>
        <a:graphic>
          <a:graphicData uri="http://schemas.openxmlformats.org/drawingml/2006/table">
            <a:tbl>
              <a:tblPr firstRow="1" bandRow="1">
                <a:tableStyleId>{5C22544A-7EE6-4342-B048-85BDC9FD1C3A}</a:tableStyleId>
              </a:tblPr>
              <a:tblGrid>
                <a:gridCol w="3363119">
                  <a:extLst>
                    <a:ext uri="{9D8B030D-6E8A-4147-A177-3AD203B41FA5}">
                      <a16:colId xmlns:a16="http://schemas.microsoft.com/office/drawing/2014/main" val="20000"/>
                    </a:ext>
                  </a:extLst>
                </a:gridCol>
                <a:gridCol w="3363119">
                  <a:extLst>
                    <a:ext uri="{9D8B030D-6E8A-4147-A177-3AD203B41FA5}">
                      <a16:colId xmlns:a16="http://schemas.microsoft.com/office/drawing/2014/main" val="20001"/>
                    </a:ext>
                  </a:extLst>
                </a:gridCol>
              </a:tblGrid>
              <a:tr h="457200">
                <a:tc>
                  <a:txBody>
                    <a:bodyPr/>
                    <a:lstStyle/>
                    <a:p>
                      <a:r>
                        <a:rPr lang="en-US" sz="2400" smtClean="0">
                          <a:latin typeface="Times New Roman" panose="02020603050405020304" pitchFamily="18" charset="0"/>
                          <a:cs typeface="Times New Roman" panose="02020603050405020304" pitchFamily="18" charset="0"/>
                        </a:rPr>
                        <a:t>Linh </a:t>
                      </a:r>
                      <a:r>
                        <a:rPr lang="en-US" sz="2400" err="1" smtClean="0">
                          <a:latin typeface="Times New Roman" panose="02020603050405020304" pitchFamily="18" charset="0"/>
                          <a:cs typeface="Times New Roman" panose="02020603050405020304" pitchFamily="18" charset="0"/>
                        </a:rPr>
                        <a:t>kiện</a:t>
                      </a:r>
                      <a:endParaRPr lang="en-US" sz="240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Chi</a:t>
                      </a:r>
                      <a:r>
                        <a:rPr lang="en-US" sz="2400" baseline="0" smtClean="0">
                          <a:latin typeface="Times New Roman" panose="02020603050405020304" pitchFamily="18" charset="0"/>
                          <a:cs typeface="Times New Roman" panose="02020603050405020304" pitchFamily="18" charset="0"/>
                        </a:rPr>
                        <a:t> </a:t>
                      </a:r>
                      <a:r>
                        <a:rPr lang="en-US" sz="2400" baseline="0" err="1" smtClean="0">
                          <a:latin typeface="Times New Roman" panose="02020603050405020304" pitchFamily="18" charset="0"/>
                          <a:cs typeface="Times New Roman" panose="02020603050405020304" pitchFamily="18" charset="0"/>
                        </a:rPr>
                        <a:t>phí</a:t>
                      </a:r>
                      <a:r>
                        <a:rPr lang="en-US" sz="2400" baseline="0" smtClean="0">
                          <a:latin typeface="Times New Roman" panose="02020603050405020304" pitchFamily="18" charset="0"/>
                          <a:cs typeface="Times New Roman" panose="02020603050405020304" pitchFamily="18" charset="0"/>
                        </a:rPr>
                        <a:t>(VNĐ)</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0"/>
                  </a:ext>
                </a:extLst>
              </a:tr>
              <a:tr h="457200">
                <a:tc>
                  <a:txBody>
                    <a:bodyPr/>
                    <a:lstStyle/>
                    <a:p>
                      <a:r>
                        <a:rPr lang="en-US" sz="2400" err="1" smtClean="0">
                          <a:latin typeface="Times New Roman" panose="02020603050405020304" pitchFamily="18" charset="0"/>
                          <a:cs typeface="Times New Roman" panose="02020603050405020304" pitchFamily="18" charset="0"/>
                        </a:rPr>
                        <a:t>Mạch</a:t>
                      </a:r>
                      <a:r>
                        <a:rPr lang="en-US" sz="2400" baseline="0" smtClean="0">
                          <a:latin typeface="Times New Roman" panose="02020603050405020304" pitchFamily="18" charset="0"/>
                          <a:cs typeface="Times New Roman" panose="02020603050405020304" pitchFamily="18" charset="0"/>
                        </a:rPr>
                        <a:t> in</a:t>
                      </a:r>
                      <a:endParaRPr lang="en-US" sz="240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40,000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1"/>
                  </a:ext>
                </a:extLst>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latin typeface="Times New Roman" panose="02020603050405020304" pitchFamily="18" charset="0"/>
                          <a:cs typeface="Times New Roman" panose="02020603050405020304" pitchFamily="18" charset="0"/>
                        </a:rPr>
                        <a:t>ESP8266</a:t>
                      </a:r>
                      <a:r>
                        <a:rPr lang="en-US" sz="2400" baseline="0" smtClean="0">
                          <a:latin typeface="Times New Roman" panose="02020603050405020304" pitchFamily="18" charset="0"/>
                          <a:cs typeface="Times New Roman" panose="02020603050405020304" pitchFamily="18" charset="0"/>
                        </a:rPr>
                        <a:t> ESP-12F</a:t>
                      </a:r>
                      <a:endParaRPr lang="en-US" sz="2400" smtClean="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60,000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2"/>
                  </a:ext>
                </a:extLst>
              </a:tr>
              <a:tr h="457200">
                <a:tc>
                  <a:txBody>
                    <a:bodyPr/>
                    <a:lstStyle/>
                    <a:p>
                      <a:r>
                        <a:rPr lang="en-US" sz="2400" baseline="0" smtClean="0">
                          <a:latin typeface="Times New Roman" panose="02020603050405020304" pitchFamily="18" charset="0"/>
                          <a:cs typeface="Times New Roman" panose="02020603050405020304" pitchFamily="18" charset="0"/>
                        </a:rPr>
                        <a:t>Hi-link 5V 3W</a:t>
                      </a:r>
                      <a:endParaRPr lang="en-US" sz="240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80,000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3"/>
                  </a:ext>
                </a:extLst>
              </a:tr>
              <a:tr h="457200">
                <a:tc>
                  <a:txBody>
                    <a:bodyPr/>
                    <a:lstStyle/>
                    <a:p>
                      <a:r>
                        <a:rPr lang="en-US" sz="2400" smtClean="0">
                          <a:latin typeface="Times New Roman" panose="02020603050405020304" pitchFamily="18" charset="0"/>
                          <a:cs typeface="Times New Roman" panose="02020603050405020304" pitchFamily="18" charset="0"/>
                        </a:rPr>
                        <a:t>2x Relay</a:t>
                      </a:r>
                      <a:r>
                        <a:rPr lang="en-US" sz="2400" baseline="0" smtClean="0">
                          <a:latin typeface="Times New Roman" panose="02020603050405020304" pitchFamily="18" charset="0"/>
                          <a:cs typeface="Times New Roman" panose="02020603050405020304" pitchFamily="18" charset="0"/>
                        </a:rPr>
                        <a:t> HF46F 5V 7A</a:t>
                      </a:r>
                      <a:endParaRPr lang="en-US" sz="240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20,000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4"/>
                  </a:ext>
                </a:extLst>
              </a:tr>
              <a:tr h="457200">
                <a:tc>
                  <a:txBody>
                    <a:bodyPr/>
                    <a:lstStyle/>
                    <a:p>
                      <a:r>
                        <a:rPr lang="en-US" sz="2400" err="1" smtClean="0">
                          <a:latin typeface="Times New Roman" panose="02020603050405020304" pitchFamily="18" charset="0"/>
                          <a:cs typeface="Times New Roman" panose="02020603050405020304" pitchFamily="18" charset="0"/>
                        </a:rPr>
                        <a:t>Các</a:t>
                      </a:r>
                      <a:r>
                        <a:rPr lang="en-US" sz="2400" baseline="0" smtClean="0">
                          <a:latin typeface="Times New Roman" panose="02020603050405020304" pitchFamily="18" charset="0"/>
                          <a:cs typeface="Times New Roman" panose="02020603050405020304" pitchFamily="18" charset="0"/>
                        </a:rPr>
                        <a:t> </a:t>
                      </a:r>
                      <a:r>
                        <a:rPr lang="en-US" sz="2400" baseline="0" err="1" smtClean="0">
                          <a:latin typeface="Times New Roman" panose="02020603050405020304" pitchFamily="18" charset="0"/>
                          <a:cs typeface="Times New Roman" panose="02020603050405020304" pitchFamily="18" charset="0"/>
                        </a:rPr>
                        <a:t>linh</a:t>
                      </a:r>
                      <a:r>
                        <a:rPr lang="en-US" sz="2400" baseline="0" smtClean="0">
                          <a:latin typeface="Times New Roman" panose="02020603050405020304" pitchFamily="18" charset="0"/>
                          <a:cs typeface="Times New Roman" panose="02020603050405020304" pitchFamily="18" charset="0"/>
                        </a:rPr>
                        <a:t> </a:t>
                      </a:r>
                      <a:r>
                        <a:rPr lang="en-US" sz="2400" baseline="0" err="1" smtClean="0">
                          <a:latin typeface="Times New Roman" panose="02020603050405020304" pitchFamily="18" charset="0"/>
                          <a:cs typeface="Times New Roman" panose="02020603050405020304" pitchFamily="18" charset="0"/>
                        </a:rPr>
                        <a:t>kiện</a:t>
                      </a:r>
                      <a:r>
                        <a:rPr lang="en-US" sz="2400" baseline="0" smtClean="0">
                          <a:latin typeface="Times New Roman" panose="02020603050405020304" pitchFamily="18" charset="0"/>
                          <a:cs typeface="Times New Roman" panose="02020603050405020304" pitchFamily="18" charset="0"/>
                        </a:rPr>
                        <a:t> </a:t>
                      </a:r>
                      <a:r>
                        <a:rPr lang="en-US" sz="2400" baseline="0" err="1" smtClean="0">
                          <a:latin typeface="Times New Roman" panose="02020603050405020304" pitchFamily="18" charset="0"/>
                          <a:cs typeface="Times New Roman" panose="02020603050405020304" pitchFamily="18" charset="0"/>
                        </a:rPr>
                        <a:t>khác</a:t>
                      </a:r>
                      <a:endParaRPr lang="en-US" sz="2400" smtClean="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25,000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10005"/>
                  </a:ext>
                </a:extLst>
              </a:tr>
              <a:tr h="457200">
                <a:tc>
                  <a:txBody>
                    <a:bodyPr/>
                    <a:lstStyle/>
                    <a:p>
                      <a:r>
                        <a:rPr lang="en-US" sz="2400" err="1" smtClean="0">
                          <a:latin typeface="Times New Roman" panose="02020603050405020304" pitchFamily="18" charset="0"/>
                          <a:cs typeface="Times New Roman" panose="02020603050405020304" pitchFamily="18" charset="0"/>
                        </a:rPr>
                        <a:t>Vỏ</a:t>
                      </a:r>
                      <a:r>
                        <a:rPr lang="en-US" sz="2400" baseline="0" smtClean="0">
                          <a:latin typeface="Times New Roman" panose="02020603050405020304" pitchFamily="18" charset="0"/>
                          <a:cs typeface="Times New Roman" panose="02020603050405020304" pitchFamily="18" charset="0"/>
                        </a:rPr>
                        <a:t> </a:t>
                      </a:r>
                      <a:r>
                        <a:rPr lang="en-US" sz="2400" baseline="0" err="1" smtClean="0">
                          <a:latin typeface="Times New Roman" panose="02020603050405020304" pitchFamily="18" charset="0"/>
                          <a:cs typeface="Times New Roman" panose="02020603050405020304" pitchFamily="18" charset="0"/>
                        </a:rPr>
                        <a:t>hộp</a:t>
                      </a:r>
                      <a:endParaRPr lang="en-US" sz="2400" smtClean="0">
                        <a:latin typeface="Times New Roman" panose="02020603050405020304" pitchFamily="18" charset="0"/>
                        <a:cs typeface="Times New Roman" panose="02020603050405020304" pitchFamily="18" charset="0"/>
                      </a:endParaRPr>
                    </a:p>
                  </a:txBody>
                  <a:tcPr marT="45730" marB="45730"/>
                </a:tc>
                <a:tc>
                  <a:txBody>
                    <a:bodyPr/>
                    <a:lstStyle/>
                    <a:p>
                      <a:pPr algn="r"/>
                      <a:r>
                        <a:rPr lang="en-US" sz="2400" smtClean="0">
                          <a:latin typeface="Times New Roman" panose="02020603050405020304" pitchFamily="18" charset="0"/>
                          <a:cs typeface="Times New Roman" panose="02020603050405020304" pitchFamily="18" charset="0"/>
                        </a:rPr>
                        <a:t>25,000</a:t>
                      </a:r>
                      <a:endParaRPr lang="en-US" sz="2400">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3895735476"/>
                  </a:ext>
                </a:extLst>
              </a:tr>
            </a:tbl>
          </a:graphicData>
        </a:graphic>
      </p:graphicFrame>
      <p:graphicFrame>
        <p:nvGraphicFramePr>
          <p:cNvPr id="10" name="Table 9"/>
          <p:cNvGraphicFramePr>
            <a:graphicFrameLocks noGrp="1"/>
          </p:cNvGraphicFramePr>
          <p:nvPr/>
        </p:nvGraphicFramePr>
        <p:xfrm>
          <a:off x="1179513" y="5381625"/>
          <a:ext cx="6726238" cy="457324"/>
        </p:xfrm>
        <a:graphic>
          <a:graphicData uri="http://schemas.openxmlformats.org/drawingml/2006/table">
            <a:tbl>
              <a:tblPr firstRow="1" bandRow="1">
                <a:tableStyleId>{5C22544A-7EE6-4342-B048-85BDC9FD1C3A}</a:tableStyleId>
              </a:tblPr>
              <a:tblGrid>
                <a:gridCol w="3363119">
                  <a:extLst>
                    <a:ext uri="{9D8B030D-6E8A-4147-A177-3AD203B41FA5}">
                      <a16:colId xmlns:a16="http://schemas.microsoft.com/office/drawing/2014/main" val="20000"/>
                    </a:ext>
                  </a:extLst>
                </a:gridCol>
                <a:gridCol w="3363119">
                  <a:extLst>
                    <a:ext uri="{9D8B030D-6E8A-4147-A177-3AD203B41FA5}">
                      <a16:colId xmlns:a16="http://schemas.microsoft.com/office/drawing/2014/main" val="20001"/>
                    </a:ext>
                  </a:extLst>
                </a:gridCol>
              </a:tblGrid>
              <a:tr h="457200">
                <a:tc>
                  <a:txBody>
                    <a:bodyPr/>
                    <a:lstStyle/>
                    <a:p>
                      <a:r>
                        <a:rPr lang="en-US" sz="2400" err="1" smtClean="0">
                          <a:latin typeface="Times New Roman" panose="02020603050405020304" pitchFamily="18" charset="0"/>
                          <a:cs typeface="Times New Roman" panose="02020603050405020304" pitchFamily="18" charset="0"/>
                        </a:rPr>
                        <a:t>Tổng</a:t>
                      </a:r>
                      <a:r>
                        <a:rPr lang="en-US" sz="2400" baseline="0" smtClean="0">
                          <a:latin typeface="Times New Roman" panose="02020603050405020304" pitchFamily="18" charset="0"/>
                          <a:cs typeface="Times New Roman" panose="02020603050405020304" pitchFamily="18" charset="0"/>
                        </a:rPr>
                        <a:t> chi </a:t>
                      </a:r>
                      <a:r>
                        <a:rPr lang="en-US" sz="2400" baseline="0" err="1" smtClean="0">
                          <a:latin typeface="Times New Roman" panose="02020603050405020304" pitchFamily="18" charset="0"/>
                          <a:cs typeface="Times New Roman" panose="02020603050405020304" pitchFamily="18" charset="0"/>
                        </a:rPr>
                        <a:t>phí</a:t>
                      </a:r>
                      <a:endParaRPr lang="en-US" sz="2400">
                        <a:latin typeface="Times New Roman" panose="02020603050405020304" pitchFamily="18" charset="0"/>
                        <a:cs typeface="Times New Roman" panose="02020603050405020304" pitchFamily="18" charset="0"/>
                      </a:endParaRPr>
                    </a:p>
                  </a:txBody>
                  <a:tcPr marT="45782" marB="45782"/>
                </a:tc>
                <a:tc>
                  <a:txBody>
                    <a:bodyPr/>
                    <a:lstStyle/>
                    <a:p>
                      <a:pPr algn="r"/>
                      <a:r>
                        <a:rPr lang="en-US" sz="2400" smtClean="0">
                          <a:latin typeface="Times New Roman" panose="02020603050405020304" pitchFamily="18" charset="0"/>
                          <a:cs typeface="Times New Roman" panose="02020603050405020304" pitchFamily="18" charset="0"/>
                        </a:rPr>
                        <a:t>250,000</a:t>
                      </a:r>
                      <a:endParaRPr lang="en-US" sz="2400">
                        <a:latin typeface="Times New Roman" panose="02020603050405020304" pitchFamily="18" charset="0"/>
                        <a:cs typeface="Times New Roman" panose="02020603050405020304" pitchFamily="18" charset="0"/>
                      </a:endParaRPr>
                    </a:p>
                  </a:txBody>
                  <a:tcPr marT="45782" marB="45782"/>
                </a:tc>
                <a:extLst>
                  <a:ext uri="{0D108BD9-81ED-4DB2-BD59-A6C34878D82A}">
                    <a16:rowId xmlns:a16="http://schemas.microsoft.com/office/drawing/2014/main" val="10000"/>
                  </a:ext>
                </a:extLst>
              </a:tr>
            </a:tbl>
          </a:graphicData>
        </a:graphic>
      </p:graphicFrame>
      <p:sp>
        <p:nvSpPr>
          <p:cNvPr id="26662" name="TextBox 1"/>
          <p:cNvSpPr txBox="1">
            <a:spLocks noChangeArrowheads="1"/>
          </p:cNvSpPr>
          <p:nvPr/>
        </p:nvSpPr>
        <p:spPr bwMode="auto">
          <a:xfrm>
            <a:off x="1828800" y="1617663"/>
            <a:ext cx="5426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cs typeface="Times New Roman" panose="02020603050405020304" pitchFamily="18" charset="0"/>
              </a:rPr>
              <a:t>Bảng chi phí cho 1 bộ điều khiển 2 thiết bị</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anim calcmode="lin" valueType="num">
                                      <p:cBhvr>
                                        <p:cTn id="13" dur="500" fill="hold"/>
                                        <p:tgtEl>
                                          <p:spTgt spid="10"/>
                                        </p:tgtEl>
                                        <p:attrNameLst>
                                          <p:attrName>ppt_x</p:attrName>
                                        </p:attrNameLst>
                                      </p:cBhvr>
                                      <p:tavLst>
                                        <p:tav tm="0">
                                          <p:val>
                                            <p:strVal val="#ppt_x"/>
                                          </p:val>
                                        </p:tav>
                                        <p:tav tm="100000">
                                          <p:val>
                                            <p:strVal val="#ppt_x"/>
                                          </p:val>
                                        </p:tav>
                                      </p:tavLst>
                                    </p:anim>
                                    <p:anim calcmode="lin" valueType="num">
                                      <p:cBhvr>
                                        <p:cTn id="14" dur="5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662"/>
                                        </p:tgtEl>
                                        <p:attrNameLst>
                                          <p:attrName>style.visibility</p:attrName>
                                        </p:attrNameLst>
                                      </p:cBhvr>
                                      <p:to>
                                        <p:strVal val="visible"/>
                                      </p:to>
                                    </p:set>
                                    <p:animEffect transition="in" filter="fade">
                                      <p:cBhvr>
                                        <p:cTn id="17" dur="500"/>
                                        <p:tgtEl>
                                          <p:spTgt spid="26662"/>
                                        </p:tgtEl>
                                      </p:cBhvr>
                                    </p:animEffect>
                                    <p:anim calcmode="lin" valueType="num">
                                      <p:cBhvr>
                                        <p:cTn id="18" dur="500" fill="hold"/>
                                        <p:tgtEl>
                                          <p:spTgt spid="26662"/>
                                        </p:tgtEl>
                                        <p:attrNameLst>
                                          <p:attrName>ppt_x</p:attrName>
                                        </p:attrNameLst>
                                      </p:cBhvr>
                                      <p:tavLst>
                                        <p:tav tm="0">
                                          <p:val>
                                            <p:strVal val="#ppt_x"/>
                                          </p:val>
                                        </p:tav>
                                        <p:tav tm="100000">
                                          <p:val>
                                            <p:strVal val="#ppt_x"/>
                                          </p:val>
                                        </p:tav>
                                      </p:tavLst>
                                    </p:anim>
                                    <p:anim calcmode="lin" valueType="num">
                                      <p:cBhvr>
                                        <p:cTn id="19" dur="500" fill="hold"/>
                                        <p:tgtEl>
                                          <p:spTgt spid="266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xfrm>
            <a:off x="7023100" y="64897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4AAED0-6F55-4901-B150-21D3078DCC05}" type="slidenum">
              <a:rPr lang="en-US" altLang="en-US" sz="1200">
                <a:solidFill>
                  <a:srgbClr val="898989"/>
                </a:solidFill>
                <a:latin typeface="Arial" panose="020B0604020202020204" pitchFamily="34" charset="0"/>
              </a:rPr>
              <a:pPr>
                <a:spcBef>
                  <a:spcPct val="0"/>
                </a:spcBef>
                <a:buFontTx/>
                <a:buNone/>
              </a:pPr>
              <a:t>16</a:t>
            </a:fld>
            <a:endParaRPr lang="en-US" altLang="en-US" sz="1200">
              <a:solidFill>
                <a:srgbClr val="898989"/>
              </a:solidFill>
              <a:latin typeface="Arial" panose="020B0604020202020204" pitchFamily="34" charset="0"/>
            </a:endParaRPr>
          </a:p>
        </p:txBody>
      </p:sp>
      <p:sp>
        <p:nvSpPr>
          <p:cNvPr id="7"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Kiểm</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tra</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và</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đánh</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giá</a:t>
            </a:r>
            <a:endParaRPr lang="en-US" b="1" smtClean="0">
              <a:solidFill>
                <a:srgbClr val="3376C7"/>
              </a:solidFill>
              <a:latin typeface="Arial" pitchFamily="34" charset="0"/>
              <a:cs typeface="Arial" pitchFamily="34" charset="0"/>
            </a:endParaRPr>
          </a:p>
        </p:txBody>
      </p:sp>
      <p:sp>
        <p:nvSpPr>
          <p:cNvPr id="9" name="Rectangle 8"/>
          <p:cNvSpPr/>
          <p:nvPr/>
        </p:nvSpPr>
        <p:spPr>
          <a:xfrm>
            <a:off x="457200" y="1219200"/>
            <a:ext cx="7848600" cy="4708981"/>
          </a:xfrm>
          <a:prstGeom prst="rect">
            <a:avLst/>
          </a:prstGeom>
        </p:spPr>
        <p:txBody>
          <a:bodyPr wrap="square">
            <a:spAutoFit/>
          </a:bodyPr>
          <a:lstStyle/>
          <a:p>
            <a:pPr indent="457200" algn="just">
              <a:spcAft>
                <a:spcPts val="1800"/>
              </a:spcAft>
            </a:pPr>
            <a:r>
              <a:rPr lang="en-US" sz="2400" b="1" i="1" smtClean="0">
                <a:solidFill>
                  <a:schemeClr val="accent1">
                    <a:lumMod val="75000"/>
                  </a:schemeClr>
                </a:solidFill>
                <a:latin typeface="Times New Roman" panose="02020603050405020304" pitchFamily="18" charset="0"/>
                <a:ea typeface="Times New Roman" panose="02020603050405020304" pitchFamily="18" charset="0"/>
              </a:rPr>
              <a:t>Các ưu điểm nổi bật:</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ea typeface="Times New Roman" panose="02020603050405020304" pitchFamily="18" charset="0"/>
              </a:rPr>
              <a:t>Cơ bản đã cho phép người dùng có thể điều khiển bật tắt được các thiết bị thông qua mạng internet.</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ea typeface="Times New Roman" panose="02020603050405020304" pitchFamily="18" charset="0"/>
              </a:rPr>
              <a:t>Xây dựng được hệ thống người dùng cơ bản, cho phép mỗi người dùng có khả năng điều khiển nhiều bộ công tắc khác nhau.</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ea typeface="Times New Roman" panose="02020603050405020304" pitchFamily="18" charset="0"/>
              </a:rPr>
              <a:t>Xây dựng thành công giao diện Website để dễ dàng quản lý các thiết bị theo cụm hay nhóm.</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ea typeface="Times New Roman" panose="02020603050405020304" pitchFamily="18" charset="0"/>
              </a:rPr>
              <a:t>Cho phép cấu hình Wifi cho thiết bị thông qua trang cấu hình trong Access Point được phát ra từ ESP8266.</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xfrm>
            <a:off x="7023100" y="64897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4AAED0-6F55-4901-B150-21D3078DCC05}" type="slidenum">
              <a:rPr lang="en-US" altLang="en-US" sz="1200">
                <a:solidFill>
                  <a:srgbClr val="898989"/>
                </a:solidFill>
                <a:latin typeface="Arial" panose="020B0604020202020204" pitchFamily="34" charset="0"/>
              </a:rPr>
              <a:pPr>
                <a:spcBef>
                  <a:spcPct val="0"/>
                </a:spcBef>
                <a:buFontTx/>
                <a:buNone/>
              </a:pPr>
              <a:t>17</a:t>
            </a:fld>
            <a:endParaRPr lang="en-US" altLang="en-US" sz="1200">
              <a:solidFill>
                <a:srgbClr val="898989"/>
              </a:solidFill>
              <a:latin typeface="Arial" panose="020B0604020202020204" pitchFamily="34" charset="0"/>
            </a:endParaRPr>
          </a:p>
        </p:txBody>
      </p:sp>
      <p:sp>
        <p:nvSpPr>
          <p:cNvPr id="7"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Kiểm</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tra</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và</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đánh</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giá</a:t>
            </a:r>
            <a:endParaRPr lang="en-US" b="1" smtClean="0">
              <a:solidFill>
                <a:srgbClr val="3376C7"/>
              </a:solidFill>
              <a:latin typeface="Arial" pitchFamily="34" charset="0"/>
              <a:cs typeface="Arial" pitchFamily="34" charset="0"/>
            </a:endParaRPr>
          </a:p>
        </p:txBody>
      </p:sp>
      <p:sp>
        <p:nvSpPr>
          <p:cNvPr id="9" name="Rectangle 8"/>
          <p:cNvSpPr/>
          <p:nvPr/>
        </p:nvSpPr>
        <p:spPr>
          <a:xfrm>
            <a:off x="457200" y="1219200"/>
            <a:ext cx="7848600" cy="3370153"/>
          </a:xfrm>
          <a:prstGeom prst="rect">
            <a:avLst/>
          </a:prstGeom>
        </p:spPr>
        <p:txBody>
          <a:bodyPr wrap="square">
            <a:spAutoFit/>
          </a:bodyPr>
          <a:lstStyle/>
          <a:p>
            <a:pPr indent="457200" algn="just">
              <a:spcAft>
                <a:spcPts val="1800"/>
              </a:spcAft>
            </a:pPr>
            <a:r>
              <a:rPr lang="en-US" sz="2400" b="1" i="1">
                <a:solidFill>
                  <a:schemeClr val="accent1">
                    <a:lumMod val="75000"/>
                  </a:schemeClr>
                </a:solidFill>
                <a:latin typeface="Times New Roman" panose="02020603050405020304" pitchFamily="18" charset="0"/>
              </a:rPr>
              <a:t>Các </a:t>
            </a:r>
            <a:r>
              <a:rPr lang="en-US" sz="2400" b="1" i="1" smtClean="0">
                <a:solidFill>
                  <a:schemeClr val="accent1">
                    <a:lumMod val="75000"/>
                  </a:schemeClr>
                </a:solidFill>
                <a:latin typeface="Times New Roman" panose="02020603050405020304" pitchFamily="18" charset="0"/>
              </a:rPr>
              <a:t>nhược điểm</a:t>
            </a:r>
            <a:r>
              <a:rPr lang="en-US" sz="2400" b="1" i="1" smtClean="0">
                <a:solidFill>
                  <a:schemeClr val="accent1">
                    <a:lumMod val="75000"/>
                  </a:schemeClr>
                </a:solidFill>
                <a:latin typeface="Times New Roman" panose="02020603050405020304" pitchFamily="18" charset="0"/>
              </a:rPr>
              <a:t>:</a:t>
            </a:r>
            <a:endParaRPr lang="en-US" sz="2400" i="1" smtClean="0">
              <a:latin typeface="Times New Roman" panose="02020603050405020304" pitchFamily="18" charset="0"/>
            </a:endParaRPr>
          </a:p>
          <a:p>
            <a:pPr marL="914400" indent="-457200" algn="just">
              <a:spcAft>
                <a:spcPts val="1800"/>
              </a:spcAft>
              <a:buFont typeface="Courier New" panose="02070309020205020404" pitchFamily="49" charset="0"/>
              <a:buChar char="o"/>
            </a:pPr>
            <a:r>
              <a:rPr lang="en-US" sz="2400" i="1">
                <a:latin typeface="Times New Roman" panose="02020603050405020304" pitchFamily="18" charset="0"/>
              </a:rPr>
              <a:t>Vì còn là mô hình nên chưa có được vỏ hộp hoàn chỉnh để có thể sử dụng thay thế công tắt âm </a:t>
            </a:r>
            <a:r>
              <a:rPr lang="en-US" sz="2400" i="1">
                <a:latin typeface="Times New Roman" panose="02020603050405020304" pitchFamily="18" charset="0"/>
              </a:rPr>
              <a:t>tường</a:t>
            </a:r>
            <a:r>
              <a:rPr lang="en-US" sz="2400" i="1" smtClean="0">
                <a:latin typeface="Times New Roman" panose="02020603050405020304" pitchFamily="18" charset="0"/>
              </a:rPr>
              <a:t>.</a:t>
            </a:r>
            <a:endParaRPr lang="en-US" sz="2400" i="1" smtClean="0">
              <a:latin typeface="Times New Roman" panose="02020603050405020304" pitchFamily="18" charset="0"/>
            </a:endParaRP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rPr>
              <a:t>Chương </a:t>
            </a:r>
            <a:r>
              <a:rPr lang="en-US" sz="2400" i="1">
                <a:latin typeface="Times New Roman" panose="02020603050405020304" pitchFamily="18" charset="0"/>
              </a:rPr>
              <a:t>trình cho vi điều khiển chưa sử dụng ngắt làm cho các nhấn chạm chưa thực hiện như mong muốn.</a:t>
            </a:r>
            <a:endParaRPr lang="en-US" sz="2400" i="1"/>
          </a:p>
          <a:p>
            <a:pPr marL="914400" indent="-457200" algn="just">
              <a:spcAft>
                <a:spcPts val="1800"/>
              </a:spcAft>
              <a:buFont typeface="Courier New" panose="02070309020205020404" pitchFamily="49" charset="0"/>
              <a:buChar char="o"/>
            </a:pPr>
            <a:r>
              <a:rPr lang="en-US" sz="2400" i="1">
                <a:latin typeface="Times New Roman" panose="02020603050405020304" pitchFamily="18" charset="0"/>
              </a:rPr>
              <a:t>Thiết kế mạch còn chưa được chuẩn xác trong việc bố </a:t>
            </a:r>
            <a:r>
              <a:rPr lang="en-US" sz="2400" i="1" smtClean="0">
                <a:latin typeface="Times New Roman" panose="02020603050405020304" pitchFamily="18" charset="0"/>
              </a:rPr>
              <a:t>trí linh kiện</a:t>
            </a:r>
            <a:r>
              <a:rPr lang="en-US" sz="2400" i="1" smtClean="0">
                <a:latin typeface="Times New Roman" panose="02020603050405020304" pitchFamily="18" charset="0"/>
              </a:rPr>
              <a:t>.</a:t>
            </a:r>
            <a:endParaRPr lang="en-US" sz="2400" i="1" smtClean="0">
              <a:latin typeface="Times New Roman" panose="02020603050405020304" pitchFamily="18" charset="0"/>
            </a:endParaRPr>
          </a:p>
        </p:txBody>
      </p:sp>
    </p:spTree>
    <p:extLst>
      <p:ext uri="{BB962C8B-B14F-4D97-AF65-F5344CB8AC3E}">
        <p14:creationId xmlns:p14="http://schemas.microsoft.com/office/powerpoint/2010/main" val="163650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Phương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hướng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phát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triển</a:t>
            </a:r>
            <a:endParaRPr lang="en-US" b="1" smtClean="0">
              <a:solidFill>
                <a:srgbClr val="3376C7"/>
              </a:solidFill>
              <a:latin typeface="Arial" pitchFamily="34" charset="0"/>
              <a:cs typeface="Arial" pitchFamily="34" charset="0"/>
            </a:endParaRPr>
          </a:p>
        </p:txBody>
      </p:sp>
      <p:sp>
        <p:nvSpPr>
          <p:cNvPr id="28675"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300F54-6D0B-4CE8-A96A-910C8B9542E3}" type="slidenum">
              <a:rPr lang="en-US" altLang="en-US" sz="1200">
                <a:solidFill>
                  <a:srgbClr val="898989"/>
                </a:solidFill>
                <a:latin typeface="Arial" panose="020B0604020202020204" pitchFamily="34" charset="0"/>
              </a:rPr>
              <a:pPr>
                <a:spcBef>
                  <a:spcPct val="0"/>
                </a:spcBef>
                <a:buFontTx/>
                <a:buNone/>
              </a:pPr>
              <a:t>18</a:t>
            </a:fld>
            <a:endParaRPr lang="en-US" altLang="en-US" sz="1200">
              <a:solidFill>
                <a:srgbClr val="898989"/>
              </a:solidFill>
              <a:latin typeface="Arial" panose="020B0604020202020204" pitchFamily="34" charset="0"/>
            </a:endParaRPr>
          </a:p>
        </p:txBody>
      </p:sp>
      <p:sp>
        <p:nvSpPr>
          <p:cNvPr id="28676" name="Rectangle 4"/>
          <p:cNvSpPr>
            <a:spLocks noChangeArrowheads="1"/>
          </p:cNvSpPr>
          <p:nvPr/>
        </p:nvSpPr>
        <p:spPr bwMode="auto">
          <a:xfrm>
            <a:off x="533400" y="1184275"/>
            <a:ext cx="8001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Khắc phục các hạn chế hiện tại.</a:t>
            </a:r>
          </a:p>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Hỗ trợ đầy đủ các tính năng quản lý tình trạng thiết bị như On/Off/Offline/Error.</a:t>
            </a:r>
          </a:p>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Hỗ trợ được nhiều loại cảm biến như nhiệt độ, độ ẩm, áp suất, ánh sáng…, đồng thời cho phép điều khiển thiết bị theo giá trị của cảm biến.</a:t>
            </a:r>
          </a:p>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Mobile App hỗ trợ tự động kết nối và cấu hình thiết bị ngay trong ứng dụng và không cần phải có thao tác đăng nhập Wifi để thiết lập.</a:t>
            </a:r>
          </a:p>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Thêm tính năng hẹn giờ bật tắt thiết bị.</a:t>
            </a:r>
          </a:p>
          <a:p>
            <a:pPr algn="just">
              <a:spcAft>
                <a:spcPts val="18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Thêm tính năng chia sẻ thiết bị với người dùng khác.</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fade">
                                      <p:cBhvr>
                                        <p:cTn id="7" dur="500"/>
                                        <p:tgtEl>
                                          <p:spTgt spid="28676"/>
                                        </p:tgtEl>
                                      </p:cBhvr>
                                    </p:animEffect>
                                    <p:anim calcmode="lin" valueType="num">
                                      <p:cBhvr>
                                        <p:cTn id="8" dur="500" fill="hold"/>
                                        <p:tgtEl>
                                          <p:spTgt spid="28676"/>
                                        </p:tgtEl>
                                        <p:attrNameLst>
                                          <p:attrName>ppt_x</p:attrName>
                                        </p:attrNameLst>
                                      </p:cBhvr>
                                      <p:tavLst>
                                        <p:tav tm="0">
                                          <p:val>
                                            <p:strVal val="#ppt_x"/>
                                          </p:val>
                                        </p:tav>
                                        <p:tav tm="100000">
                                          <p:val>
                                            <p:strVal val="#ppt_x"/>
                                          </p:val>
                                        </p:tav>
                                      </p:tavLst>
                                    </p:anim>
                                    <p:anim calcmode="lin" valueType="num">
                                      <p:cBhvr>
                                        <p:cTn id="9" dur="500" fill="hold"/>
                                        <p:tgtEl>
                                          <p:spTgt spid="286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76406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Lời</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cảm</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ơn</a:t>
            </a:r>
            <a:endParaRPr lang="en-US" b="1" smtClean="0">
              <a:solidFill>
                <a:srgbClr val="3376C7"/>
              </a:solidFill>
              <a:latin typeface="Arial" pitchFamily="34" charset="0"/>
              <a:cs typeface="Arial" pitchFamily="34" charset="0"/>
            </a:endParaRPr>
          </a:p>
        </p:txBody>
      </p:sp>
      <p:sp>
        <p:nvSpPr>
          <p:cNvPr id="30723"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252F17-1874-4951-A084-DB790C8F569B}" type="slidenum">
              <a:rPr lang="en-US" altLang="en-US" sz="1200">
                <a:solidFill>
                  <a:srgbClr val="898989"/>
                </a:solidFill>
                <a:latin typeface="Arial" panose="020B0604020202020204" pitchFamily="34" charset="0"/>
              </a:rPr>
              <a:pPr>
                <a:spcBef>
                  <a:spcPct val="0"/>
                </a:spcBef>
                <a:buFontTx/>
                <a:buNone/>
              </a:pPr>
              <a:t>19</a:t>
            </a:fld>
            <a:endParaRPr lang="en-US" altLang="en-US" sz="1200">
              <a:solidFill>
                <a:srgbClr val="898989"/>
              </a:solidFill>
              <a:latin typeface="Arial" panose="020B0604020202020204" pitchFamily="34" charset="0"/>
            </a:endParaRPr>
          </a:p>
        </p:txBody>
      </p:sp>
      <p:sp>
        <p:nvSpPr>
          <p:cNvPr id="30724" name="TextBox 49"/>
          <p:cNvSpPr txBox="1">
            <a:spLocks noChangeArrowheads="1"/>
          </p:cNvSpPr>
          <p:nvPr/>
        </p:nvSpPr>
        <p:spPr bwMode="auto">
          <a:xfrm>
            <a:off x="609600" y="1752600"/>
            <a:ext cx="777240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indent="457200" algn="just">
              <a:spcBef>
                <a:spcPct val="0"/>
              </a:spcBef>
              <a:spcAft>
                <a:spcPts val="1800"/>
              </a:spcAft>
              <a:buFontTx/>
              <a:buNone/>
            </a:pPr>
            <a:r>
              <a:rPr lang="en-US" altLang="en-US" sz="2400" i="1" smtClean="0">
                <a:latin typeface="Times New Roman" panose="02020603050405020304" pitchFamily="18" charset="0"/>
                <a:cs typeface="Times New Roman" panose="02020603050405020304" pitchFamily="18" charset="0"/>
              </a:rPr>
              <a:t>Em </a:t>
            </a:r>
            <a:r>
              <a:rPr lang="en-US" altLang="en-US" sz="2400" i="1">
                <a:latin typeface="Times New Roman" panose="02020603050405020304" pitchFamily="18" charset="0"/>
                <a:cs typeface="Times New Roman" panose="02020603050405020304" pitchFamily="18" charset="0"/>
              </a:rPr>
              <a:t>xin gửi lời cảm ơn chân thành đến thầy Vương Phát, giảng viên Bộ môn Viễn Thông - trường ĐH Bách Khoa TP.HCM, </a:t>
            </a:r>
            <a:r>
              <a:rPr lang="en-US" altLang="en-US" sz="2400" i="1" smtClean="0">
                <a:latin typeface="Times New Roman" panose="02020603050405020304" pitchFamily="18" charset="0"/>
                <a:cs typeface="Times New Roman" panose="02020603050405020304" pitchFamily="18" charset="0"/>
              </a:rPr>
              <a:t>cùng với gia đình và bạn bè đã </a:t>
            </a:r>
            <a:r>
              <a:rPr lang="en-US" altLang="en-US" sz="2400" i="1">
                <a:latin typeface="Times New Roman" panose="02020603050405020304" pitchFamily="18" charset="0"/>
                <a:cs typeface="Times New Roman" panose="02020603050405020304" pitchFamily="18" charset="0"/>
              </a:rPr>
              <a:t>tận tình hướng dẫn, chỉ bảo </a:t>
            </a:r>
            <a:r>
              <a:rPr lang="en-US" altLang="en-US" sz="2400" i="1" smtClean="0">
                <a:latin typeface="Times New Roman" panose="02020603050405020304" pitchFamily="18" charset="0"/>
                <a:cs typeface="Times New Roman" panose="02020603050405020304" pitchFamily="18" charset="0"/>
              </a:rPr>
              <a:t>và hỗ trợ em </a:t>
            </a:r>
            <a:r>
              <a:rPr lang="en-US" altLang="en-US" sz="2400" i="1">
                <a:latin typeface="Times New Roman" panose="02020603050405020304" pitchFamily="18" charset="0"/>
                <a:cs typeface="Times New Roman" panose="02020603050405020304" pitchFamily="18" charset="0"/>
              </a:rPr>
              <a:t>trong suốt kỳ luận văn này.</a:t>
            </a:r>
            <a:endParaRPr lang="en-US" altLang="en-US" sz="2400" b="1">
              <a:solidFill>
                <a:srgbClr val="3376C7"/>
              </a:solidFill>
              <a:latin typeface="Times New Roman" panose="02020603050405020304" pitchFamily="18" charset="0"/>
              <a:cs typeface="Times New Roman" panose="02020603050405020304" pitchFamily="18" charset="0"/>
            </a:endParaRPr>
          </a:p>
          <a:p>
            <a:pPr indent="457200" algn="just">
              <a:spcBef>
                <a:spcPct val="0"/>
              </a:spcBef>
              <a:spcAft>
                <a:spcPts val="1800"/>
              </a:spcAft>
              <a:buFontTx/>
              <a:buNone/>
            </a:pPr>
            <a:r>
              <a:rPr lang="en-US" altLang="en-US" sz="2400" i="1" smtClean="0">
                <a:latin typeface="Times New Roman" panose="02020603050405020304" pitchFamily="18" charset="0"/>
                <a:cs typeface="Times New Roman" panose="02020603050405020304" pitchFamily="18" charset="0"/>
              </a:rPr>
              <a:t>Cuối cùng em xin cảm ơn các thầy và các bạn đã theo dõi và lắng!</a:t>
            </a:r>
            <a:endParaRPr lang="en-US" altLang="en-US" sz="2400" i="1">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500"/>
                                        <p:tgtEl>
                                          <p:spTgt spid="30724"/>
                                        </p:tgtEl>
                                      </p:cBhvr>
                                    </p:animEffect>
                                    <p:anim calcmode="lin" valueType="num">
                                      <p:cBhvr>
                                        <p:cTn id="8" dur="500" fill="hold"/>
                                        <p:tgtEl>
                                          <p:spTgt spid="30724"/>
                                        </p:tgtEl>
                                        <p:attrNameLst>
                                          <p:attrName>ppt_x</p:attrName>
                                        </p:attrNameLst>
                                      </p:cBhvr>
                                      <p:tavLst>
                                        <p:tav tm="0">
                                          <p:val>
                                            <p:strVal val="#ppt_x"/>
                                          </p:val>
                                        </p:tav>
                                        <p:tav tm="100000">
                                          <p:val>
                                            <p:strVal val="#ppt_x"/>
                                          </p:val>
                                        </p:tav>
                                      </p:tavLst>
                                    </p:anim>
                                    <p:anim calcmode="lin" valueType="num">
                                      <p:cBhvr>
                                        <p:cTn id="9" dur="500" fill="hold"/>
                                        <p:tgtEl>
                                          <p:spTgt spid="307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4953000"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Tổng</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quan</a:t>
            </a:r>
            <a:endParaRPr lang="en-US" b="1" smtClean="0">
              <a:solidFill>
                <a:srgbClr val="3376C7"/>
              </a:solidFill>
              <a:latin typeface="Arial" pitchFamily="34" charset="0"/>
              <a:cs typeface="Arial" pitchFamily="34" charset="0"/>
            </a:endParaRPr>
          </a:p>
        </p:txBody>
      </p:sp>
      <p:sp>
        <p:nvSpPr>
          <p:cNvPr id="12291"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1D394D-F222-46FA-8F03-B615825C57C1}" type="slidenum">
              <a:rPr lang="en-US" altLang="en-US" sz="1200">
                <a:solidFill>
                  <a:srgbClr val="898989"/>
                </a:solidFill>
                <a:latin typeface="Arial" panose="020B0604020202020204" pitchFamily="34" charset="0"/>
              </a:rPr>
              <a:pPr>
                <a:spcBef>
                  <a:spcPct val="0"/>
                </a:spcBef>
                <a:buFontTx/>
                <a:buNone/>
              </a:pPr>
              <a:t>2</a:t>
            </a:fld>
            <a:endParaRPr lang="en-US" altLang="en-US" sz="1200">
              <a:solidFill>
                <a:srgbClr val="898989"/>
              </a:solidFill>
              <a:latin typeface="Arial" panose="020B0604020202020204" pitchFamily="34" charset="0"/>
            </a:endParaRPr>
          </a:p>
        </p:txBody>
      </p:sp>
      <p:sp>
        <p:nvSpPr>
          <p:cNvPr id="3" name="Rectangle 2"/>
          <p:cNvSpPr/>
          <p:nvPr/>
        </p:nvSpPr>
        <p:spPr>
          <a:xfrm>
            <a:off x="609600" y="1371600"/>
            <a:ext cx="7848600" cy="4616648"/>
          </a:xfrm>
          <a:prstGeom prst="rect">
            <a:avLst/>
          </a:prstGeom>
        </p:spPr>
        <p:txBody>
          <a:bodyPr wrap="square">
            <a:spAutoFit/>
          </a:bodyPr>
          <a:lstStyle/>
          <a:p>
            <a:pPr indent="457200" algn="just">
              <a:spcAft>
                <a:spcPts val="1800"/>
              </a:spcAft>
            </a:pPr>
            <a:r>
              <a:rPr lang="en-US" sz="2400" i="1">
                <a:latin typeface="Times New Roman" panose="02020603050405020304" pitchFamily="18" charset="0"/>
                <a:ea typeface="Times New Roman" panose="02020603050405020304" pitchFamily="18" charset="0"/>
              </a:rPr>
              <a:t>Trong cuộc sống hiện đại ngày nay, công nghệ đóng một vai trò vô cùng quan trọng, nó thúc đẩy nền kinh tế xã hội của một quốc gia hay khu vực và mang tầm quốc </a:t>
            </a:r>
            <a:r>
              <a:rPr lang="en-US" sz="2400" i="1" smtClean="0">
                <a:latin typeface="Times New Roman" panose="02020603050405020304" pitchFamily="18" charset="0"/>
                <a:ea typeface="Times New Roman" panose="02020603050405020304" pitchFamily="18" charset="0"/>
              </a:rPr>
              <a:t>tế.</a:t>
            </a:r>
          </a:p>
          <a:p>
            <a:pPr indent="457200" algn="just">
              <a:spcAft>
                <a:spcPts val="1800"/>
              </a:spcAft>
            </a:pPr>
            <a:r>
              <a:rPr lang="en-US" sz="2400" i="1" smtClean="0">
                <a:latin typeface="Times New Roman" panose="02020603050405020304" pitchFamily="18" charset="0"/>
                <a:ea typeface="Times New Roman" panose="02020603050405020304" pitchFamily="18" charset="0"/>
              </a:rPr>
              <a:t>Công </a:t>
            </a:r>
            <a:r>
              <a:rPr lang="en-US" sz="2400" i="1">
                <a:latin typeface="Times New Roman" panose="02020603050405020304" pitchFamily="18" charset="0"/>
                <a:ea typeface="Times New Roman" panose="02020603050405020304" pitchFamily="18" charset="0"/>
              </a:rPr>
              <a:t>nghệ càng hiện đại thì con người càng có thêm nhu cầu về tiện nghi cho cuộc sống của mình, do vậy IoT trở thành một lĩnh vực hàng đầu hiện nay, cùng với đó là sự phát triển của lĩnh vực nhà thông </a:t>
            </a:r>
            <a:r>
              <a:rPr lang="en-US" sz="2400" i="1" smtClean="0">
                <a:latin typeface="Times New Roman" panose="02020603050405020304" pitchFamily="18" charset="0"/>
                <a:ea typeface="Times New Roman" panose="02020603050405020304" pitchFamily="18" charset="0"/>
              </a:rPr>
              <a:t>minh.</a:t>
            </a:r>
          </a:p>
          <a:p>
            <a:pPr indent="457200" algn="just">
              <a:spcAft>
                <a:spcPts val="1800"/>
              </a:spcAft>
            </a:pPr>
            <a:r>
              <a:rPr lang="en-US" sz="2400" i="1" smtClean="0">
                <a:latin typeface="Times New Roman" panose="02020603050405020304" pitchFamily="18" charset="0"/>
                <a:ea typeface="Times New Roman" panose="02020603050405020304" pitchFamily="18" charset="0"/>
              </a:rPr>
              <a:t>Đề </a:t>
            </a:r>
            <a:r>
              <a:rPr lang="en-US" sz="2400" i="1">
                <a:latin typeface="Times New Roman" panose="02020603050405020304" pitchFamily="18" charset="0"/>
                <a:ea typeface="Times New Roman" panose="02020603050405020304" pitchFamily="18" charset="0"/>
              </a:rPr>
              <a:t>tài </a:t>
            </a:r>
            <a:r>
              <a:rPr lang="en-US" sz="2400" b="1" i="1">
                <a:latin typeface="Times New Roman" panose="02020603050405020304" pitchFamily="18" charset="0"/>
                <a:ea typeface="Times New Roman" panose="02020603050405020304" pitchFamily="18" charset="0"/>
              </a:rPr>
              <a:t>“Xây dựng mô hình điều khiển thiết bị trong nhà thông </a:t>
            </a:r>
            <a:r>
              <a:rPr lang="en-US" sz="2400" b="1" i="1" smtClean="0">
                <a:latin typeface="Times New Roman" panose="02020603050405020304" pitchFamily="18" charset="0"/>
                <a:ea typeface="Times New Roman" panose="02020603050405020304" pitchFamily="18" charset="0"/>
              </a:rPr>
              <a:t>minh”</a:t>
            </a:r>
            <a:r>
              <a:rPr lang="en-US" sz="2400" i="1" smtClean="0">
                <a:latin typeface="Times New Roman" panose="02020603050405020304" pitchFamily="18" charset="0"/>
                <a:ea typeface="Times New Roman" panose="02020603050405020304" pitchFamily="18" charset="0"/>
              </a:rPr>
              <a:t>,</a:t>
            </a:r>
            <a:r>
              <a:rPr lang="en-US" sz="2400" b="1" i="1" smtClean="0">
                <a:latin typeface="Times New Roman" panose="02020603050405020304" pitchFamily="18" charset="0"/>
                <a:ea typeface="Times New Roman" panose="02020603050405020304" pitchFamily="18" charset="0"/>
              </a:rPr>
              <a:t> </a:t>
            </a:r>
            <a:r>
              <a:rPr lang="en-US" sz="2400" i="1" smtClean="0">
                <a:latin typeface="Times New Roman" panose="02020603050405020304" pitchFamily="18" charset="0"/>
                <a:ea typeface="Times New Roman" panose="02020603050405020304" pitchFamily="18" charset="0"/>
              </a:rPr>
              <a:t>là </a:t>
            </a:r>
            <a:r>
              <a:rPr lang="en-US" sz="2400" i="1">
                <a:latin typeface="Times New Roman" panose="02020603050405020304" pitchFamily="18" charset="0"/>
                <a:ea typeface="Times New Roman" panose="02020603050405020304" pitchFamily="18" charset="0"/>
              </a:rPr>
              <a:t>một phần trong lĩnh vực thiết kế và xây dựng những ngôi nhà thông minh đáp ứng các nhu cầu thiết yếu về tiện ích công nghệ không ngừng tăng lên của con người.</a:t>
            </a:r>
            <a:endParaRPr lang="en-US" sz="2400" i="1"/>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smtClean="0">
                <a:solidFill>
                  <a:srgbClr val="3376C7"/>
                </a:solidFill>
                <a:latin typeface="Arial" pitchFamily="34" charset="0"/>
                <a:cs typeface="Arial" pitchFamily="34" charset="0"/>
              </a:rPr>
              <a:t>Nhiệm vụ</a:t>
            </a:r>
            <a:endParaRPr lang="en-US" sz="3600" b="1" smtClean="0">
              <a:solidFill>
                <a:srgbClr val="3376C7"/>
              </a:solidFill>
              <a:latin typeface="Arial" pitchFamily="34" charset="0"/>
              <a:cs typeface="Arial" pitchFamily="34" charset="0"/>
            </a:endParaRPr>
          </a:p>
        </p:txBody>
      </p:sp>
      <p:sp>
        <p:nvSpPr>
          <p:cNvPr id="14339"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7A1097-E500-4EBC-B5A2-16DDF21704A9}" type="slidenum">
              <a:rPr lang="en-US" altLang="en-US" sz="1200">
                <a:solidFill>
                  <a:srgbClr val="898989"/>
                </a:solidFill>
                <a:latin typeface="Arial" panose="020B0604020202020204" pitchFamily="34" charset="0"/>
              </a:rPr>
              <a:pPr>
                <a:spcBef>
                  <a:spcPct val="0"/>
                </a:spcBef>
                <a:buFontTx/>
                <a:buNone/>
              </a:pPr>
              <a:t>3</a:t>
            </a:fld>
            <a:endParaRPr lang="en-US" altLang="en-US" sz="1200">
              <a:solidFill>
                <a:srgbClr val="898989"/>
              </a:solidFill>
              <a:latin typeface="Arial" panose="020B0604020202020204" pitchFamily="34" charset="0"/>
            </a:endParaRPr>
          </a:p>
        </p:txBody>
      </p:sp>
      <p:sp>
        <p:nvSpPr>
          <p:cNvPr id="14340" name="Rectangle 4"/>
          <p:cNvSpPr>
            <a:spLocks noChangeArrowheads="1"/>
          </p:cNvSpPr>
          <p:nvPr/>
        </p:nvSpPr>
        <p:spPr bwMode="auto">
          <a:xfrm>
            <a:off x="457200" y="1371600"/>
            <a:ext cx="8077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spcAft>
                <a:spcPts val="24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Tìm </a:t>
            </a:r>
            <a:r>
              <a:rPr lang="en-US" altLang="en-US" sz="2400" i="1" err="1">
                <a:latin typeface="Times New Roman" panose="02020603050405020304" pitchFamily="18" charset="0"/>
                <a:cs typeface="Times New Roman" panose="02020603050405020304" pitchFamily="18" charset="0"/>
              </a:rPr>
              <a:t>hiểu</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về</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các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sản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phẩm</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đã</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có</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trên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thị</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trường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liên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quan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đến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điều</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khiển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bị</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được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ứng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dụng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trong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nhà</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thông</a:t>
            </a:r>
            <a:r>
              <a:rPr lang="en-US" altLang="en-US" sz="2400" i="1">
                <a:latin typeface="Times New Roman" panose="02020603050405020304" pitchFamily="18" charset="0"/>
                <a:cs typeface="Times New Roman" panose="02020603050405020304" pitchFamily="18" charset="0"/>
              </a:rPr>
              <a:t> minh.</a:t>
            </a:r>
          </a:p>
          <a:p>
            <a:pPr marL="342900" indent="-342900" algn="just">
              <a:spcAft>
                <a:spcPts val="2400"/>
              </a:spcAft>
              <a:buFont typeface="Courier New" panose="02070309020205020404" pitchFamily="49" charset="0"/>
              <a:buChar char="o"/>
            </a:pPr>
            <a:r>
              <a:rPr lang="en-US" altLang="en-US" sz="2400" i="1">
                <a:latin typeface="Times New Roman" panose="02020603050405020304" pitchFamily="18" charset="0"/>
                <a:cs typeface="Times New Roman" panose="02020603050405020304" pitchFamily="18" charset="0"/>
              </a:rPr>
              <a:t>Tìm </a:t>
            </a:r>
            <a:r>
              <a:rPr lang="en-US" altLang="en-US" sz="2400" i="1" err="1">
                <a:latin typeface="Times New Roman" panose="02020603050405020304" pitchFamily="18" charset="0"/>
                <a:cs typeface="Times New Roman" panose="02020603050405020304" pitchFamily="18" charset="0"/>
              </a:rPr>
              <a:t>hiểu</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các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kiến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thức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để</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có</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thể</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xây</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dựng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được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mô</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hình</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bị</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phần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cứng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cũng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như</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phần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mềm</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liên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quan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đến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đề</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tài</a:t>
            </a:r>
            <a:r>
              <a:rPr lang="en-US" altLang="en-US" sz="2400" i="1">
                <a:latin typeface="Times New Roman" panose="02020603050405020304" pitchFamily="18" charset="0"/>
                <a:cs typeface="Times New Roman" panose="02020603050405020304" pitchFamily="18" charset="0"/>
              </a:rPr>
              <a:t>.</a:t>
            </a:r>
          </a:p>
          <a:p>
            <a:pPr marL="342900" indent="-342900" algn="just">
              <a:spcAft>
                <a:spcPts val="2400"/>
              </a:spcAft>
              <a:buFont typeface="Courier New" panose="02070309020205020404" pitchFamily="49" charset="0"/>
              <a:buChar char="o"/>
            </a:pPr>
            <a:r>
              <a:rPr lang="en-US" altLang="en-US" sz="2400" i="1" err="1">
                <a:latin typeface="Times New Roman" panose="02020603050405020304" pitchFamily="18" charset="0"/>
                <a:cs typeface="Times New Roman" panose="02020603050405020304" pitchFamily="18" charset="0"/>
              </a:rPr>
              <a:t>Tiến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hành</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kế</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và</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công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mô</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hình</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phần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cứng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bộ</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công</a:t>
            </a:r>
            <a:r>
              <a:rPr lang="en-US" altLang="en-US" sz="2400" i="1">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tắc </a:t>
            </a:r>
            <a:r>
              <a:rPr lang="en-US" altLang="en-US" sz="2400" i="1" err="1">
                <a:latin typeface="Times New Roman" panose="02020603050405020304" pitchFamily="18" charset="0"/>
                <a:cs typeface="Times New Roman" panose="02020603050405020304" pitchFamily="18" charset="0"/>
              </a:rPr>
              <a:t>âm</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tường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điều</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khiển</a:t>
            </a:r>
            <a:r>
              <a:rPr lang="en-US" altLang="en-US" sz="2400" i="1">
                <a:latin typeface="Times New Roman" panose="02020603050405020304" pitchFamily="18" charset="0"/>
                <a:cs typeface="Times New Roman" panose="02020603050405020304" pitchFamily="18" charset="0"/>
              </a:rPr>
              <a:t> 2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bị</a:t>
            </a:r>
            <a:r>
              <a:rPr lang="en-US" altLang="en-US" sz="2400" i="1">
                <a:latin typeface="Times New Roman" panose="02020603050405020304" pitchFamily="18" charset="0"/>
                <a:cs typeface="Times New Roman" panose="02020603050405020304" pitchFamily="18" charset="0"/>
              </a:rPr>
              <a:t>.</a:t>
            </a:r>
          </a:p>
          <a:p>
            <a:pPr marL="342900" indent="-342900" algn="just">
              <a:spcAft>
                <a:spcPts val="2400"/>
              </a:spcAft>
              <a:buFont typeface="Courier New" panose="02070309020205020404" pitchFamily="49" charset="0"/>
              <a:buChar char="o"/>
            </a:pP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kế</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kế</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và</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lập</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trình</a:t>
            </a:r>
            <a:r>
              <a:rPr lang="en-US" altLang="en-US" sz="2400" i="1">
                <a:latin typeface="Times New Roman" panose="02020603050405020304" pitchFamily="18" charset="0"/>
                <a:cs typeface="Times New Roman" panose="02020603050405020304" pitchFamily="18" charset="0"/>
              </a:rPr>
              <a:t> firmware </a:t>
            </a:r>
            <a:r>
              <a:rPr lang="en-US" altLang="en-US" sz="2400" i="1" err="1">
                <a:latin typeface="Times New Roman" panose="02020603050405020304" pitchFamily="18" charset="0"/>
                <a:cs typeface="Times New Roman" panose="02020603050405020304" pitchFamily="18" charset="0"/>
              </a:rPr>
              <a:t>và</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các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chức</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năng</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phần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mềm</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cần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để</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có</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thể</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điều</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khiển</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thiết</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bị</a:t>
            </a:r>
            <a:r>
              <a:rPr lang="en-US" altLang="en-US" sz="2400" i="1">
                <a:latin typeface="Times New Roman" panose="02020603050405020304" pitchFamily="18" charset="0"/>
                <a:cs typeface="Times New Roman" panose="02020603050405020304" pitchFamily="18" charset="0"/>
              </a:rPr>
              <a:t> </a:t>
            </a:r>
            <a:r>
              <a:rPr lang="en-US" altLang="en-US" sz="2400" i="1" err="1">
                <a:latin typeface="Times New Roman" panose="02020603050405020304" pitchFamily="18" charset="0"/>
                <a:cs typeface="Times New Roman" panose="02020603050405020304" pitchFamily="18" charset="0"/>
              </a:rPr>
              <a:t>thông</a:t>
            </a:r>
            <a:r>
              <a:rPr lang="en-US" altLang="en-US" sz="2400" i="1">
                <a:latin typeface="Times New Roman" panose="02020603050405020304" pitchFamily="18" charset="0"/>
                <a:cs typeface="Times New Roman" panose="02020603050405020304" pitchFamily="18" charset="0"/>
              </a:rPr>
              <a:t> qua </a:t>
            </a:r>
            <a:r>
              <a:rPr lang="en-US" altLang="en-US" sz="2400" i="1" err="1">
                <a:latin typeface="Times New Roman" panose="02020603050405020304" pitchFamily="18" charset="0"/>
                <a:cs typeface="Times New Roman" panose="02020603050405020304" pitchFamily="18" charset="0"/>
              </a:rPr>
              <a:t>mạng</a:t>
            </a:r>
            <a:r>
              <a:rPr lang="en-US" altLang="en-US" sz="2400" i="1">
                <a:latin typeface="Times New Roman" panose="02020603050405020304" pitchFamily="18" charset="0"/>
                <a:cs typeface="Times New Roman" panose="02020603050405020304" pitchFamily="18" charset="0"/>
              </a:rPr>
              <a:t> internet.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anim calcmode="lin" valueType="num">
                                      <p:cBhvr>
                                        <p:cTn id="8" dur="500" fill="hold"/>
                                        <p:tgtEl>
                                          <p:spTgt spid="14340"/>
                                        </p:tgtEl>
                                        <p:attrNameLst>
                                          <p:attrName>ppt_x</p:attrName>
                                        </p:attrNameLst>
                                      </p:cBhvr>
                                      <p:tavLst>
                                        <p:tav tm="0">
                                          <p:val>
                                            <p:strVal val="#ppt_x"/>
                                          </p:val>
                                        </p:tav>
                                        <p:tav tm="100000">
                                          <p:val>
                                            <p:strVal val="#ppt_x"/>
                                          </p:val>
                                        </p:tav>
                                      </p:tavLst>
                                    </p:anim>
                                    <p:anim calcmode="lin" valueType="num">
                                      <p:cBhvr>
                                        <p:cTn id="9" dur="500" fill="hold"/>
                                        <p:tgtEl>
                                          <p:spTgt spid="14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smtClean="0">
                <a:solidFill>
                  <a:srgbClr val="3376C7"/>
                </a:solidFill>
                <a:latin typeface="Arial" pitchFamily="34" charset="0"/>
                <a:cs typeface="Arial" pitchFamily="34" charset="0"/>
              </a:rPr>
              <a:t>Tình hình nghiên cứu</a:t>
            </a:r>
            <a:endParaRPr lang="en-US" sz="3600" b="1" smtClean="0">
              <a:solidFill>
                <a:srgbClr val="3376C7"/>
              </a:solidFill>
              <a:latin typeface="Arial" pitchFamily="34" charset="0"/>
              <a:cs typeface="Arial" pitchFamily="34" charset="0"/>
            </a:endParaRPr>
          </a:p>
        </p:txBody>
      </p:sp>
      <p:sp>
        <p:nvSpPr>
          <p:cNvPr id="14339"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7A1097-E500-4EBC-B5A2-16DDF21704A9}" type="slidenum">
              <a:rPr lang="en-US" altLang="en-US" sz="1200">
                <a:solidFill>
                  <a:srgbClr val="898989"/>
                </a:solidFill>
                <a:latin typeface="Arial" panose="020B0604020202020204" pitchFamily="34" charset="0"/>
              </a:rPr>
              <a:pPr>
                <a:spcBef>
                  <a:spcPct val="0"/>
                </a:spcBef>
                <a:buFontTx/>
                <a:buNone/>
              </a:pPr>
              <a:t>4</a:t>
            </a:fld>
            <a:endParaRPr lang="en-US" altLang="en-US" sz="1200">
              <a:solidFill>
                <a:srgbClr val="898989"/>
              </a:solidFill>
              <a:latin typeface="Arial" panose="020B0604020202020204" pitchFamily="34" charset="0"/>
            </a:endParaRPr>
          </a:p>
        </p:txBody>
      </p:sp>
      <p:pic>
        <p:nvPicPr>
          <p:cNvPr id="7" name="Picture 6"/>
          <p:cNvPicPr/>
          <p:nvPr/>
        </p:nvPicPr>
        <p:blipFill>
          <a:blip r:embed="rId2"/>
          <a:stretch>
            <a:fillRect/>
          </a:stretch>
        </p:blipFill>
        <p:spPr>
          <a:xfrm>
            <a:off x="593555" y="1905000"/>
            <a:ext cx="4245543" cy="3647414"/>
          </a:xfrm>
          <a:prstGeom prst="rect">
            <a:avLst/>
          </a:prstGeom>
        </p:spPr>
      </p:pic>
      <p:pic>
        <p:nvPicPr>
          <p:cNvPr id="4" name="Picture 3"/>
          <p:cNvPicPr>
            <a:picLocks noChangeAspect="1"/>
          </p:cNvPicPr>
          <p:nvPr/>
        </p:nvPicPr>
        <p:blipFill>
          <a:blip r:embed="rId3"/>
          <a:stretch>
            <a:fillRect/>
          </a:stretch>
        </p:blipFill>
        <p:spPr>
          <a:xfrm>
            <a:off x="4839098" y="2286000"/>
            <a:ext cx="3238500" cy="3495675"/>
          </a:xfrm>
          <a:prstGeom prst="rect">
            <a:avLst/>
          </a:prstGeom>
        </p:spPr>
      </p:pic>
      <p:sp>
        <p:nvSpPr>
          <p:cNvPr id="8" name="Rectangle 7"/>
          <p:cNvSpPr/>
          <p:nvPr/>
        </p:nvSpPr>
        <p:spPr>
          <a:xfrm>
            <a:off x="893763" y="1216967"/>
            <a:ext cx="3463640"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Các sản phẩm của </a:t>
            </a:r>
            <a:r>
              <a:rPr lang="en-US" sz="2400" b="1" i="1" smtClean="0">
                <a:solidFill>
                  <a:schemeClr val="accent1">
                    <a:lumMod val="75000"/>
                  </a:schemeClr>
                </a:solidFill>
                <a:latin typeface="Times New Roman" panose="02020603050405020304" pitchFamily="18" charset="0"/>
                <a:cs typeface="Times New Roman" panose="02020603050405020304" pitchFamily="18" charset="0"/>
              </a:rPr>
              <a:t>Sonoff</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15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smtClean="0">
                <a:solidFill>
                  <a:srgbClr val="3376C7"/>
                </a:solidFill>
                <a:latin typeface="Arial" pitchFamily="34" charset="0"/>
                <a:cs typeface="Arial" pitchFamily="34" charset="0"/>
              </a:rPr>
              <a:t>Tình hình nghiên cứu</a:t>
            </a:r>
            <a:endParaRPr lang="en-US" sz="3600" b="1" smtClean="0">
              <a:solidFill>
                <a:srgbClr val="3376C7"/>
              </a:solidFill>
              <a:latin typeface="Arial" pitchFamily="34" charset="0"/>
              <a:cs typeface="Arial" pitchFamily="34" charset="0"/>
            </a:endParaRPr>
          </a:p>
        </p:txBody>
      </p:sp>
      <p:sp>
        <p:nvSpPr>
          <p:cNvPr id="14339"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7A1097-E500-4EBC-B5A2-16DDF21704A9}" type="slidenum">
              <a:rPr lang="en-US" altLang="en-US" sz="1200">
                <a:solidFill>
                  <a:srgbClr val="898989"/>
                </a:solidFill>
                <a:latin typeface="Arial" panose="020B0604020202020204" pitchFamily="34" charset="0"/>
              </a:rPr>
              <a:pPr>
                <a:spcBef>
                  <a:spcPct val="0"/>
                </a:spcBef>
                <a:buFontTx/>
                <a:buNone/>
              </a:pPr>
              <a:t>5</a:t>
            </a:fld>
            <a:endParaRPr lang="en-US" altLang="en-US" sz="1200">
              <a:solidFill>
                <a:srgbClr val="898989"/>
              </a:solidFill>
              <a:latin typeface="Arial" panose="020B0604020202020204" pitchFamily="34" charset="0"/>
            </a:endParaRPr>
          </a:p>
        </p:txBody>
      </p:sp>
      <p:pic>
        <p:nvPicPr>
          <p:cNvPr id="8" name="Picture 7" descr="Công tắc wifi thông minh mini – JMV Smart Home – Một Chạm Cho Cuộc ..."/>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0067" y="1827213"/>
            <a:ext cx="4343400" cy="4343400"/>
          </a:xfrm>
          <a:prstGeom prst="rect">
            <a:avLst/>
          </a:prstGeom>
          <a:noFill/>
          <a:ln>
            <a:noFill/>
          </a:ln>
        </p:spPr>
      </p:pic>
      <p:sp>
        <p:nvSpPr>
          <p:cNvPr id="6" name="Rectangle 5"/>
          <p:cNvSpPr/>
          <p:nvPr/>
        </p:nvSpPr>
        <p:spPr>
          <a:xfrm>
            <a:off x="893763" y="1216967"/>
            <a:ext cx="3970959"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Các sản phẩm của Smart Life</a:t>
            </a:r>
          </a:p>
        </p:txBody>
      </p:sp>
    </p:spTree>
    <p:extLst>
      <p:ext uri="{BB962C8B-B14F-4D97-AF65-F5344CB8AC3E}">
        <p14:creationId xmlns:p14="http://schemas.microsoft.com/office/powerpoint/2010/main" val="137014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smtClean="0">
                <a:solidFill>
                  <a:srgbClr val="3376C7"/>
                </a:solidFill>
                <a:latin typeface="Arial" pitchFamily="34" charset="0"/>
                <a:cs typeface="Arial" pitchFamily="34" charset="0"/>
              </a:rPr>
              <a:t>Tình hình nghiên cứu</a:t>
            </a:r>
            <a:endParaRPr lang="en-US" sz="3600" b="1" smtClean="0">
              <a:solidFill>
                <a:srgbClr val="3376C7"/>
              </a:solidFill>
              <a:latin typeface="Arial" pitchFamily="34" charset="0"/>
              <a:cs typeface="Arial" pitchFamily="34" charset="0"/>
            </a:endParaRPr>
          </a:p>
        </p:txBody>
      </p:sp>
      <p:sp>
        <p:nvSpPr>
          <p:cNvPr id="14339"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57A1097-E500-4EBC-B5A2-16DDF21704A9}" type="slidenum">
              <a:rPr lang="en-US" altLang="en-US" sz="1200">
                <a:solidFill>
                  <a:srgbClr val="898989"/>
                </a:solidFill>
                <a:latin typeface="Arial" panose="020B0604020202020204" pitchFamily="34" charset="0"/>
              </a:rPr>
              <a:pPr>
                <a:spcBef>
                  <a:spcPct val="0"/>
                </a:spcBef>
                <a:buFontTx/>
                <a:buNone/>
              </a:pPr>
              <a:t>6</a:t>
            </a:fld>
            <a:endParaRPr lang="en-US" altLang="en-US" sz="1200">
              <a:solidFill>
                <a:srgbClr val="898989"/>
              </a:solidFill>
              <a:latin typeface="Arial" panose="020B0604020202020204" pitchFamily="34" charset="0"/>
            </a:endParaRPr>
          </a:p>
        </p:txBody>
      </p:sp>
      <p:pic>
        <p:nvPicPr>
          <p:cNvPr id="6" name="Picture 5"/>
          <p:cNvPicPr/>
          <p:nvPr/>
        </p:nvPicPr>
        <p:blipFill>
          <a:blip r:embed="rId2"/>
          <a:stretch>
            <a:fillRect/>
          </a:stretch>
        </p:blipFill>
        <p:spPr>
          <a:xfrm>
            <a:off x="893763" y="2462174"/>
            <a:ext cx="3221037" cy="284862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5769" y="2333702"/>
            <a:ext cx="2943225" cy="2943225"/>
          </a:xfrm>
          <a:prstGeom prst="rect">
            <a:avLst/>
          </a:prstGeom>
          <a:noFill/>
          <a:ln>
            <a:noFill/>
          </a:ln>
        </p:spPr>
      </p:pic>
      <p:sp>
        <p:nvSpPr>
          <p:cNvPr id="8" name="Rectangle 7"/>
          <p:cNvSpPr/>
          <p:nvPr/>
        </p:nvSpPr>
        <p:spPr>
          <a:xfrm>
            <a:off x="893763" y="1216967"/>
            <a:ext cx="4245073"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Các sản phẩm của Shelly Cloud</a:t>
            </a:r>
          </a:p>
        </p:txBody>
      </p:sp>
    </p:spTree>
    <p:extLst>
      <p:ext uri="{BB962C8B-B14F-4D97-AF65-F5344CB8AC3E}">
        <p14:creationId xmlns:p14="http://schemas.microsoft.com/office/powerpoint/2010/main" val="1279513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lstStyle/>
          <a:p>
            <a:pPr algn="l">
              <a:defRPr/>
            </a:pPr>
            <a:r>
              <a:rPr lang="en-US" sz="4000" b="1" smtClean="0">
                <a:solidFill>
                  <a:schemeClr val="tx2">
                    <a:lumMod val="60000"/>
                    <a:lumOff val="40000"/>
                  </a:schemeClr>
                </a:solidFill>
                <a:latin typeface="Arial" panose="020B0604020202020204" pitchFamily="34" charset="0"/>
                <a:cs typeface="Arial" panose="020B0604020202020204" pitchFamily="34" charset="0"/>
              </a:rPr>
              <a:t>Phương án đề tài</a:t>
            </a:r>
            <a:endParaRPr lang="en-US" sz="4000" b="1">
              <a:solidFill>
                <a:schemeClr val="tx2">
                  <a:lumMod val="60000"/>
                  <a:lumOff val="40000"/>
                </a:schemeClr>
              </a:solidFill>
              <a:latin typeface="Arial" panose="020B0604020202020204" pitchFamily="34" charset="0"/>
              <a:cs typeface="Arial" panose="020B0604020202020204" pitchFamily="34" charset="0"/>
            </a:endParaRP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B5A3F8-8221-45EE-9FD3-F05EB6BE3F9E}" type="slidenum">
              <a:rPr lang="en-US" altLang="en-US" sz="1200">
                <a:solidFill>
                  <a:srgbClr val="898989"/>
                </a:solidFill>
                <a:latin typeface="Arial" panose="020B0604020202020204" pitchFamily="34" charset="0"/>
              </a:rPr>
              <a:pPr>
                <a:spcBef>
                  <a:spcPct val="0"/>
                </a:spcBef>
                <a:buFontTx/>
                <a:buNone/>
              </a:pPr>
              <a:t>7</a:t>
            </a:fld>
            <a:endParaRPr lang="en-US" altLang="en-US" sz="1200">
              <a:solidFill>
                <a:srgbClr val="898989"/>
              </a:solidFill>
              <a:latin typeface="Arial" panose="020B0604020202020204" pitchFamily="34" charset="0"/>
            </a:endParaRPr>
          </a:p>
        </p:txBody>
      </p:sp>
      <p:sp>
        <p:nvSpPr>
          <p:cNvPr id="7" name="Rectangle 6"/>
          <p:cNvSpPr/>
          <p:nvPr/>
        </p:nvSpPr>
        <p:spPr>
          <a:xfrm>
            <a:off x="609600" y="1371600"/>
            <a:ext cx="7848600" cy="4339650"/>
          </a:xfrm>
          <a:prstGeom prst="rect">
            <a:avLst/>
          </a:prstGeom>
        </p:spPr>
        <p:txBody>
          <a:bodyPr wrap="square">
            <a:spAutoFit/>
          </a:bodyPr>
          <a:lstStyle/>
          <a:p>
            <a:pPr indent="457200" algn="just">
              <a:spcAft>
                <a:spcPts val="1800"/>
              </a:spcAft>
            </a:pPr>
            <a:r>
              <a:rPr lang="en-US" sz="2400" i="1" smtClean="0">
                <a:latin typeface="Times New Roman" panose="02020603050405020304" pitchFamily="18" charset="0"/>
                <a:cs typeface="Times New Roman" panose="02020603050405020304" pitchFamily="18" charset="0"/>
              </a:rPr>
              <a:t>Sau khi nghiên cứu các sản phẩm đã có trên thị trường và đưa ra các nhận xét, đề tài được hướng tới là bộ công tắc âm tường điều khiển từ xa qua mạng internet sử dụng cơ sở dữ liệu của Firebase làm trung tâm điều khiển chính, hệ thống bao gồm các thành phần cơ bản như sau:</a:t>
            </a:r>
          </a:p>
          <a:p>
            <a:pPr marL="914400" indent="-457200" algn="just">
              <a:spcAft>
                <a:spcPts val="1800"/>
              </a:spcAft>
              <a:buFont typeface="Courier New" panose="02070309020205020404" pitchFamily="49" charset="0"/>
              <a:buChar char="o"/>
            </a:pPr>
            <a:r>
              <a:rPr lang="en-US" sz="2400" i="1">
                <a:latin typeface="Times New Roman" panose="02020603050405020304" pitchFamily="18" charset="0"/>
                <a:cs typeface="Times New Roman" panose="02020603050405020304" pitchFamily="18" charset="0"/>
              </a:rPr>
              <a:t>Bộ công tắc có thể điều khiển được 02 thiết bị</a:t>
            </a:r>
            <a:r>
              <a:rPr lang="en-US" sz="2400" i="1" smtClean="0">
                <a:latin typeface="Times New Roman" panose="02020603050405020304" pitchFamily="18" charset="0"/>
                <a:cs typeface="Times New Roman" panose="02020603050405020304" pitchFamily="18" charset="0"/>
              </a:rPr>
              <a:t>.</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cs typeface="Times New Roman" panose="02020603050405020304" pitchFamily="18" charset="0"/>
              </a:rPr>
              <a:t>Cơ sở dữ liệu trung tâm: Firebase Realtime Database.</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cs typeface="Times New Roman" panose="02020603050405020304" pitchFamily="18" charset="0"/>
              </a:rPr>
              <a:t>Vi điều khiển trung tâm: ESP8266-12F.</a:t>
            </a:r>
          </a:p>
          <a:p>
            <a:pPr marL="914400" indent="-457200" algn="just">
              <a:spcAft>
                <a:spcPts val="1800"/>
              </a:spcAft>
              <a:buFont typeface="Courier New" panose="02070309020205020404" pitchFamily="49" charset="0"/>
              <a:buChar char="o"/>
            </a:pPr>
            <a:r>
              <a:rPr lang="en-US" sz="2400" i="1" smtClean="0">
                <a:latin typeface="Times New Roman" panose="02020603050405020304" pitchFamily="18" charset="0"/>
                <a:cs typeface="Times New Roman" panose="02020603050405020304" pitchFamily="18" charset="0"/>
              </a:rPr>
              <a:t>Giao diện điều khiển: Web App.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Thiết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kế</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hệ</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thống</a:t>
            </a:r>
            <a:endParaRPr lang="en-US" sz="3600" b="1" smtClean="0">
              <a:solidFill>
                <a:srgbClr val="3376C7"/>
              </a:solidFill>
              <a:latin typeface="Arial" pitchFamily="34" charset="0"/>
              <a:cs typeface="Arial" pitchFamily="34" charset="0"/>
            </a:endParaRPr>
          </a:p>
        </p:txBody>
      </p:sp>
      <p:sp>
        <p:nvSpPr>
          <p:cNvPr id="16387"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BAFA54-6500-49E4-8361-1761B8924AAC}" type="slidenum">
              <a:rPr lang="en-US" altLang="en-US" sz="1200">
                <a:solidFill>
                  <a:srgbClr val="898989"/>
                </a:solidFill>
                <a:latin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endParaRP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8632"/>
            <a:ext cx="6205537" cy="490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93763" y="1216967"/>
            <a:ext cx="3924472"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Sơ đồ tổng quát của hệ thống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anim calcmode="lin" valueType="num">
                                      <p:cBhvr>
                                        <p:cTn id="8" dur="500" fill="hold"/>
                                        <p:tgtEl>
                                          <p:spTgt spid="16388"/>
                                        </p:tgtEl>
                                        <p:attrNameLst>
                                          <p:attrName>ppt_x</p:attrName>
                                        </p:attrNameLst>
                                      </p:cBhvr>
                                      <p:tavLst>
                                        <p:tav tm="0">
                                          <p:val>
                                            <p:strVal val="#ppt_x"/>
                                          </p:val>
                                        </p:tav>
                                        <p:tav tm="100000">
                                          <p:val>
                                            <p:strVal val="#ppt_x"/>
                                          </p:val>
                                        </p:tav>
                                      </p:tavLst>
                                    </p:anim>
                                    <p:anim calcmode="lin" valueType="num">
                                      <p:cBhvr>
                                        <p:cTn id="9" dur="500" fill="hold"/>
                                        <p:tgtEl>
                                          <p:spTgt spid="1638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893763" y="288925"/>
            <a:ext cx="8250237" cy="674688"/>
          </a:xfrm>
        </p:spPr>
        <p:txBody>
          <a:bodyPr rtlCol="0">
            <a:normAutofit fontScale="90000"/>
          </a:bodyPr>
          <a:lstStyle/>
          <a:p>
            <a:pPr algn="l" eaLnBrk="1" fontAlgn="auto" hangingPunct="1">
              <a:spcAft>
                <a:spcPts val="0"/>
              </a:spcAft>
              <a:defRPr/>
            </a:pPr>
            <a:r>
              <a:rPr lang="en-US" b="1" err="1" smtClean="0">
                <a:solidFill>
                  <a:srgbClr val="3376C7"/>
                </a:solidFill>
                <a:latin typeface="Arial" pitchFamily="34" charset="0"/>
                <a:cs typeface="Arial" pitchFamily="34" charset="0"/>
              </a:rPr>
              <a:t>Thiết</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kế</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và</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thực</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hiện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phần</a:t>
            </a:r>
            <a:r>
              <a:rPr lang="en-US" b="1" smtClean="0">
                <a:solidFill>
                  <a:srgbClr val="3376C7"/>
                </a:solidFill>
                <a:latin typeface="Arial" pitchFamily="34" charset="0"/>
                <a:cs typeface="Arial" pitchFamily="34" charset="0"/>
              </a:rPr>
              <a:t> </a:t>
            </a:r>
            <a:r>
              <a:rPr lang="en-US" b="1" err="1" smtClean="0">
                <a:solidFill>
                  <a:srgbClr val="3376C7"/>
                </a:solidFill>
                <a:latin typeface="Arial" pitchFamily="34" charset="0"/>
                <a:cs typeface="Arial" pitchFamily="34" charset="0"/>
              </a:rPr>
              <a:t>cứng</a:t>
            </a:r>
            <a:endParaRPr lang="en-US" sz="3600" b="1" smtClean="0">
              <a:solidFill>
                <a:srgbClr val="3376C7"/>
              </a:solidFill>
              <a:latin typeface="Arial" pitchFamily="34" charset="0"/>
              <a:cs typeface="Arial" pitchFamily="34" charset="0"/>
            </a:endParaRPr>
          </a:p>
        </p:txBody>
      </p:sp>
      <p:sp>
        <p:nvSpPr>
          <p:cNvPr id="17411" name="Rectangle 7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4588C9-FA38-43EB-AD57-84F16507B545}" type="slidenum">
              <a:rPr lang="en-US" altLang="en-US" sz="1200">
                <a:solidFill>
                  <a:srgbClr val="898989"/>
                </a:solidFill>
                <a:latin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endParaRP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3130"/>
            <a:ext cx="8153400" cy="471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93763" y="1216967"/>
            <a:ext cx="4177747" cy="461665"/>
          </a:xfrm>
          <a:prstGeom prst="rect">
            <a:avLst/>
          </a:prstGeom>
        </p:spPr>
        <p:txBody>
          <a:bodyPr wrap="none">
            <a:spAutoFit/>
          </a:bodyPr>
          <a:lstStyle/>
          <a:p>
            <a:r>
              <a:rPr lang="en-US" sz="2400" b="1" i="1">
                <a:solidFill>
                  <a:schemeClr val="accent1">
                    <a:lumMod val="75000"/>
                  </a:schemeClr>
                </a:solidFill>
                <a:latin typeface="Times New Roman" panose="02020603050405020304" pitchFamily="18" charset="0"/>
                <a:cs typeface="Times New Roman" panose="02020603050405020304" pitchFamily="18" charset="0"/>
              </a:rPr>
              <a:t>Sơ đồ </a:t>
            </a:r>
            <a:r>
              <a:rPr lang="en-US" sz="2400" b="1" i="1" smtClean="0">
                <a:solidFill>
                  <a:schemeClr val="accent1">
                    <a:lumMod val="75000"/>
                  </a:schemeClr>
                </a:solidFill>
                <a:latin typeface="Times New Roman" panose="02020603050405020304" pitchFamily="18" charset="0"/>
                <a:cs typeface="Times New Roman" panose="02020603050405020304" pitchFamily="18" charset="0"/>
              </a:rPr>
              <a:t>tổng quát của phần cứng</a:t>
            </a:r>
            <a:endParaRPr lang="en-US" sz="2400" b="1" i="1">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anim calcmode="lin" valueType="num">
                                      <p:cBhvr>
                                        <p:cTn id="8" dur="500" fill="hold"/>
                                        <p:tgtEl>
                                          <p:spTgt spid="17412"/>
                                        </p:tgtEl>
                                        <p:attrNameLst>
                                          <p:attrName>ppt_x</p:attrName>
                                        </p:attrNameLst>
                                      </p:cBhvr>
                                      <p:tavLst>
                                        <p:tav tm="0">
                                          <p:val>
                                            <p:strVal val="#ppt_x"/>
                                          </p:val>
                                        </p:tav>
                                        <p:tav tm="100000">
                                          <p:val>
                                            <p:strVal val="#ppt_x"/>
                                          </p:val>
                                        </p:tav>
                                      </p:tavLst>
                                    </p:anim>
                                    <p:anim calcmode="lin" valueType="num">
                                      <p:cBhvr>
                                        <p:cTn id="9" dur="500" fill="hold"/>
                                        <p:tgtEl>
                                          <p:spTgt spid="174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Hoang Trang'course format">
  <a:themeElements>
    <a:clrScheme name="Default Design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1_Hoang Trang'course forma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4205</TotalTime>
  <Words>914</Words>
  <Application>Microsoft Office PowerPoint</Application>
  <PresentationFormat>On-screen Show (4:3)</PresentationFormat>
  <Paragraphs>99</Paragraphs>
  <Slides>19</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Courier New</vt:lpstr>
      <vt:lpstr>Times New Roman</vt:lpstr>
      <vt:lpstr>1_Hoang Trang'course format</vt:lpstr>
      <vt:lpstr>Office Theme</vt:lpstr>
      <vt:lpstr>PowerPoint Presentation</vt:lpstr>
      <vt:lpstr>Tổng quan</vt:lpstr>
      <vt:lpstr>Nhiệm vụ</vt:lpstr>
      <vt:lpstr>Tình hình nghiên cứu</vt:lpstr>
      <vt:lpstr>Tình hình nghiên cứu</vt:lpstr>
      <vt:lpstr>Tình hình nghiên cứu</vt:lpstr>
      <vt:lpstr>Phương án đề tài</vt:lpstr>
      <vt:lpstr>Thiết kế hệ thống</vt:lpstr>
      <vt:lpstr>Thiết kế và thực hiện phần cứng</vt:lpstr>
      <vt:lpstr>Lập trình ESP8266</vt:lpstr>
      <vt:lpstr>Lập trình giao diện trang web</vt:lpstr>
      <vt:lpstr>Kết quả thi công phần cứng</vt:lpstr>
      <vt:lpstr>Kết quả thi công phần mềm</vt:lpstr>
      <vt:lpstr>Kết quả thi công phần mềm</vt:lpstr>
      <vt:lpstr>Chi phí thực hiện</vt:lpstr>
      <vt:lpstr>Kiểm tra và đánh giá</vt:lpstr>
      <vt:lpstr>Kiểm tra và đánh giá</vt:lpstr>
      <vt:lpstr>Phương hướng phát triển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mau LVTN-bmDT</dc:title>
  <dc:creator>HOANG Trang</dc:creator>
  <cp:lastModifiedBy>random8pixel@gmail.com</cp:lastModifiedBy>
  <cp:revision>374</cp:revision>
  <dcterms:created xsi:type="dcterms:W3CDTF">2010-08-18T20:21:10Z</dcterms:created>
  <dcterms:modified xsi:type="dcterms:W3CDTF">2020-07-30T00:49:20Z</dcterms:modified>
</cp:coreProperties>
</file>