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85" r:id="rId7"/>
    <p:sldId id="261" r:id="rId8"/>
    <p:sldId id="263" r:id="rId9"/>
    <p:sldId id="262" r:id="rId10"/>
    <p:sldId id="268" r:id="rId11"/>
    <p:sldId id="283" r:id="rId12"/>
    <p:sldId id="284" r:id="rId13"/>
    <p:sldId id="269" r:id="rId14"/>
    <p:sldId id="275" r:id="rId15"/>
    <p:sldId id="279" r:id="rId16"/>
    <p:sldId id="276" r:id="rId17"/>
    <p:sldId id="277" r:id="rId18"/>
    <p:sldId id="278" r:id="rId19"/>
    <p:sldId id="280"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3AB94-A5C3-49D3-9667-596ED8B62E6D}" type="datetimeFigureOut">
              <a:rPr lang="en-US" smtClean="0"/>
              <a:t>10/5/2021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89094-F30F-426C-AA37-4C4474AAA0C0}" type="slidenum">
              <a:rPr lang="en-US" smtClean="0"/>
              <a:t>‹#›</a:t>
            </a:fld>
            <a:endParaRPr lang="en-US"/>
          </a:p>
        </p:txBody>
      </p:sp>
    </p:spTree>
    <p:extLst>
      <p:ext uri="{BB962C8B-B14F-4D97-AF65-F5344CB8AC3E}">
        <p14:creationId xmlns:p14="http://schemas.microsoft.com/office/powerpoint/2010/main" val="839659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86B6F2-2E60-47C3-A657-A2E5A9F24967}"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E74A4E-C02F-4B0C-8999-23D61E2D5222}" type="slidenum">
              <a:rPr lang="en-IN" smtClean="0"/>
              <a:t>‹#›</a:t>
            </a:fld>
            <a:endParaRPr lang="en-IN"/>
          </a:p>
        </p:txBody>
      </p:sp>
    </p:spTree>
    <p:extLst>
      <p:ext uri="{BB962C8B-B14F-4D97-AF65-F5344CB8AC3E}">
        <p14:creationId xmlns:p14="http://schemas.microsoft.com/office/powerpoint/2010/main" val="735827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6B6F2-2E60-47C3-A657-A2E5A9F24967}"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E74A4E-C02F-4B0C-8999-23D61E2D5222}" type="slidenum">
              <a:rPr lang="en-IN" smtClean="0"/>
              <a:t>‹#›</a:t>
            </a:fld>
            <a:endParaRPr lang="en-IN"/>
          </a:p>
        </p:txBody>
      </p:sp>
    </p:spTree>
    <p:extLst>
      <p:ext uri="{BB962C8B-B14F-4D97-AF65-F5344CB8AC3E}">
        <p14:creationId xmlns:p14="http://schemas.microsoft.com/office/powerpoint/2010/main" val="115447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6B6F2-2E60-47C3-A657-A2E5A9F24967}"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E74A4E-C02F-4B0C-8999-23D61E2D5222}" type="slidenum">
              <a:rPr lang="en-IN" smtClean="0"/>
              <a:t>‹#›</a:t>
            </a:fld>
            <a:endParaRPr lang="en-IN"/>
          </a:p>
        </p:txBody>
      </p:sp>
    </p:spTree>
    <p:extLst>
      <p:ext uri="{BB962C8B-B14F-4D97-AF65-F5344CB8AC3E}">
        <p14:creationId xmlns:p14="http://schemas.microsoft.com/office/powerpoint/2010/main" val="2943905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6B6F2-2E60-47C3-A657-A2E5A9F24967}"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E74A4E-C02F-4B0C-8999-23D61E2D5222}"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50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6B6F2-2E60-47C3-A657-A2E5A9F24967}"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E74A4E-C02F-4B0C-8999-23D61E2D5222}" type="slidenum">
              <a:rPr lang="en-IN" smtClean="0"/>
              <a:t>‹#›</a:t>
            </a:fld>
            <a:endParaRPr lang="en-IN"/>
          </a:p>
        </p:txBody>
      </p:sp>
    </p:spTree>
    <p:extLst>
      <p:ext uri="{BB962C8B-B14F-4D97-AF65-F5344CB8AC3E}">
        <p14:creationId xmlns:p14="http://schemas.microsoft.com/office/powerpoint/2010/main" val="2887572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86B6F2-2E60-47C3-A657-A2E5A9F24967}" type="datetimeFigureOut">
              <a:rPr lang="en-IN" smtClean="0"/>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E74A4E-C02F-4B0C-8999-23D61E2D5222}" type="slidenum">
              <a:rPr lang="en-IN" smtClean="0"/>
              <a:t>‹#›</a:t>
            </a:fld>
            <a:endParaRPr lang="en-IN"/>
          </a:p>
        </p:txBody>
      </p:sp>
    </p:spTree>
    <p:extLst>
      <p:ext uri="{BB962C8B-B14F-4D97-AF65-F5344CB8AC3E}">
        <p14:creationId xmlns:p14="http://schemas.microsoft.com/office/powerpoint/2010/main" val="3074638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186B6F2-2E60-47C3-A657-A2E5A9F24967}" type="datetimeFigureOut">
              <a:rPr lang="en-IN" smtClean="0"/>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E74A4E-C02F-4B0C-8999-23D61E2D5222}" type="slidenum">
              <a:rPr lang="en-IN" smtClean="0"/>
              <a:t>‹#›</a:t>
            </a:fld>
            <a:endParaRPr lang="en-IN"/>
          </a:p>
        </p:txBody>
      </p:sp>
    </p:spTree>
    <p:extLst>
      <p:ext uri="{BB962C8B-B14F-4D97-AF65-F5344CB8AC3E}">
        <p14:creationId xmlns:p14="http://schemas.microsoft.com/office/powerpoint/2010/main" val="3093641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6B6F2-2E60-47C3-A657-A2E5A9F24967}"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E74A4E-C02F-4B0C-8999-23D61E2D5222}" type="slidenum">
              <a:rPr lang="en-IN" smtClean="0"/>
              <a:t>‹#›</a:t>
            </a:fld>
            <a:endParaRPr lang="en-IN"/>
          </a:p>
        </p:txBody>
      </p:sp>
    </p:spTree>
    <p:extLst>
      <p:ext uri="{BB962C8B-B14F-4D97-AF65-F5344CB8AC3E}">
        <p14:creationId xmlns:p14="http://schemas.microsoft.com/office/powerpoint/2010/main" val="2225538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6B6F2-2E60-47C3-A657-A2E5A9F24967}"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E74A4E-C02F-4B0C-8999-23D61E2D5222}" type="slidenum">
              <a:rPr lang="en-IN" smtClean="0"/>
              <a:t>‹#›</a:t>
            </a:fld>
            <a:endParaRPr lang="en-IN"/>
          </a:p>
        </p:txBody>
      </p:sp>
    </p:spTree>
    <p:extLst>
      <p:ext uri="{BB962C8B-B14F-4D97-AF65-F5344CB8AC3E}">
        <p14:creationId xmlns:p14="http://schemas.microsoft.com/office/powerpoint/2010/main" val="287588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6B6F2-2E60-47C3-A657-A2E5A9F24967}"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E74A4E-C02F-4B0C-8999-23D61E2D5222}" type="slidenum">
              <a:rPr lang="en-IN" smtClean="0"/>
              <a:t>‹#›</a:t>
            </a:fld>
            <a:endParaRPr lang="en-IN"/>
          </a:p>
        </p:txBody>
      </p:sp>
    </p:spTree>
    <p:extLst>
      <p:ext uri="{BB962C8B-B14F-4D97-AF65-F5344CB8AC3E}">
        <p14:creationId xmlns:p14="http://schemas.microsoft.com/office/powerpoint/2010/main" val="244207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86B6F2-2E60-47C3-A657-A2E5A9F24967}" type="datetimeFigureOut">
              <a:rPr lang="en-IN" smtClean="0"/>
              <a:t>05-10-2021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E74A4E-C02F-4B0C-8999-23D61E2D5222}" type="slidenum">
              <a:rPr lang="en-IN" smtClean="0"/>
              <a:t>‹#›</a:t>
            </a:fld>
            <a:endParaRPr lang="en-IN"/>
          </a:p>
        </p:txBody>
      </p:sp>
    </p:spTree>
    <p:extLst>
      <p:ext uri="{BB962C8B-B14F-4D97-AF65-F5344CB8AC3E}">
        <p14:creationId xmlns:p14="http://schemas.microsoft.com/office/powerpoint/2010/main" val="1767409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86B6F2-2E60-47C3-A657-A2E5A9F24967}"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E74A4E-C02F-4B0C-8999-23D61E2D5222}" type="slidenum">
              <a:rPr lang="en-IN" smtClean="0"/>
              <a:t>‹#›</a:t>
            </a:fld>
            <a:endParaRPr lang="en-IN"/>
          </a:p>
        </p:txBody>
      </p:sp>
    </p:spTree>
    <p:extLst>
      <p:ext uri="{BB962C8B-B14F-4D97-AF65-F5344CB8AC3E}">
        <p14:creationId xmlns:p14="http://schemas.microsoft.com/office/powerpoint/2010/main" val="170054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86B6F2-2E60-47C3-A657-A2E5A9F24967}" type="datetimeFigureOut">
              <a:rPr lang="en-IN" smtClean="0"/>
              <a:t>05-10-2021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E74A4E-C02F-4B0C-8999-23D61E2D5222}" type="slidenum">
              <a:rPr lang="en-IN" smtClean="0"/>
              <a:t>‹#›</a:t>
            </a:fld>
            <a:endParaRPr lang="en-IN"/>
          </a:p>
        </p:txBody>
      </p:sp>
    </p:spTree>
    <p:extLst>
      <p:ext uri="{BB962C8B-B14F-4D97-AF65-F5344CB8AC3E}">
        <p14:creationId xmlns:p14="http://schemas.microsoft.com/office/powerpoint/2010/main" val="150383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86B6F2-2E60-47C3-A657-A2E5A9F24967}" type="datetimeFigureOut">
              <a:rPr lang="en-IN" smtClean="0"/>
              <a:t>05-10-2021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E74A4E-C02F-4B0C-8999-23D61E2D5222}" type="slidenum">
              <a:rPr lang="en-IN" smtClean="0"/>
              <a:t>‹#›</a:t>
            </a:fld>
            <a:endParaRPr lang="en-IN"/>
          </a:p>
        </p:txBody>
      </p:sp>
    </p:spTree>
    <p:extLst>
      <p:ext uri="{BB962C8B-B14F-4D97-AF65-F5344CB8AC3E}">
        <p14:creationId xmlns:p14="http://schemas.microsoft.com/office/powerpoint/2010/main" val="1227847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186B6F2-2E60-47C3-A657-A2E5A9F24967}" type="datetimeFigureOut">
              <a:rPr lang="en-IN" smtClean="0"/>
              <a:t>05-10-2021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E74A4E-C02F-4B0C-8999-23D61E2D5222}" type="slidenum">
              <a:rPr lang="en-IN" smtClean="0"/>
              <a:t>‹#›</a:t>
            </a:fld>
            <a:endParaRPr lang="en-IN"/>
          </a:p>
        </p:txBody>
      </p:sp>
    </p:spTree>
    <p:extLst>
      <p:ext uri="{BB962C8B-B14F-4D97-AF65-F5344CB8AC3E}">
        <p14:creationId xmlns:p14="http://schemas.microsoft.com/office/powerpoint/2010/main" val="446940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6B6F2-2E60-47C3-A657-A2E5A9F24967}"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E74A4E-C02F-4B0C-8999-23D61E2D5222}" type="slidenum">
              <a:rPr lang="en-IN" smtClean="0"/>
              <a:t>‹#›</a:t>
            </a:fld>
            <a:endParaRPr lang="en-IN"/>
          </a:p>
        </p:txBody>
      </p:sp>
    </p:spTree>
    <p:extLst>
      <p:ext uri="{BB962C8B-B14F-4D97-AF65-F5344CB8AC3E}">
        <p14:creationId xmlns:p14="http://schemas.microsoft.com/office/powerpoint/2010/main" val="258894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86B6F2-2E60-47C3-A657-A2E5A9F24967}" type="datetimeFigureOut">
              <a:rPr lang="en-IN" smtClean="0"/>
              <a:t>05-10-2021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E74A4E-C02F-4B0C-8999-23D61E2D5222}" type="slidenum">
              <a:rPr lang="en-IN" smtClean="0"/>
              <a:t>‹#›</a:t>
            </a:fld>
            <a:endParaRPr lang="en-IN"/>
          </a:p>
        </p:txBody>
      </p:sp>
    </p:spTree>
    <p:extLst>
      <p:ext uri="{BB962C8B-B14F-4D97-AF65-F5344CB8AC3E}">
        <p14:creationId xmlns:p14="http://schemas.microsoft.com/office/powerpoint/2010/main" val="13758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186B6F2-2E60-47C3-A657-A2E5A9F24967}" type="datetimeFigureOut">
              <a:rPr lang="en-IN" smtClean="0"/>
              <a:t>05-10-2021</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BE74A4E-C02F-4B0C-8999-23D61E2D5222}" type="slidenum">
              <a:rPr lang="en-IN" smtClean="0"/>
              <a:t>‹#›</a:t>
            </a:fld>
            <a:endParaRPr lang="en-IN"/>
          </a:p>
        </p:txBody>
      </p:sp>
    </p:spTree>
    <p:extLst>
      <p:ext uri="{BB962C8B-B14F-4D97-AF65-F5344CB8AC3E}">
        <p14:creationId xmlns:p14="http://schemas.microsoft.com/office/powerpoint/2010/main" val="2279682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iy.stackexchange.com/questions/30936/devices-that-can-slowly-lower-and-raise-200-pounds-2-feet"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B3B4-0BAC-4401-8E93-CEB20E984F13}"/>
              </a:ext>
            </a:extLst>
          </p:cNvPr>
          <p:cNvSpPr>
            <a:spLocks noGrp="1"/>
          </p:cNvSpPr>
          <p:nvPr>
            <p:ph type="ctrTitle"/>
          </p:nvPr>
        </p:nvSpPr>
        <p:spPr/>
        <p:txBody>
          <a:bodyPr>
            <a:normAutofit fontScale="90000"/>
          </a:bodyPr>
          <a:lstStyle/>
          <a:p>
            <a:br>
              <a:rPr lang="en-US" sz="3600" dirty="0">
                <a:solidFill>
                  <a:srgbClr val="00B0F0"/>
                </a:solidFill>
                <a:latin typeface="Arial Black" panose="020B0A04020102020204" pitchFamily="34" charset="0"/>
              </a:rPr>
            </a:br>
            <a:br>
              <a:rPr lang="en-US" sz="3600" dirty="0">
                <a:solidFill>
                  <a:srgbClr val="00B0F0"/>
                </a:solidFill>
                <a:latin typeface="Arial Black" panose="020B0A04020102020204" pitchFamily="34" charset="0"/>
              </a:rPr>
            </a:br>
            <a:br>
              <a:rPr lang="en-US" sz="3600" dirty="0">
                <a:solidFill>
                  <a:srgbClr val="00B0F0"/>
                </a:solidFill>
                <a:latin typeface="Arial Black" panose="020B0A04020102020204" pitchFamily="34" charset="0"/>
              </a:rPr>
            </a:br>
            <a:r>
              <a:rPr lang="en-US" sz="3600" dirty="0">
                <a:solidFill>
                  <a:srgbClr val="FF0000"/>
                </a:solidFill>
                <a:latin typeface="Arial Black" panose="020B0A04020102020204" pitchFamily="34" charset="0"/>
              </a:rPr>
              <a:t>INDIAN INSTITUTE OF TECHNOLOGY</a:t>
            </a:r>
            <a:br>
              <a:rPr lang="en-US" sz="3600" dirty="0">
                <a:solidFill>
                  <a:srgbClr val="FF0000"/>
                </a:solidFill>
                <a:latin typeface="Arial Black" panose="020B0A04020102020204" pitchFamily="34" charset="0"/>
              </a:rPr>
            </a:br>
            <a:r>
              <a:rPr lang="en-US" sz="3600" dirty="0">
                <a:solidFill>
                  <a:srgbClr val="FF0000"/>
                </a:solidFill>
                <a:latin typeface="Arial Black" panose="020B0A04020102020204" pitchFamily="34" charset="0"/>
              </a:rPr>
              <a:t>PATNA</a:t>
            </a:r>
            <a:br>
              <a:rPr lang="en-US" sz="3600" dirty="0">
                <a:solidFill>
                  <a:srgbClr val="00B0F0"/>
                </a:solidFill>
                <a:latin typeface="Arial Black" panose="020B0A04020102020204" pitchFamily="34" charset="0"/>
              </a:rPr>
            </a:br>
            <a:br>
              <a:rPr lang="en-US" sz="3600" dirty="0">
                <a:latin typeface="Arial Black" panose="020B0A04020102020204" pitchFamily="34" charset="0"/>
              </a:rPr>
            </a:br>
            <a:r>
              <a:rPr lang="en-US" sz="3600" dirty="0">
                <a:latin typeface="Arial Black" panose="020B0A04020102020204" pitchFamily="34" charset="0"/>
              </a:rPr>
              <a:t>DEPARTMENT OF MECHANICAL ENGINEERING</a:t>
            </a:r>
            <a:endParaRPr lang="en-IN" sz="3600" dirty="0">
              <a:latin typeface="Arial Black" panose="020B0A04020102020204" pitchFamily="34" charset="0"/>
            </a:endParaRPr>
          </a:p>
        </p:txBody>
      </p:sp>
      <p:sp>
        <p:nvSpPr>
          <p:cNvPr id="3" name="Subtitle 2">
            <a:extLst>
              <a:ext uri="{FF2B5EF4-FFF2-40B4-BE49-F238E27FC236}">
                <a16:creationId xmlns:a16="http://schemas.microsoft.com/office/drawing/2014/main" id="{BAEF6B19-1A67-4733-A371-B3EEDA8CB9A1}"/>
              </a:ext>
            </a:extLst>
          </p:cNvPr>
          <p:cNvSpPr>
            <a:spLocks noGrp="1"/>
          </p:cNvSpPr>
          <p:nvPr>
            <p:ph type="subTitle" idx="1"/>
          </p:nvPr>
        </p:nvSpPr>
        <p:spPr/>
        <p:txBody>
          <a:bodyPr>
            <a:normAutofit fontScale="92500" lnSpcReduction="10000"/>
          </a:bodyPr>
          <a:lstStyle/>
          <a:p>
            <a:r>
              <a:rPr lang="en-US" sz="4000" dirty="0">
                <a:solidFill>
                  <a:schemeClr val="tx1"/>
                </a:solidFill>
                <a:highlight>
                  <a:srgbClr val="FFFF00"/>
                </a:highlight>
                <a:latin typeface="Arial Black" panose="020B0A04020102020204" pitchFamily="34" charset="0"/>
              </a:rPr>
              <a:t>ME395 (ENGINEERING PRACTICUM) PRESENTATION</a:t>
            </a:r>
            <a:endParaRPr lang="en-IN" sz="4000" dirty="0">
              <a:solidFill>
                <a:schemeClr val="tx1"/>
              </a:solidFill>
              <a:highlight>
                <a:srgbClr val="FFFF00"/>
              </a:highlight>
              <a:latin typeface="Arial Black" panose="020B0A04020102020204" pitchFamily="34" charset="0"/>
            </a:endParaRPr>
          </a:p>
        </p:txBody>
      </p:sp>
      <p:pic>
        <p:nvPicPr>
          <p:cNvPr id="5" name="Picture 4">
            <a:extLst>
              <a:ext uri="{FF2B5EF4-FFF2-40B4-BE49-F238E27FC236}">
                <a16:creationId xmlns:a16="http://schemas.microsoft.com/office/drawing/2014/main" id="{0448E9CD-671F-4BB9-BC09-6A219D0939F0}"/>
              </a:ext>
            </a:extLst>
          </p:cNvPr>
          <p:cNvPicPr>
            <a:picLocks noChangeAspect="1"/>
          </p:cNvPicPr>
          <p:nvPr/>
        </p:nvPicPr>
        <p:blipFill>
          <a:blip r:embed="rId2"/>
          <a:stretch>
            <a:fillRect/>
          </a:stretch>
        </p:blipFill>
        <p:spPr>
          <a:xfrm>
            <a:off x="0" y="1957483"/>
            <a:ext cx="2024743" cy="1737188"/>
          </a:xfrm>
          <a:prstGeom prst="rect">
            <a:avLst/>
          </a:prstGeom>
        </p:spPr>
      </p:pic>
      <p:pic>
        <p:nvPicPr>
          <p:cNvPr id="8" name="Picture 7">
            <a:extLst>
              <a:ext uri="{FF2B5EF4-FFF2-40B4-BE49-F238E27FC236}">
                <a16:creationId xmlns:a16="http://schemas.microsoft.com/office/drawing/2014/main" id="{6C3A078B-3163-4FE7-86C2-645B436B5857}"/>
              </a:ext>
            </a:extLst>
          </p:cNvPr>
          <p:cNvPicPr>
            <a:picLocks noChangeAspect="1"/>
          </p:cNvPicPr>
          <p:nvPr/>
        </p:nvPicPr>
        <p:blipFill>
          <a:blip r:embed="rId3"/>
          <a:stretch>
            <a:fillRect/>
          </a:stretch>
        </p:blipFill>
        <p:spPr>
          <a:xfrm>
            <a:off x="10274508" y="80466"/>
            <a:ext cx="1917492" cy="1877017"/>
          </a:xfrm>
          <a:prstGeom prst="rect">
            <a:avLst/>
          </a:prstGeom>
        </p:spPr>
      </p:pic>
    </p:spTree>
    <p:extLst>
      <p:ext uri="{BB962C8B-B14F-4D97-AF65-F5344CB8AC3E}">
        <p14:creationId xmlns:p14="http://schemas.microsoft.com/office/powerpoint/2010/main" val="2072980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672D-E840-408F-970E-358BEBE00BA0}"/>
              </a:ext>
            </a:extLst>
          </p:cNvPr>
          <p:cNvSpPr>
            <a:spLocks noGrp="1"/>
          </p:cNvSpPr>
          <p:nvPr>
            <p:ph type="title"/>
          </p:nvPr>
        </p:nvSpPr>
        <p:spPr>
          <a:xfrm>
            <a:off x="913775" y="618517"/>
            <a:ext cx="10364451" cy="4285992"/>
          </a:xfrm>
        </p:spPr>
        <p:txBody>
          <a:bodyPr>
            <a:noAutofit/>
          </a:bodyPr>
          <a:lstStyle/>
          <a:p>
            <a:r>
              <a:rPr lang="en-US" sz="8800" dirty="0"/>
              <a:t>Rack and Pinion mechanism:</a:t>
            </a:r>
          </a:p>
        </p:txBody>
      </p:sp>
      <p:sp>
        <p:nvSpPr>
          <p:cNvPr id="4" name="Content Placeholder 3">
            <a:extLst>
              <a:ext uri="{FF2B5EF4-FFF2-40B4-BE49-F238E27FC236}">
                <a16:creationId xmlns:a16="http://schemas.microsoft.com/office/drawing/2014/main" id="{3A770717-5E72-474B-B95D-B81B9845C6B4}"/>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74607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7E43-D6E2-45EA-B69F-7FEC7E74B874}"/>
              </a:ext>
            </a:extLst>
          </p:cNvPr>
          <p:cNvSpPr>
            <a:spLocks noGrp="1"/>
          </p:cNvSpPr>
          <p:nvPr>
            <p:ph type="title"/>
          </p:nvPr>
        </p:nvSpPr>
        <p:spPr>
          <a:xfrm>
            <a:off x="913775" y="1"/>
            <a:ext cx="10364451" cy="1163782"/>
          </a:xfrm>
        </p:spPr>
        <p:txBody>
          <a:bodyPr/>
          <a:lstStyle/>
          <a:p>
            <a:r>
              <a:rPr lang="en-US" dirty="0"/>
              <a:t>Rack and pinion made on </a:t>
            </a:r>
            <a:r>
              <a:rPr lang="en-US" dirty="0" err="1"/>
              <a:t>solidworks</a:t>
            </a:r>
            <a:endParaRPr lang="en-US" dirty="0"/>
          </a:p>
        </p:txBody>
      </p:sp>
      <p:pic>
        <p:nvPicPr>
          <p:cNvPr id="9" name="Content Placeholder 8">
            <a:extLst>
              <a:ext uri="{FF2B5EF4-FFF2-40B4-BE49-F238E27FC236}">
                <a16:creationId xmlns:a16="http://schemas.microsoft.com/office/drawing/2014/main" id="{53BF55F9-19C4-4054-BB71-150F877A32EB}"/>
              </a:ext>
            </a:extLst>
          </p:cNvPr>
          <p:cNvPicPr>
            <a:picLocks noGrp="1" noChangeAspect="1"/>
          </p:cNvPicPr>
          <p:nvPr>
            <p:ph sz="quarter" idx="13"/>
          </p:nvPr>
        </p:nvPicPr>
        <p:blipFill rotWithShape="1">
          <a:blip r:embed="rId2"/>
          <a:srcRect t="5" r="-186" b="3591"/>
          <a:stretch/>
        </p:blipFill>
        <p:spPr>
          <a:xfrm>
            <a:off x="-603433" y="939661"/>
            <a:ext cx="12330545" cy="5809673"/>
          </a:xfrm>
        </p:spPr>
      </p:pic>
      <p:sp>
        <p:nvSpPr>
          <p:cNvPr id="37" name="Rectangle 36">
            <a:extLst>
              <a:ext uri="{FF2B5EF4-FFF2-40B4-BE49-F238E27FC236}">
                <a16:creationId xmlns:a16="http://schemas.microsoft.com/office/drawing/2014/main" id="{9764AC86-F451-4604-B5FF-0A9D6E873C5E}"/>
              </a:ext>
            </a:extLst>
          </p:cNvPr>
          <p:cNvSpPr/>
          <p:nvPr/>
        </p:nvSpPr>
        <p:spPr>
          <a:xfrm>
            <a:off x="4408393" y="2967335"/>
            <a:ext cx="3375219" cy="2585323"/>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           </a:t>
            </a:r>
          </a:p>
          <a:p>
            <a:pPr algn="ctr"/>
            <a:r>
              <a:rPr lang="en-US" sz="5400" dirty="0">
                <a:ln w="0"/>
                <a:solidFill>
                  <a:schemeClr val="accent1"/>
                </a:solidFill>
                <a:effectLst>
                  <a:outerShdw blurRad="38100" dist="25400" dir="5400000" algn="ctr" rotWithShape="0">
                    <a:srgbClr val="6E747A">
                      <a:alpha val="43000"/>
                    </a:srgbClr>
                  </a:outerShdw>
                </a:effectLst>
              </a:rPr>
              <a:t>          Rack</a:t>
            </a: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38" name="Rectangle 37">
            <a:extLst>
              <a:ext uri="{FF2B5EF4-FFF2-40B4-BE49-F238E27FC236}">
                <a16:creationId xmlns:a16="http://schemas.microsoft.com/office/drawing/2014/main" id="{6479E978-8C14-437A-A930-C72473F95BD7}"/>
              </a:ext>
            </a:extLst>
          </p:cNvPr>
          <p:cNvSpPr/>
          <p:nvPr/>
        </p:nvSpPr>
        <p:spPr>
          <a:xfrm>
            <a:off x="1100896" y="2967335"/>
            <a:ext cx="9990235"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Pinion                                           </a:t>
            </a:r>
          </a:p>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cxnSp>
        <p:nvCxnSpPr>
          <p:cNvPr id="45" name="Straight Arrow Connector 44">
            <a:extLst>
              <a:ext uri="{FF2B5EF4-FFF2-40B4-BE49-F238E27FC236}">
                <a16:creationId xmlns:a16="http://schemas.microsoft.com/office/drawing/2014/main" id="{626F3B9F-CE56-4645-8F9E-E7A8E94B2764}"/>
              </a:ext>
            </a:extLst>
          </p:cNvPr>
          <p:cNvCxnSpPr/>
          <p:nvPr/>
        </p:nvCxnSpPr>
        <p:spPr>
          <a:xfrm>
            <a:off x="1454727" y="3640975"/>
            <a:ext cx="1604357" cy="623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FCD5C57-4ADC-4B42-90BA-E1CFE7B5010C}"/>
              </a:ext>
            </a:extLst>
          </p:cNvPr>
          <p:cNvCxnSpPr/>
          <p:nvPr/>
        </p:nvCxnSpPr>
        <p:spPr>
          <a:xfrm>
            <a:off x="7423265" y="4089862"/>
            <a:ext cx="731520" cy="241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13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55F1E-3287-4AD4-BC60-EE6BB5F71C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723647-6DD8-43E6-AE5D-3A09F868F808}"/>
              </a:ext>
            </a:extLst>
          </p:cNvPr>
          <p:cNvSpPr>
            <a:spLocks noGrp="1"/>
          </p:cNvSpPr>
          <p:nvPr>
            <p:ph sz="quarter" idx="13"/>
          </p:nvPr>
        </p:nvSpPr>
        <p:spPr/>
        <p:txBody>
          <a:bodyPr/>
          <a:lstStyle/>
          <a:p>
            <a:endParaRPr lang="en-IN"/>
          </a:p>
        </p:txBody>
      </p:sp>
      <p:pic>
        <p:nvPicPr>
          <p:cNvPr id="7" name="Picture 6">
            <a:extLst>
              <a:ext uri="{FF2B5EF4-FFF2-40B4-BE49-F238E27FC236}">
                <a16:creationId xmlns:a16="http://schemas.microsoft.com/office/drawing/2014/main" id="{FF6DD34F-FFD8-4C5C-AC07-7DBE437915FD}"/>
              </a:ext>
            </a:extLst>
          </p:cNvPr>
          <p:cNvPicPr>
            <a:picLocks noChangeAspect="1"/>
          </p:cNvPicPr>
          <p:nvPr/>
        </p:nvPicPr>
        <p:blipFill>
          <a:blip r:embed="rId2"/>
          <a:stretch>
            <a:fillRect/>
          </a:stretch>
        </p:blipFill>
        <p:spPr>
          <a:xfrm>
            <a:off x="276565" y="298581"/>
            <a:ext cx="11282785" cy="6069292"/>
          </a:xfrm>
          <a:prstGeom prst="rect">
            <a:avLst/>
          </a:prstGeom>
        </p:spPr>
      </p:pic>
    </p:spTree>
    <p:extLst>
      <p:ext uri="{BB962C8B-B14F-4D97-AF65-F5344CB8AC3E}">
        <p14:creationId xmlns:p14="http://schemas.microsoft.com/office/powerpoint/2010/main" val="2022375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4023-6B62-4845-AA6C-A847ABD8BBAA}"/>
              </a:ext>
            </a:extLst>
          </p:cNvPr>
          <p:cNvSpPr>
            <a:spLocks noGrp="1"/>
          </p:cNvSpPr>
          <p:nvPr>
            <p:ph type="title"/>
          </p:nvPr>
        </p:nvSpPr>
        <p:spPr>
          <a:xfrm>
            <a:off x="913775" y="618518"/>
            <a:ext cx="10364451" cy="13051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7FB0ACB-85A0-4CCD-96DF-11F1AE901CE9}"/>
              </a:ext>
            </a:extLst>
          </p:cNvPr>
          <p:cNvSpPr>
            <a:spLocks noGrp="1"/>
          </p:cNvSpPr>
          <p:nvPr>
            <p:ph sz="quarter" idx="13"/>
          </p:nvPr>
        </p:nvSpPr>
        <p:spPr>
          <a:xfrm>
            <a:off x="913774" y="881149"/>
            <a:ext cx="10363826" cy="4910051"/>
          </a:xfrm>
        </p:spPr>
        <p:txBody>
          <a:bodyPr/>
          <a:lstStyle/>
          <a:p>
            <a:r>
              <a:rPr lang="en-IN" dirty="0">
                <a:solidFill>
                  <a:srgbClr val="FF0000"/>
                </a:solidFill>
                <a:highlight>
                  <a:srgbClr val="FFFF00"/>
                </a:highlight>
                <a:latin typeface="Segoe Print" panose="02000600000000000000" pitchFamily="2" charset="0"/>
              </a:rPr>
              <a:t>Rack and pinion gears normally change rotary motion into linear motion, but sometimes we use them to change linear motion into rotary motion</a:t>
            </a:r>
            <a:r>
              <a:rPr lang="en-IN" dirty="0">
                <a:solidFill>
                  <a:srgbClr val="FF0000"/>
                </a:solidFill>
                <a:latin typeface="Segoe Print" panose="02000600000000000000" pitchFamily="2" charset="0"/>
              </a:rPr>
              <a:t>. They transform a rotary movement (that of the pinion) into a linear movement (that of the rack) or vice versa. We use them for sliding doors moved by an electric </a:t>
            </a:r>
            <a:r>
              <a:rPr lang="en-IN" dirty="0" err="1">
                <a:solidFill>
                  <a:srgbClr val="FF0000"/>
                </a:solidFill>
                <a:latin typeface="Segoe Print" panose="02000600000000000000" pitchFamily="2" charset="0"/>
              </a:rPr>
              <a:t>motor.The</a:t>
            </a:r>
            <a:r>
              <a:rPr lang="en-IN" dirty="0">
                <a:solidFill>
                  <a:srgbClr val="FF0000"/>
                </a:solidFill>
                <a:latin typeface="Segoe Print" panose="02000600000000000000" pitchFamily="2" charset="0"/>
              </a:rPr>
              <a:t> rack is attached to the door and the pinion is attached to the motor. The motor moves the pinion which moves the rack and the door moves</a:t>
            </a:r>
            <a:r>
              <a:rPr lang="en-IN" dirty="0">
                <a:latin typeface="Segoe Print" panose="02000600000000000000" pitchFamily="2" charset="0"/>
              </a:rPr>
              <a:t>. </a:t>
            </a:r>
          </a:p>
          <a:p>
            <a:endParaRPr lang="en-US" dirty="0"/>
          </a:p>
        </p:txBody>
      </p:sp>
      <p:pic>
        <p:nvPicPr>
          <p:cNvPr id="4" name="Content Placeholder 4">
            <a:extLst>
              <a:ext uri="{FF2B5EF4-FFF2-40B4-BE49-F238E27FC236}">
                <a16:creationId xmlns:a16="http://schemas.microsoft.com/office/drawing/2014/main" id="{A5A3F47F-D53F-4A27-9373-BAC21147876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259926" y="3996083"/>
            <a:ext cx="4002925" cy="2588558"/>
          </a:xfrm>
          <a:prstGeom prst="rect">
            <a:avLst/>
          </a:prstGeom>
        </p:spPr>
      </p:pic>
    </p:spTree>
    <p:extLst>
      <p:ext uri="{BB962C8B-B14F-4D97-AF65-F5344CB8AC3E}">
        <p14:creationId xmlns:p14="http://schemas.microsoft.com/office/powerpoint/2010/main" val="362950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B909-EF31-499E-8264-2A046B4B4C19}"/>
              </a:ext>
            </a:extLst>
          </p:cNvPr>
          <p:cNvSpPr>
            <a:spLocks noGrp="1"/>
          </p:cNvSpPr>
          <p:nvPr>
            <p:ph type="title"/>
          </p:nvPr>
        </p:nvSpPr>
        <p:spPr/>
        <p:txBody>
          <a:bodyPr/>
          <a:lstStyle/>
          <a:p>
            <a:r>
              <a:rPr lang="en-IN" dirty="0"/>
              <a:t>ELECTRICITY GENERATION FROM  RACK AND PINION MECHANISM:(POWER HUMP):</a:t>
            </a:r>
            <a:endParaRPr lang="en-US" dirty="0"/>
          </a:p>
        </p:txBody>
      </p:sp>
      <p:sp>
        <p:nvSpPr>
          <p:cNvPr id="3" name="Content Placeholder 2">
            <a:extLst>
              <a:ext uri="{FF2B5EF4-FFF2-40B4-BE49-F238E27FC236}">
                <a16:creationId xmlns:a16="http://schemas.microsoft.com/office/drawing/2014/main" id="{B8568E71-DC86-4223-BE34-4F40C41AC30F}"/>
              </a:ext>
            </a:extLst>
          </p:cNvPr>
          <p:cNvSpPr>
            <a:spLocks noGrp="1"/>
          </p:cNvSpPr>
          <p:nvPr>
            <p:ph sz="quarter" idx="13"/>
          </p:nvPr>
        </p:nvSpPr>
        <p:spPr/>
        <p:txBody>
          <a:bodyPr>
            <a:normAutofit fontScale="92500" lnSpcReduction="10000"/>
          </a:bodyPr>
          <a:lstStyle/>
          <a:p>
            <a:r>
              <a:rPr lang="en-IN" dirty="0">
                <a:solidFill>
                  <a:srgbClr val="FF0000"/>
                </a:solidFill>
              </a:rPr>
              <a:t>The Kinetic energy of moving vehicles can be converted into mechanical energy of the shaft through rack and pinion mechanism. This shaft is connected to the electric dynamo and it produces electrical energy proportional to traffic density. This generated power can be regulated by using </a:t>
            </a:r>
            <a:r>
              <a:rPr lang="en-IN" dirty="0" err="1">
                <a:solidFill>
                  <a:srgbClr val="FF0000"/>
                </a:solidFill>
              </a:rPr>
              <a:t>zener</a:t>
            </a:r>
            <a:r>
              <a:rPr lang="en-IN" dirty="0">
                <a:solidFill>
                  <a:srgbClr val="FF0000"/>
                </a:solidFill>
              </a:rPr>
              <a:t> diode for continuous supply .All this mechanism can be housed under the dome like speed breaker, which is called hump</a:t>
            </a:r>
            <a:r>
              <a:rPr lang="en-IN" dirty="0"/>
              <a:t>.</a:t>
            </a:r>
          </a:p>
          <a:p>
            <a:r>
              <a:rPr lang="en-IN" dirty="0">
                <a:solidFill>
                  <a:srgbClr val="00B0F0"/>
                </a:solidFill>
              </a:rPr>
              <a:t>The generated power can be used for </a:t>
            </a:r>
            <a:r>
              <a:rPr lang="en-IN" dirty="0">
                <a:solidFill>
                  <a:srgbClr val="00B0F0"/>
                </a:solidFill>
                <a:highlight>
                  <a:srgbClr val="FFFF00"/>
                </a:highlight>
              </a:rPr>
              <a:t>general purpose like streetlights, traffic signals. </a:t>
            </a:r>
            <a:r>
              <a:rPr lang="en-IN" dirty="0">
                <a:solidFill>
                  <a:srgbClr val="00B0F0"/>
                </a:solidFill>
              </a:rPr>
              <a:t>The electrical output can be improved by arranging these power humps in series this generated power can be amplified and stored by using different electric devices. The maintenance cost of hump is almost nullified. By adopting this arrangement, we can satisfy the future demands to some extent.</a:t>
            </a:r>
            <a:endParaRPr lang="en-US" dirty="0">
              <a:solidFill>
                <a:srgbClr val="00B0F0"/>
              </a:solidFill>
            </a:endParaRPr>
          </a:p>
        </p:txBody>
      </p:sp>
    </p:spTree>
    <p:extLst>
      <p:ext uri="{BB962C8B-B14F-4D97-AF65-F5344CB8AC3E}">
        <p14:creationId xmlns:p14="http://schemas.microsoft.com/office/powerpoint/2010/main" val="1579098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649A-0628-407A-AE3E-74BF70BB2BE0}"/>
              </a:ext>
            </a:extLst>
          </p:cNvPr>
          <p:cNvSpPr>
            <a:spLocks noGrp="1"/>
          </p:cNvSpPr>
          <p:nvPr>
            <p:ph type="title"/>
          </p:nvPr>
        </p:nvSpPr>
        <p:spPr>
          <a:xfrm>
            <a:off x="913775" y="618517"/>
            <a:ext cx="10364451" cy="1065903"/>
          </a:xfrm>
        </p:spPr>
        <p:txBody>
          <a:bodyPr>
            <a:normAutofit/>
          </a:bodyPr>
          <a:lstStyle/>
          <a:p>
            <a:r>
              <a:rPr lang="en-US" dirty="0"/>
              <a:t>Setup description</a:t>
            </a:r>
          </a:p>
        </p:txBody>
      </p:sp>
      <p:sp>
        <p:nvSpPr>
          <p:cNvPr id="3" name="Content Placeholder 2">
            <a:extLst>
              <a:ext uri="{FF2B5EF4-FFF2-40B4-BE49-F238E27FC236}">
                <a16:creationId xmlns:a16="http://schemas.microsoft.com/office/drawing/2014/main" id="{71072937-B194-4E08-B685-FD9D6055CD77}"/>
              </a:ext>
            </a:extLst>
          </p:cNvPr>
          <p:cNvSpPr>
            <a:spLocks noGrp="1"/>
          </p:cNvSpPr>
          <p:nvPr>
            <p:ph sz="quarter" idx="13"/>
          </p:nvPr>
        </p:nvSpPr>
        <p:spPr>
          <a:xfrm>
            <a:off x="913773" y="1483894"/>
            <a:ext cx="10708731" cy="5101389"/>
          </a:xfrm>
        </p:spPr>
        <p:txBody>
          <a:bodyPr>
            <a:normAutofit/>
          </a:bodyPr>
          <a:lstStyle/>
          <a:p>
            <a:r>
              <a:rPr lang="en-IN" sz="2400" dirty="0">
                <a:solidFill>
                  <a:srgbClr val="FF0000"/>
                </a:solidFill>
              </a:rPr>
              <a:t>A dome is mounted on four springs and in the bottom, a rack is clamped. The rack consists contact teeth on both the faces. It is connected to two gear wheels to rotate the gear wheels only in one direction. We have inserted a free wheel in each gear. The free wheel and the gear assembly are mounted centrally. The flywheel is also mounted on the same shaft and the shaft is simply supported at the both ends by means of ball bearings. Now a dynamo is connected to each shaft by belt drive. The output terminal of dynamo is connected to an electrical storing device. The total assembly is arranged in concrete pit.</a:t>
            </a:r>
            <a:endParaRPr lang="en-US" sz="2400" dirty="0">
              <a:solidFill>
                <a:srgbClr val="FF0000"/>
              </a:solidFill>
            </a:endParaRPr>
          </a:p>
        </p:txBody>
      </p:sp>
    </p:spTree>
    <p:extLst>
      <p:ext uri="{BB962C8B-B14F-4D97-AF65-F5344CB8AC3E}">
        <p14:creationId xmlns:p14="http://schemas.microsoft.com/office/powerpoint/2010/main" val="3911209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79FE-3B17-44DE-A812-A2367B0D40DE}"/>
              </a:ext>
            </a:extLst>
          </p:cNvPr>
          <p:cNvSpPr>
            <a:spLocks noGrp="1"/>
          </p:cNvSpPr>
          <p:nvPr>
            <p:ph type="title"/>
          </p:nvPr>
        </p:nvSpPr>
        <p:spPr>
          <a:xfrm>
            <a:off x="913775" y="64655"/>
            <a:ext cx="10364451" cy="1006763"/>
          </a:xfrm>
        </p:spPr>
        <p:txBody>
          <a:bodyPr/>
          <a:lstStyle/>
          <a:p>
            <a:r>
              <a:rPr lang="en-US" dirty="0"/>
              <a:t>WORKING PRINCIPLE:</a:t>
            </a:r>
          </a:p>
        </p:txBody>
      </p:sp>
      <p:sp>
        <p:nvSpPr>
          <p:cNvPr id="3" name="Content Placeholder 2">
            <a:extLst>
              <a:ext uri="{FF2B5EF4-FFF2-40B4-BE49-F238E27FC236}">
                <a16:creationId xmlns:a16="http://schemas.microsoft.com/office/drawing/2014/main" id="{BAA87693-4078-4435-9A7B-760BB5A6D437}"/>
              </a:ext>
            </a:extLst>
          </p:cNvPr>
          <p:cNvSpPr>
            <a:spLocks noGrp="1"/>
          </p:cNvSpPr>
          <p:nvPr>
            <p:ph sz="quarter" idx="13"/>
          </p:nvPr>
        </p:nvSpPr>
        <p:spPr>
          <a:xfrm>
            <a:off x="913774" y="905164"/>
            <a:ext cx="10363826" cy="5334318"/>
          </a:xfrm>
        </p:spPr>
        <p:txBody>
          <a:bodyPr>
            <a:normAutofit fontScale="92500" lnSpcReduction="10000"/>
          </a:bodyPr>
          <a:lstStyle/>
          <a:p>
            <a:r>
              <a:rPr lang="en-IN" dirty="0"/>
              <a:t>While moving, the vehicles possess some kinetic energy and it is being wasted. This kinetic energy can be utilized to produce power by using a special arrangement called POWER HUMP. It is an Electro-Mechanical unit. It utilizes both mechanical technologies and electrical techniques for the power generation and its storage. POWER HUMP is a dome like device likely to be speed breaker. </a:t>
            </a:r>
          </a:p>
          <a:p>
            <a:r>
              <a:rPr lang="en-IN" dirty="0"/>
              <a:t>Whenever the vehicle is allowed to pass over the dome it gets pressed downwards then the springs are attached to the dome are compressed and the rack which is attached to the bottom of the dome moves downward in reciprocating motion. Since the rack has teeth connected to gears, there exists conversion of reciprocating motion of rack into rotary motion of gears but the two gears rotate in opposite direction. A flywheel is mounted on the shaft whose function is to regulate the fluctuation in the energy and to make the energy uniform. So that the shafts will rotate with certain R.P.M. these shafts are connected through a belt drive to the dynamos, which converts the mechanical energy into electrical energy. The conversion will be proportional to traffic density. </a:t>
            </a:r>
          </a:p>
          <a:p>
            <a:endParaRPr lang="en-US" dirty="0"/>
          </a:p>
        </p:txBody>
      </p:sp>
    </p:spTree>
    <p:extLst>
      <p:ext uri="{BB962C8B-B14F-4D97-AF65-F5344CB8AC3E}">
        <p14:creationId xmlns:p14="http://schemas.microsoft.com/office/powerpoint/2010/main" val="324516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7C70-EE53-4862-B21C-198D30B9B245}"/>
              </a:ext>
            </a:extLst>
          </p:cNvPr>
          <p:cNvSpPr>
            <a:spLocks noGrp="1"/>
          </p:cNvSpPr>
          <p:nvPr>
            <p:ph type="title"/>
          </p:nvPr>
        </p:nvSpPr>
        <p:spPr>
          <a:xfrm>
            <a:off x="913775" y="618518"/>
            <a:ext cx="10364451" cy="44828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984953B5-23A9-49AA-B437-289FC80BC2ED}"/>
              </a:ext>
            </a:extLst>
          </p:cNvPr>
          <p:cNvSpPr>
            <a:spLocks noGrp="1"/>
          </p:cNvSpPr>
          <p:nvPr>
            <p:ph sz="quarter" idx="13"/>
          </p:nvPr>
        </p:nvSpPr>
        <p:spPr>
          <a:xfrm>
            <a:off x="913774" y="1371600"/>
            <a:ext cx="10363826" cy="4419599"/>
          </a:xfrm>
        </p:spPr>
        <p:txBody>
          <a:bodyPr>
            <a:normAutofit/>
          </a:bodyPr>
          <a:lstStyle/>
          <a:p>
            <a:r>
              <a:rPr lang="en-IN" dirty="0"/>
              <a:t>Whenever an armature rotates between the magnetic fields of south and north poles, an E.M.F (electro motive force) is induced in it. So, for inducing the E.M.F armature coil has to rotate, for rotating this armature it is connected to a long shaft. By rotating same </a:t>
            </a:r>
            <a:r>
              <a:rPr lang="en-IN" dirty="0" err="1"/>
              <a:t>e.m.f.</a:t>
            </a:r>
            <a:r>
              <a:rPr lang="en-IN" dirty="0"/>
              <a:t> , is induced, for this rotation kinetic energy of moving vehicles is utilized. The power is generated in both the directions; to convert this power into one way a special component is used called </a:t>
            </a:r>
            <a:r>
              <a:rPr lang="en-IN" dirty="0" err="1"/>
              <a:t>zener</a:t>
            </a:r>
            <a:r>
              <a:rPr lang="en-IN" dirty="0"/>
              <a:t> diode for continuous supply. All this mechanism can be housed under the dome, like speed breaker, which is called HUMP. The electrical output can be improved by arranging these POWER HUMPS in series. This generated power can be amplified and stored by using different electrical devices.</a:t>
            </a:r>
            <a:endParaRPr lang="en-US" dirty="0"/>
          </a:p>
        </p:txBody>
      </p:sp>
    </p:spTree>
    <p:extLst>
      <p:ext uri="{BB962C8B-B14F-4D97-AF65-F5344CB8AC3E}">
        <p14:creationId xmlns:p14="http://schemas.microsoft.com/office/powerpoint/2010/main" val="2666949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FACA-EAAC-49F4-A5CD-E8B82309E52B}"/>
              </a:ext>
            </a:extLst>
          </p:cNvPr>
          <p:cNvSpPr>
            <a:spLocks noGrp="1"/>
          </p:cNvSpPr>
          <p:nvPr>
            <p:ph type="title"/>
          </p:nvPr>
        </p:nvSpPr>
        <p:spPr>
          <a:xfrm>
            <a:off x="913775" y="138545"/>
            <a:ext cx="10364451" cy="1579419"/>
          </a:xfrm>
        </p:spPr>
        <p:txBody>
          <a:bodyPr/>
          <a:lstStyle/>
          <a:p>
            <a:r>
              <a:rPr lang="en-US" dirty="0"/>
              <a:t>COMPONENTS</a:t>
            </a:r>
          </a:p>
        </p:txBody>
      </p:sp>
      <p:sp>
        <p:nvSpPr>
          <p:cNvPr id="3" name="Content Placeholder 2">
            <a:extLst>
              <a:ext uri="{FF2B5EF4-FFF2-40B4-BE49-F238E27FC236}">
                <a16:creationId xmlns:a16="http://schemas.microsoft.com/office/drawing/2014/main" id="{8CF8ABD3-E04E-478C-B378-43B491DC6F9F}"/>
              </a:ext>
            </a:extLst>
          </p:cNvPr>
          <p:cNvSpPr>
            <a:spLocks noGrp="1"/>
          </p:cNvSpPr>
          <p:nvPr>
            <p:ph sz="quarter" idx="13"/>
          </p:nvPr>
        </p:nvSpPr>
        <p:spPr>
          <a:xfrm>
            <a:off x="913774" y="1443790"/>
            <a:ext cx="10363826" cy="4347410"/>
          </a:xfrm>
        </p:spPr>
        <p:txBody>
          <a:bodyPr>
            <a:normAutofit/>
          </a:bodyPr>
          <a:lstStyle/>
          <a:p>
            <a:r>
              <a:rPr lang="en-IN" dirty="0"/>
              <a:t>The various machine elements used in the construction of power hump are </a:t>
            </a:r>
          </a:p>
          <a:p>
            <a:r>
              <a:rPr lang="en-IN" dirty="0"/>
              <a:t> RACK </a:t>
            </a:r>
          </a:p>
          <a:p>
            <a:r>
              <a:rPr lang="en-IN" dirty="0"/>
              <a:t>SPUR GEAR </a:t>
            </a:r>
          </a:p>
          <a:p>
            <a:r>
              <a:rPr lang="en-IN" dirty="0"/>
              <a:t>FLY WHEEL </a:t>
            </a:r>
          </a:p>
          <a:p>
            <a:r>
              <a:rPr lang="en-IN" dirty="0"/>
              <a:t>BEARINGS </a:t>
            </a:r>
          </a:p>
          <a:p>
            <a:r>
              <a:rPr lang="en-IN" dirty="0"/>
              <a:t>SHAFT </a:t>
            </a:r>
          </a:p>
          <a:p>
            <a:r>
              <a:rPr lang="en-IN" dirty="0"/>
              <a:t>SPRINGS </a:t>
            </a:r>
          </a:p>
          <a:p>
            <a:r>
              <a:rPr lang="en-IN" dirty="0"/>
              <a:t>ELECTRIC DYNAMO</a:t>
            </a:r>
            <a:endParaRPr lang="en-US" dirty="0"/>
          </a:p>
        </p:txBody>
      </p:sp>
    </p:spTree>
    <p:extLst>
      <p:ext uri="{BB962C8B-B14F-4D97-AF65-F5344CB8AC3E}">
        <p14:creationId xmlns:p14="http://schemas.microsoft.com/office/powerpoint/2010/main" val="1567329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CC5D-50A5-45AB-963B-7A16BB4B1A29}"/>
              </a:ext>
            </a:extLst>
          </p:cNvPr>
          <p:cNvSpPr>
            <a:spLocks noGrp="1"/>
          </p:cNvSpPr>
          <p:nvPr>
            <p:ph type="title"/>
          </p:nvPr>
        </p:nvSpPr>
        <p:spPr>
          <a:xfrm>
            <a:off x="913775" y="618518"/>
            <a:ext cx="10364451" cy="961630"/>
          </a:xfrm>
        </p:spPr>
        <p:txBody>
          <a:bodyPr/>
          <a:lstStyle/>
          <a:p>
            <a:r>
              <a:rPr lang="en-US" dirty="0"/>
              <a:t>MECHANICSM DIAGRAM</a:t>
            </a:r>
          </a:p>
        </p:txBody>
      </p:sp>
      <p:pic>
        <p:nvPicPr>
          <p:cNvPr id="5" name="Content Placeholder 4">
            <a:extLst>
              <a:ext uri="{FF2B5EF4-FFF2-40B4-BE49-F238E27FC236}">
                <a16:creationId xmlns:a16="http://schemas.microsoft.com/office/drawing/2014/main" id="{BAB844C0-DAF1-44EA-B864-1D322B4EC219}"/>
              </a:ext>
            </a:extLst>
          </p:cNvPr>
          <p:cNvPicPr>
            <a:picLocks noGrp="1" noChangeAspect="1"/>
          </p:cNvPicPr>
          <p:nvPr>
            <p:ph sz="quarter" idx="13"/>
          </p:nvPr>
        </p:nvPicPr>
        <p:blipFill rotWithShape="1">
          <a:blip r:embed="rId2"/>
          <a:srcRect l="40441" t="19888" r="13586" b="11598"/>
          <a:stretch/>
        </p:blipFill>
        <p:spPr>
          <a:xfrm>
            <a:off x="2777313" y="1801607"/>
            <a:ext cx="6110013" cy="5121926"/>
          </a:xfrm>
        </p:spPr>
      </p:pic>
    </p:spTree>
    <p:extLst>
      <p:ext uri="{BB962C8B-B14F-4D97-AF65-F5344CB8AC3E}">
        <p14:creationId xmlns:p14="http://schemas.microsoft.com/office/powerpoint/2010/main" val="2596491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6519D-2320-4D29-BBC6-80AE9A8B5121}"/>
              </a:ext>
            </a:extLst>
          </p:cNvPr>
          <p:cNvSpPr>
            <a:spLocks noGrp="1"/>
          </p:cNvSpPr>
          <p:nvPr>
            <p:ph type="title"/>
          </p:nvPr>
        </p:nvSpPr>
        <p:spPr>
          <a:xfrm>
            <a:off x="1190866" y="641190"/>
            <a:ext cx="10364451" cy="827728"/>
          </a:xfrm>
        </p:spPr>
        <p:txBody>
          <a:bodyPr>
            <a:normAutofit fontScale="90000"/>
          </a:bodyPr>
          <a:lstStyle/>
          <a:p>
            <a:r>
              <a:rPr lang="en-US" dirty="0">
                <a:highlight>
                  <a:srgbClr val="FFFF00"/>
                </a:highlight>
                <a:latin typeface="Arial Black" panose="020B0A04020102020204" pitchFamily="34" charset="0"/>
              </a:rPr>
              <a:t>POWER GENERATION USING </a:t>
            </a:r>
            <a:br>
              <a:rPr lang="en-US" dirty="0">
                <a:highlight>
                  <a:srgbClr val="FFFF00"/>
                </a:highlight>
                <a:latin typeface="Arial Black" panose="020B0A04020102020204" pitchFamily="34" charset="0"/>
              </a:rPr>
            </a:br>
            <a:r>
              <a:rPr lang="en-US" dirty="0">
                <a:highlight>
                  <a:srgbClr val="FFFF00"/>
                </a:highlight>
                <a:latin typeface="Arial Black" panose="020B0A04020102020204" pitchFamily="34" charset="0"/>
              </a:rPr>
              <a:t>SPEED BREAKERS</a:t>
            </a:r>
            <a:endParaRPr lang="en-IN" dirty="0">
              <a:highlight>
                <a:srgbClr val="FFFF00"/>
              </a:highlight>
              <a:latin typeface="Arial Black" panose="020B0A04020102020204" pitchFamily="34" charset="0"/>
            </a:endParaRPr>
          </a:p>
        </p:txBody>
      </p:sp>
      <p:sp>
        <p:nvSpPr>
          <p:cNvPr id="3" name="Content Placeholder 2">
            <a:extLst>
              <a:ext uri="{FF2B5EF4-FFF2-40B4-BE49-F238E27FC236}">
                <a16:creationId xmlns:a16="http://schemas.microsoft.com/office/drawing/2014/main" id="{EEE36E0B-4535-4F3D-A128-C0CF46CBDFD9}"/>
              </a:ext>
            </a:extLst>
          </p:cNvPr>
          <p:cNvSpPr>
            <a:spLocks noGrp="1"/>
          </p:cNvSpPr>
          <p:nvPr>
            <p:ph sz="quarter" idx="13"/>
          </p:nvPr>
        </p:nvSpPr>
        <p:spPr>
          <a:xfrm>
            <a:off x="913775" y="5225143"/>
            <a:ext cx="9499188" cy="1387428"/>
          </a:xfrm>
        </p:spPr>
        <p:txBody>
          <a:bodyPr>
            <a:normAutofit fontScale="92500"/>
          </a:bodyPr>
          <a:lstStyle/>
          <a:p>
            <a:pPr marL="0" indent="0">
              <a:buNone/>
            </a:pPr>
            <a:r>
              <a:rPr lang="en-US" sz="2400" b="1" dirty="0">
                <a:highlight>
                  <a:srgbClr val="FFFF00"/>
                </a:highlight>
                <a:latin typeface="Arial Black" panose="020B0A04020102020204" pitchFamily="34" charset="0"/>
              </a:rPr>
              <a:t>GUIDED BY :</a:t>
            </a:r>
            <a:endParaRPr lang="en-IN" sz="2400" b="1" dirty="0">
              <a:highlight>
                <a:srgbClr val="FFFF00"/>
              </a:highlight>
              <a:latin typeface="Arial Black" panose="020B0A04020102020204" pitchFamily="34" charset="0"/>
            </a:endParaRPr>
          </a:p>
          <a:p>
            <a:pPr marL="0" indent="0">
              <a:buNone/>
            </a:pPr>
            <a:r>
              <a:rPr lang="en-IN" sz="2600" i="0" dirty="0" err="1">
                <a:solidFill>
                  <a:srgbClr val="000000"/>
                </a:solidFill>
                <a:effectLst/>
                <a:highlight>
                  <a:srgbClr val="FFFF00"/>
                </a:highlight>
                <a:latin typeface="Arial Black" panose="020B0A04020102020204" pitchFamily="34" charset="0"/>
              </a:rPr>
              <a:t>Dr.</a:t>
            </a:r>
            <a:r>
              <a:rPr lang="en-IN" sz="2600" i="0" dirty="0">
                <a:solidFill>
                  <a:srgbClr val="000000"/>
                </a:solidFill>
                <a:effectLst/>
                <a:highlight>
                  <a:srgbClr val="FFFF00"/>
                </a:highlight>
                <a:latin typeface="Arial Black" panose="020B0A04020102020204" pitchFamily="34" charset="0"/>
              </a:rPr>
              <a:t> Somnath Sarangi  </a:t>
            </a:r>
            <a:r>
              <a:rPr lang="en-IN" sz="2600" dirty="0">
                <a:solidFill>
                  <a:srgbClr val="000000"/>
                </a:solidFill>
                <a:highlight>
                  <a:srgbClr val="FFFF00"/>
                </a:highlight>
                <a:latin typeface="Arial Black" panose="020B0A04020102020204" pitchFamily="34" charset="0"/>
              </a:rPr>
              <a:t>AND </a:t>
            </a:r>
            <a:r>
              <a:rPr lang="en-IN" sz="2600" i="0" dirty="0" err="1">
                <a:solidFill>
                  <a:srgbClr val="333333"/>
                </a:solidFill>
                <a:effectLst/>
                <a:highlight>
                  <a:srgbClr val="FFFF00"/>
                </a:highlight>
                <a:latin typeface="Arial Black" panose="020B0A04020102020204" pitchFamily="34" charset="0"/>
              </a:rPr>
              <a:t>Dr.</a:t>
            </a:r>
            <a:r>
              <a:rPr lang="en-IN" sz="2600" i="0" dirty="0">
                <a:solidFill>
                  <a:srgbClr val="333333"/>
                </a:solidFill>
                <a:effectLst/>
                <a:highlight>
                  <a:srgbClr val="FFFF00"/>
                </a:highlight>
                <a:latin typeface="Arial Black" panose="020B0A04020102020204" pitchFamily="34" charset="0"/>
              </a:rPr>
              <a:t> Chiranjit Sarkar</a:t>
            </a:r>
            <a:r>
              <a:rPr lang="en-IN" sz="2600" i="0" dirty="0">
                <a:solidFill>
                  <a:srgbClr val="000000"/>
                </a:solidFill>
                <a:effectLst/>
                <a:latin typeface="Arial Black" panose="020B0A04020102020204" pitchFamily="34" charset="0"/>
              </a:rPr>
              <a:t>       </a:t>
            </a:r>
            <a:endParaRPr lang="en-US" sz="2600" dirty="0">
              <a:latin typeface="Arial Black" panose="020B0A04020102020204" pitchFamily="34" charset="0"/>
            </a:endParaRPr>
          </a:p>
        </p:txBody>
      </p:sp>
      <p:pic>
        <p:nvPicPr>
          <p:cNvPr id="4" name="Picture 3">
            <a:extLst>
              <a:ext uri="{FF2B5EF4-FFF2-40B4-BE49-F238E27FC236}">
                <a16:creationId xmlns:a16="http://schemas.microsoft.com/office/drawing/2014/main" id="{2D468260-3D0C-4FDF-8EBF-009B55E66AA0}"/>
              </a:ext>
            </a:extLst>
          </p:cNvPr>
          <p:cNvPicPr>
            <a:picLocks noChangeAspect="1"/>
          </p:cNvPicPr>
          <p:nvPr/>
        </p:nvPicPr>
        <p:blipFill>
          <a:blip r:embed="rId2"/>
          <a:stretch>
            <a:fillRect/>
          </a:stretch>
        </p:blipFill>
        <p:spPr>
          <a:xfrm>
            <a:off x="10274508" y="80466"/>
            <a:ext cx="1917492" cy="1877017"/>
          </a:xfrm>
          <a:prstGeom prst="rect">
            <a:avLst/>
          </a:prstGeom>
        </p:spPr>
      </p:pic>
      <p:pic>
        <p:nvPicPr>
          <p:cNvPr id="9" name="Picture 8">
            <a:extLst>
              <a:ext uri="{FF2B5EF4-FFF2-40B4-BE49-F238E27FC236}">
                <a16:creationId xmlns:a16="http://schemas.microsoft.com/office/drawing/2014/main" id="{0B53D2B4-8BEB-436E-8A4C-011FA497D2A9}"/>
              </a:ext>
            </a:extLst>
          </p:cNvPr>
          <p:cNvPicPr>
            <a:picLocks noChangeAspect="1"/>
          </p:cNvPicPr>
          <p:nvPr/>
        </p:nvPicPr>
        <p:blipFill>
          <a:blip r:embed="rId3"/>
          <a:stretch>
            <a:fillRect/>
          </a:stretch>
        </p:blipFill>
        <p:spPr>
          <a:xfrm>
            <a:off x="3013787" y="1516225"/>
            <a:ext cx="6316825" cy="4175448"/>
          </a:xfrm>
          <a:prstGeom prst="rect">
            <a:avLst/>
          </a:prstGeom>
        </p:spPr>
      </p:pic>
    </p:spTree>
    <p:extLst>
      <p:ext uri="{BB962C8B-B14F-4D97-AF65-F5344CB8AC3E}">
        <p14:creationId xmlns:p14="http://schemas.microsoft.com/office/powerpoint/2010/main" val="149287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ipe(down)">
                                      <p:cBhvr>
                                        <p:cTn id="2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8407-AC15-4F6D-A6AA-067A753FE9EF}"/>
              </a:ext>
            </a:extLst>
          </p:cNvPr>
          <p:cNvSpPr>
            <a:spLocks noGrp="1"/>
          </p:cNvSpPr>
          <p:nvPr>
            <p:ph type="title"/>
          </p:nvPr>
        </p:nvSpPr>
        <p:spPr>
          <a:xfrm>
            <a:off x="913775" y="618518"/>
            <a:ext cx="10364451" cy="448284"/>
          </a:xfrm>
        </p:spPr>
        <p:txBody>
          <a:bodyPr>
            <a:normAutofit fontScale="90000"/>
          </a:bodyPr>
          <a:lstStyle/>
          <a:p>
            <a:r>
              <a:rPr lang="en-US" dirty="0"/>
              <a:t>Conclusion	</a:t>
            </a:r>
          </a:p>
        </p:txBody>
      </p:sp>
      <p:sp>
        <p:nvSpPr>
          <p:cNvPr id="3" name="Content Placeholder 2">
            <a:extLst>
              <a:ext uri="{FF2B5EF4-FFF2-40B4-BE49-F238E27FC236}">
                <a16:creationId xmlns:a16="http://schemas.microsoft.com/office/drawing/2014/main" id="{6EB1CA8A-0E91-4A6C-A4E9-222AD1BFA7D6}"/>
              </a:ext>
            </a:extLst>
          </p:cNvPr>
          <p:cNvSpPr>
            <a:spLocks noGrp="1"/>
          </p:cNvSpPr>
          <p:nvPr>
            <p:ph sz="quarter" idx="13"/>
          </p:nvPr>
        </p:nvSpPr>
        <p:spPr>
          <a:xfrm>
            <a:off x="600365" y="1154545"/>
            <a:ext cx="11055926" cy="5523346"/>
          </a:xfrm>
        </p:spPr>
        <p:txBody>
          <a:bodyPr/>
          <a:lstStyle/>
          <a:p>
            <a:r>
              <a:rPr lang="en-US" dirty="0"/>
              <a:t>With the help of this project we can produce surplus electricity and thus reducing the consumption of electricity from non-renewable sources like-coal.</a:t>
            </a:r>
          </a:p>
          <a:p>
            <a:r>
              <a:rPr lang="en-IN" dirty="0"/>
              <a:t>Instead of wasting potential of vehicles at speed breakers the minor needs can be met by  converting potential energy to electrical energy. </a:t>
            </a:r>
          </a:p>
          <a:p>
            <a:r>
              <a:rPr lang="en-IN"/>
              <a:t>So the minor needs of electricity such as street lights and traffic signals can be generated from speed breakers.</a:t>
            </a:r>
            <a:endParaRPr lang="en-US" dirty="0"/>
          </a:p>
        </p:txBody>
      </p:sp>
    </p:spTree>
    <p:extLst>
      <p:ext uri="{BB962C8B-B14F-4D97-AF65-F5344CB8AC3E}">
        <p14:creationId xmlns:p14="http://schemas.microsoft.com/office/powerpoint/2010/main" val="394914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72D366-350D-4DA2-89E9-F503C40F93CD}"/>
              </a:ext>
            </a:extLst>
          </p:cNvPr>
          <p:cNvSpPr txBox="1"/>
          <p:nvPr/>
        </p:nvSpPr>
        <p:spPr>
          <a:xfrm>
            <a:off x="3172410" y="363894"/>
            <a:ext cx="5001206" cy="523220"/>
          </a:xfrm>
          <a:prstGeom prst="rect">
            <a:avLst/>
          </a:prstGeom>
          <a:noFill/>
        </p:spPr>
        <p:txBody>
          <a:bodyPr wrap="square" rtlCol="0">
            <a:spAutoFit/>
          </a:bodyPr>
          <a:lstStyle/>
          <a:p>
            <a:r>
              <a:rPr lang="en-US" sz="2800" dirty="0">
                <a:highlight>
                  <a:srgbClr val="00FF00"/>
                </a:highlight>
                <a:latin typeface="Arial Black" panose="020B0A04020102020204" pitchFamily="34" charset="0"/>
              </a:rPr>
              <a:t>AIM OF THE PROJECT :</a:t>
            </a:r>
            <a:endParaRPr lang="en-IN" sz="2800" dirty="0">
              <a:highlight>
                <a:srgbClr val="00FF00"/>
              </a:highlight>
              <a:latin typeface="Arial Black" panose="020B0A04020102020204" pitchFamily="34" charset="0"/>
            </a:endParaRPr>
          </a:p>
        </p:txBody>
      </p:sp>
      <p:sp>
        <p:nvSpPr>
          <p:cNvPr id="6" name="TextBox 5">
            <a:extLst>
              <a:ext uri="{FF2B5EF4-FFF2-40B4-BE49-F238E27FC236}">
                <a16:creationId xmlns:a16="http://schemas.microsoft.com/office/drawing/2014/main" id="{C61631DC-3811-4762-9736-8A2C319BF37D}"/>
              </a:ext>
            </a:extLst>
          </p:cNvPr>
          <p:cNvSpPr txBox="1"/>
          <p:nvPr/>
        </p:nvSpPr>
        <p:spPr>
          <a:xfrm>
            <a:off x="1129004" y="1231641"/>
            <a:ext cx="9862457" cy="1815882"/>
          </a:xfrm>
          <a:prstGeom prst="rect">
            <a:avLst/>
          </a:prstGeom>
          <a:noFill/>
        </p:spPr>
        <p:txBody>
          <a:bodyPr wrap="square" rtlCol="0">
            <a:spAutoFit/>
          </a:bodyPr>
          <a:lstStyle/>
          <a:p>
            <a:r>
              <a:rPr lang="en-US" sz="2800" dirty="0">
                <a:highlight>
                  <a:srgbClr val="FFFF00"/>
                </a:highlight>
                <a:latin typeface="Arial Black" panose="020B0A04020102020204" pitchFamily="34" charset="0"/>
              </a:rPr>
              <a:t>This Project Aims to Prevent the loss of Energy which is generated when a vehicle passes over a speed bump.</a:t>
            </a:r>
          </a:p>
          <a:p>
            <a:endParaRPr lang="en-US" sz="2800" dirty="0">
              <a:latin typeface="Arial Black" panose="020B0A04020102020204" pitchFamily="34" charset="0"/>
            </a:endParaRPr>
          </a:p>
        </p:txBody>
      </p:sp>
      <p:pic>
        <p:nvPicPr>
          <p:cNvPr id="7" name="Picture 6">
            <a:extLst>
              <a:ext uri="{FF2B5EF4-FFF2-40B4-BE49-F238E27FC236}">
                <a16:creationId xmlns:a16="http://schemas.microsoft.com/office/drawing/2014/main" id="{C8ABF263-9B1E-4797-9424-48C0A2782BBC}"/>
              </a:ext>
            </a:extLst>
          </p:cNvPr>
          <p:cNvPicPr>
            <a:picLocks noChangeAspect="1"/>
          </p:cNvPicPr>
          <p:nvPr/>
        </p:nvPicPr>
        <p:blipFill>
          <a:blip r:embed="rId2"/>
          <a:stretch>
            <a:fillRect/>
          </a:stretch>
        </p:blipFill>
        <p:spPr>
          <a:xfrm>
            <a:off x="2570584" y="2911152"/>
            <a:ext cx="6204857" cy="3450761"/>
          </a:xfrm>
          <a:prstGeom prst="rect">
            <a:avLst/>
          </a:prstGeom>
        </p:spPr>
      </p:pic>
      <p:pic>
        <p:nvPicPr>
          <p:cNvPr id="8" name="Picture 7">
            <a:extLst>
              <a:ext uri="{FF2B5EF4-FFF2-40B4-BE49-F238E27FC236}">
                <a16:creationId xmlns:a16="http://schemas.microsoft.com/office/drawing/2014/main" id="{F33F2503-7BCD-46AB-ADAB-7C032651B328}"/>
              </a:ext>
            </a:extLst>
          </p:cNvPr>
          <p:cNvPicPr>
            <a:picLocks noChangeAspect="1"/>
          </p:cNvPicPr>
          <p:nvPr/>
        </p:nvPicPr>
        <p:blipFill>
          <a:blip r:embed="rId3"/>
          <a:stretch>
            <a:fillRect/>
          </a:stretch>
        </p:blipFill>
        <p:spPr>
          <a:xfrm>
            <a:off x="10646228" y="80467"/>
            <a:ext cx="1545771" cy="1513142"/>
          </a:xfrm>
          <a:prstGeom prst="rect">
            <a:avLst/>
          </a:prstGeom>
        </p:spPr>
      </p:pic>
    </p:spTree>
    <p:extLst>
      <p:ext uri="{BB962C8B-B14F-4D97-AF65-F5344CB8AC3E}">
        <p14:creationId xmlns:p14="http://schemas.microsoft.com/office/powerpoint/2010/main" val="3829848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2AE5E6-E76D-4CAB-81F3-71DB1F49BE88}"/>
              </a:ext>
            </a:extLst>
          </p:cNvPr>
          <p:cNvSpPr txBox="1"/>
          <p:nvPr/>
        </p:nvSpPr>
        <p:spPr>
          <a:xfrm>
            <a:off x="1819564" y="830424"/>
            <a:ext cx="9087922" cy="523220"/>
          </a:xfrm>
          <a:prstGeom prst="rect">
            <a:avLst/>
          </a:prstGeom>
          <a:noFill/>
        </p:spPr>
        <p:txBody>
          <a:bodyPr wrap="square" rtlCol="0">
            <a:spAutoFit/>
          </a:bodyPr>
          <a:lstStyle/>
          <a:p>
            <a:r>
              <a:rPr lang="en-US" sz="2800" b="0" i="0" dirty="0">
                <a:solidFill>
                  <a:srgbClr val="020202"/>
                </a:solidFill>
                <a:effectLst/>
                <a:highlight>
                  <a:srgbClr val="FFFF00"/>
                </a:highlight>
                <a:latin typeface="Arial Black" panose="020B0A04020102020204" pitchFamily="34" charset="0"/>
              </a:rPr>
              <a:t>HOW MUCH POWER CAN BE GENERATED ??</a:t>
            </a:r>
            <a:endParaRPr lang="en-IN" sz="2800" dirty="0">
              <a:highlight>
                <a:srgbClr val="FFFF00"/>
              </a:highlight>
              <a:latin typeface="Arial Black" panose="020B0A04020102020204" pitchFamily="34" charset="0"/>
            </a:endParaRPr>
          </a:p>
        </p:txBody>
      </p:sp>
      <p:pic>
        <p:nvPicPr>
          <p:cNvPr id="5" name="Picture 4">
            <a:extLst>
              <a:ext uri="{FF2B5EF4-FFF2-40B4-BE49-F238E27FC236}">
                <a16:creationId xmlns:a16="http://schemas.microsoft.com/office/drawing/2014/main" id="{523CC683-168C-4315-9CEE-94DE1EAC4E78}"/>
              </a:ext>
            </a:extLst>
          </p:cNvPr>
          <p:cNvPicPr>
            <a:picLocks noChangeAspect="1"/>
          </p:cNvPicPr>
          <p:nvPr/>
        </p:nvPicPr>
        <p:blipFill>
          <a:blip r:embed="rId2"/>
          <a:stretch>
            <a:fillRect/>
          </a:stretch>
        </p:blipFill>
        <p:spPr>
          <a:xfrm>
            <a:off x="405252" y="2082248"/>
            <a:ext cx="4586626" cy="3327986"/>
          </a:xfrm>
          <a:prstGeom prst="rect">
            <a:avLst/>
          </a:prstGeom>
        </p:spPr>
      </p:pic>
      <p:sp>
        <p:nvSpPr>
          <p:cNvPr id="6" name="TextBox 5">
            <a:extLst>
              <a:ext uri="{FF2B5EF4-FFF2-40B4-BE49-F238E27FC236}">
                <a16:creationId xmlns:a16="http://schemas.microsoft.com/office/drawing/2014/main" id="{93A52034-F563-42D7-AEB8-8A2187AAFEF6}"/>
              </a:ext>
            </a:extLst>
          </p:cNvPr>
          <p:cNvSpPr txBox="1"/>
          <p:nvPr/>
        </p:nvSpPr>
        <p:spPr>
          <a:xfrm>
            <a:off x="4991878" y="2082248"/>
            <a:ext cx="7025951" cy="3046988"/>
          </a:xfrm>
          <a:prstGeom prst="rect">
            <a:avLst/>
          </a:prstGeom>
          <a:noFill/>
        </p:spPr>
        <p:txBody>
          <a:bodyPr wrap="square" rtlCol="0">
            <a:spAutoFit/>
          </a:bodyPr>
          <a:lstStyle/>
          <a:p>
            <a:r>
              <a:rPr lang="en-US" sz="2400" b="0" i="0" dirty="0">
                <a:solidFill>
                  <a:srgbClr val="020202"/>
                </a:solidFill>
                <a:effectLst/>
                <a:highlight>
                  <a:srgbClr val="00FF00"/>
                </a:highlight>
                <a:latin typeface="Arial Black" panose="020B0A04020102020204" pitchFamily="34" charset="0"/>
              </a:rPr>
              <a:t>A vehicle weighing 1000 kg going up a height of 10 cm on a speed bump produces approximately </a:t>
            </a:r>
            <a:r>
              <a:rPr lang="en-US" sz="2400" dirty="0">
                <a:solidFill>
                  <a:srgbClr val="020202"/>
                </a:solidFill>
                <a:highlight>
                  <a:srgbClr val="00FF00"/>
                </a:highlight>
                <a:latin typeface="Arial Black" panose="020B0A04020102020204" pitchFamily="34" charset="0"/>
              </a:rPr>
              <a:t>1</a:t>
            </a:r>
            <a:r>
              <a:rPr lang="en-US" sz="2400" b="0" i="0" dirty="0">
                <a:solidFill>
                  <a:srgbClr val="020202"/>
                </a:solidFill>
                <a:effectLst/>
                <a:highlight>
                  <a:srgbClr val="00FF00"/>
                </a:highlight>
                <a:latin typeface="Arial Black" panose="020B0A04020102020204" pitchFamily="34" charset="0"/>
              </a:rPr>
              <a:t> kilowatt power.</a:t>
            </a:r>
          </a:p>
          <a:p>
            <a:endParaRPr lang="en-US" sz="2400" dirty="0">
              <a:solidFill>
                <a:srgbClr val="020202"/>
              </a:solidFill>
              <a:highlight>
                <a:srgbClr val="00FF00"/>
              </a:highlight>
              <a:latin typeface="Arial Black" panose="020B0A04020102020204" pitchFamily="34" charset="0"/>
            </a:endParaRPr>
          </a:p>
          <a:p>
            <a:r>
              <a:rPr lang="en-US" sz="2400" dirty="0">
                <a:solidFill>
                  <a:srgbClr val="020202"/>
                </a:solidFill>
                <a:highlight>
                  <a:srgbClr val="00FF00"/>
                </a:highlight>
                <a:latin typeface="Arial Black" panose="020B0A04020102020204" pitchFamily="34" charset="0"/>
              </a:rPr>
              <a:t>1 speed breaker 1 vehicle….1KW</a:t>
            </a:r>
          </a:p>
          <a:p>
            <a:r>
              <a:rPr lang="en-US" sz="2400" dirty="0">
                <a:solidFill>
                  <a:srgbClr val="020202"/>
                </a:solidFill>
                <a:highlight>
                  <a:srgbClr val="00FF00"/>
                </a:highlight>
                <a:latin typeface="Arial Black" panose="020B0A04020102020204" pitchFamily="34" charset="0"/>
              </a:rPr>
              <a:t>1 speed breaker 100 vehicles …. </a:t>
            </a:r>
            <a:r>
              <a:rPr lang="en-US" sz="2400">
                <a:solidFill>
                  <a:srgbClr val="020202"/>
                </a:solidFill>
                <a:highlight>
                  <a:srgbClr val="00FF00"/>
                </a:highlight>
                <a:latin typeface="Arial Black" panose="020B0A04020102020204" pitchFamily="34" charset="0"/>
              </a:rPr>
              <a:t>100 </a:t>
            </a:r>
            <a:r>
              <a:rPr lang="en-US" sz="2400" dirty="0">
                <a:solidFill>
                  <a:srgbClr val="020202"/>
                </a:solidFill>
                <a:highlight>
                  <a:srgbClr val="00FF00"/>
                </a:highlight>
                <a:latin typeface="Arial Black" panose="020B0A04020102020204" pitchFamily="34" charset="0"/>
              </a:rPr>
              <a:t>KW</a:t>
            </a:r>
          </a:p>
          <a:p>
            <a:endParaRPr lang="en-IN" sz="2400" dirty="0">
              <a:highlight>
                <a:srgbClr val="00FF00"/>
              </a:highlight>
              <a:latin typeface="Arial Black" panose="020B0A04020102020204" pitchFamily="34" charset="0"/>
            </a:endParaRPr>
          </a:p>
        </p:txBody>
      </p:sp>
      <p:pic>
        <p:nvPicPr>
          <p:cNvPr id="7" name="Picture 6">
            <a:extLst>
              <a:ext uri="{FF2B5EF4-FFF2-40B4-BE49-F238E27FC236}">
                <a16:creationId xmlns:a16="http://schemas.microsoft.com/office/drawing/2014/main" id="{9D628E1B-E43D-46F0-B2FF-BC2BD9210416}"/>
              </a:ext>
            </a:extLst>
          </p:cNvPr>
          <p:cNvPicPr>
            <a:picLocks noChangeAspect="1"/>
          </p:cNvPicPr>
          <p:nvPr/>
        </p:nvPicPr>
        <p:blipFill>
          <a:blip r:embed="rId3"/>
          <a:stretch>
            <a:fillRect/>
          </a:stretch>
        </p:blipFill>
        <p:spPr>
          <a:xfrm>
            <a:off x="10587070" y="80467"/>
            <a:ext cx="1604929" cy="1571052"/>
          </a:xfrm>
          <a:prstGeom prst="rect">
            <a:avLst/>
          </a:prstGeom>
        </p:spPr>
      </p:pic>
    </p:spTree>
    <p:extLst>
      <p:ext uri="{BB962C8B-B14F-4D97-AF65-F5344CB8AC3E}">
        <p14:creationId xmlns:p14="http://schemas.microsoft.com/office/powerpoint/2010/main" val="148710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heel(1)">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 calcmode="lin" valueType="num">
                                      <p:cBhvr additive="base">
                                        <p:cTn id="2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A0601C-73F7-426A-AB9C-2E19E50E1E6B}"/>
              </a:ext>
            </a:extLst>
          </p:cNvPr>
          <p:cNvPicPr>
            <a:picLocks noChangeAspect="1"/>
          </p:cNvPicPr>
          <p:nvPr/>
        </p:nvPicPr>
        <p:blipFill>
          <a:blip r:embed="rId2"/>
          <a:stretch>
            <a:fillRect/>
          </a:stretch>
        </p:blipFill>
        <p:spPr>
          <a:xfrm>
            <a:off x="0" y="0"/>
            <a:ext cx="3309072" cy="2876917"/>
          </a:xfrm>
          <a:prstGeom prst="rect">
            <a:avLst/>
          </a:prstGeom>
        </p:spPr>
      </p:pic>
      <p:pic>
        <p:nvPicPr>
          <p:cNvPr id="4" name="Picture 3">
            <a:extLst>
              <a:ext uri="{FF2B5EF4-FFF2-40B4-BE49-F238E27FC236}">
                <a16:creationId xmlns:a16="http://schemas.microsoft.com/office/drawing/2014/main" id="{708B92AA-9AB1-41D3-8442-D6F96D6396A0}"/>
              </a:ext>
            </a:extLst>
          </p:cNvPr>
          <p:cNvPicPr>
            <a:picLocks noChangeAspect="1"/>
          </p:cNvPicPr>
          <p:nvPr/>
        </p:nvPicPr>
        <p:blipFill>
          <a:blip r:embed="rId3"/>
          <a:stretch>
            <a:fillRect/>
          </a:stretch>
        </p:blipFill>
        <p:spPr>
          <a:xfrm>
            <a:off x="9999684" y="-1"/>
            <a:ext cx="2192317" cy="2146042"/>
          </a:xfrm>
          <a:prstGeom prst="rect">
            <a:avLst/>
          </a:prstGeom>
        </p:spPr>
      </p:pic>
      <p:sp>
        <p:nvSpPr>
          <p:cNvPr id="5" name="TextBox 4">
            <a:extLst>
              <a:ext uri="{FF2B5EF4-FFF2-40B4-BE49-F238E27FC236}">
                <a16:creationId xmlns:a16="http://schemas.microsoft.com/office/drawing/2014/main" id="{0A6100C2-81BD-4DAF-A9BC-2A337DC4EE37}"/>
              </a:ext>
            </a:extLst>
          </p:cNvPr>
          <p:cNvSpPr txBox="1"/>
          <p:nvPr/>
        </p:nvSpPr>
        <p:spPr>
          <a:xfrm>
            <a:off x="3309072" y="1334467"/>
            <a:ext cx="8232615" cy="5693866"/>
          </a:xfrm>
          <a:prstGeom prst="rect">
            <a:avLst/>
          </a:prstGeom>
          <a:noFill/>
        </p:spPr>
        <p:txBody>
          <a:bodyPr wrap="square" rtlCol="0">
            <a:spAutoFit/>
          </a:bodyPr>
          <a:lstStyle/>
          <a:p>
            <a:pPr algn="l">
              <a:buFont typeface="+mj-lt"/>
              <a:buAutoNum type="arabicPeriod"/>
            </a:pPr>
            <a:r>
              <a:rPr lang="en-US" sz="2400" b="0" i="0" dirty="0">
                <a:solidFill>
                  <a:srgbClr val="020202"/>
                </a:solidFill>
                <a:effectLst/>
                <a:highlight>
                  <a:srgbClr val="00FF00"/>
                </a:highlight>
                <a:latin typeface="Arial Black" panose="020B0A04020102020204" pitchFamily="34" charset="0"/>
              </a:rPr>
              <a:t> Low budget electricity production</a:t>
            </a:r>
          </a:p>
          <a:p>
            <a:endParaRPr lang="en-IN" dirty="0"/>
          </a:p>
          <a:p>
            <a:r>
              <a:rPr lang="en-IN" sz="2800" dirty="0">
                <a:latin typeface="Arial Black" panose="020B0A04020102020204" pitchFamily="34" charset="0"/>
              </a:rPr>
              <a:t>2.</a:t>
            </a:r>
            <a:r>
              <a:rPr lang="en-IN" sz="2800" dirty="0">
                <a:highlight>
                  <a:srgbClr val="00FF00"/>
                </a:highlight>
                <a:latin typeface="Arial Black" panose="020B0A04020102020204" pitchFamily="34" charset="0"/>
              </a:rPr>
              <a:t> </a:t>
            </a:r>
            <a:r>
              <a:rPr lang="en-IN" sz="2400" b="0" i="0" dirty="0">
                <a:solidFill>
                  <a:srgbClr val="020202"/>
                </a:solidFill>
                <a:effectLst/>
                <a:highlight>
                  <a:srgbClr val="00FF00"/>
                </a:highlight>
                <a:latin typeface="Arial Black" panose="020B0A04020102020204" pitchFamily="34" charset="0"/>
              </a:rPr>
              <a:t>No obstruction to traffic</a:t>
            </a:r>
          </a:p>
          <a:p>
            <a:r>
              <a:rPr lang="en-IN" dirty="0"/>
              <a:t> </a:t>
            </a:r>
          </a:p>
          <a:p>
            <a:r>
              <a:rPr lang="en-IN" sz="2800" dirty="0">
                <a:latin typeface="Arial Black" panose="020B0A04020102020204" pitchFamily="34" charset="0"/>
              </a:rPr>
              <a:t>3. </a:t>
            </a:r>
            <a:r>
              <a:rPr lang="en-IN" sz="2400" b="0" i="0" dirty="0">
                <a:solidFill>
                  <a:srgbClr val="020202"/>
                </a:solidFill>
                <a:effectLst/>
                <a:highlight>
                  <a:srgbClr val="00FF00"/>
                </a:highlight>
                <a:latin typeface="Arial Black" panose="020B0A04020102020204" pitchFamily="34" charset="0"/>
              </a:rPr>
              <a:t>Easy maintenance</a:t>
            </a:r>
          </a:p>
          <a:p>
            <a:endParaRPr lang="en-IN" sz="2800" dirty="0">
              <a:solidFill>
                <a:srgbClr val="020202"/>
              </a:solidFill>
              <a:highlight>
                <a:srgbClr val="00FF00"/>
              </a:highlight>
              <a:latin typeface="Arial Black" panose="020B0A04020102020204" pitchFamily="34" charset="0"/>
            </a:endParaRPr>
          </a:p>
          <a:p>
            <a:r>
              <a:rPr lang="en-US" sz="2800" b="0" i="0" dirty="0">
                <a:solidFill>
                  <a:srgbClr val="020202"/>
                </a:solidFill>
                <a:effectLst/>
                <a:latin typeface="Arial Black" panose="020B0A04020102020204" pitchFamily="34" charset="0"/>
              </a:rPr>
              <a:t>4. </a:t>
            </a:r>
            <a:r>
              <a:rPr lang="en-US" sz="2400" b="0" i="0" dirty="0">
                <a:solidFill>
                  <a:srgbClr val="020202"/>
                </a:solidFill>
                <a:effectLst/>
                <a:highlight>
                  <a:srgbClr val="00FF00"/>
                </a:highlight>
                <a:latin typeface="Arial Black" panose="020B0A04020102020204" pitchFamily="34" charset="0"/>
              </a:rPr>
              <a:t>Suitable at parking of multiplexes, malls, toll booths, signals, etc.</a:t>
            </a:r>
          </a:p>
          <a:p>
            <a:endParaRPr lang="en-US" sz="2400" dirty="0">
              <a:solidFill>
                <a:srgbClr val="020202"/>
              </a:solidFill>
              <a:highlight>
                <a:srgbClr val="00FF00"/>
              </a:highlight>
              <a:latin typeface="Arial Black" panose="020B0A04020102020204" pitchFamily="34" charset="0"/>
            </a:endParaRPr>
          </a:p>
          <a:p>
            <a:r>
              <a:rPr lang="en-US" sz="2800" b="0" i="0" dirty="0">
                <a:solidFill>
                  <a:srgbClr val="020202"/>
                </a:solidFill>
                <a:effectLst/>
                <a:latin typeface="Arial Black" panose="020B0A04020102020204" pitchFamily="34" charset="0"/>
              </a:rPr>
              <a:t>5. </a:t>
            </a:r>
            <a:r>
              <a:rPr lang="en-US" sz="2400" b="0" i="0" dirty="0">
                <a:solidFill>
                  <a:srgbClr val="020202"/>
                </a:solidFill>
                <a:effectLst/>
                <a:highlight>
                  <a:srgbClr val="00FF00"/>
                </a:highlight>
                <a:latin typeface="Arial Black" panose="020B0A04020102020204" pitchFamily="34" charset="0"/>
              </a:rPr>
              <a:t>Uses: Charging batteries and using them to light up the streets, etc.</a:t>
            </a:r>
          </a:p>
          <a:p>
            <a:endParaRPr lang="en-IN" sz="2800" b="0" i="0" dirty="0">
              <a:solidFill>
                <a:srgbClr val="020202"/>
              </a:solidFill>
              <a:effectLst/>
              <a:highlight>
                <a:srgbClr val="00FF00"/>
              </a:highlight>
              <a:latin typeface="Arial Black" panose="020B0A04020102020204" pitchFamily="34" charset="0"/>
            </a:endParaRPr>
          </a:p>
          <a:p>
            <a:endParaRPr lang="en-IN" sz="2800" b="0" i="0" dirty="0">
              <a:solidFill>
                <a:srgbClr val="020202"/>
              </a:solidFill>
              <a:effectLst/>
              <a:highlight>
                <a:srgbClr val="00FF00"/>
              </a:highlight>
              <a:latin typeface="Arial Black" panose="020B0A04020102020204" pitchFamily="34" charset="0"/>
            </a:endParaRPr>
          </a:p>
          <a:p>
            <a:endParaRPr lang="en-IN" dirty="0"/>
          </a:p>
          <a:p>
            <a:endParaRPr lang="en-IN" dirty="0"/>
          </a:p>
        </p:txBody>
      </p:sp>
    </p:spTree>
    <p:extLst>
      <p:ext uri="{BB962C8B-B14F-4D97-AF65-F5344CB8AC3E}">
        <p14:creationId xmlns:p14="http://schemas.microsoft.com/office/powerpoint/2010/main" val="404894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arn(inVertical)">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wheel(1)">
                                      <p:cBhvr>
                                        <p:cTn id="18" dur="20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down)">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94D4C0-2C5F-4A73-90A7-68A7AD8A86D7}"/>
              </a:ext>
            </a:extLst>
          </p:cNvPr>
          <p:cNvSpPr>
            <a:spLocks noGrp="1"/>
          </p:cNvSpPr>
          <p:nvPr>
            <p:ph type="title"/>
          </p:nvPr>
        </p:nvSpPr>
        <p:spPr>
          <a:xfrm>
            <a:off x="913149" y="121298"/>
            <a:ext cx="10364451" cy="914400"/>
          </a:xfrm>
        </p:spPr>
        <p:txBody>
          <a:bodyPr/>
          <a:lstStyle/>
          <a:p>
            <a:r>
              <a:rPr lang="en-US" dirty="0">
                <a:highlight>
                  <a:srgbClr val="FFFF00"/>
                </a:highlight>
              </a:rPr>
              <a:t>ROAD MAP</a:t>
            </a:r>
            <a:endParaRPr lang="en-IN" dirty="0">
              <a:highlight>
                <a:srgbClr val="FFFF00"/>
              </a:highlight>
            </a:endParaRPr>
          </a:p>
        </p:txBody>
      </p:sp>
      <p:sp>
        <p:nvSpPr>
          <p:cNvPr id="6" name="Content Placeholder 5">
            <a:extLst>
              <a:ext uri="{FF2B5EF4-FFF2-40B4-BE49-F238E27FC236}">
                <a16:creationId xmlns:a16="http://schemas.microsoft.com/office/drawing/2014/main" id="{5E8314D9-354A-43F6-9987-14C3930B984B}"/>
              </a:ext>
            </a:extLst>
          </p:cNvPr>
          <p:cNvSpPr>
            <a:spLocks noGrp="1"/>
          </p:cNvSpPr>
          <p:nvPr>
            <p:ph sz="quarter" idx="13"/>
          </p:nvPr>
        </p:nvSpPr>
        <p:spPr>
          <a:xfrm>
            <a:off x="913149" y="1035698"/>
            <a:ext cx="10363826" cy="5822302"/>
          </a:xfrm>
        </p:spPr>
        <p:txBody>
          <a:bodyPr/>
          <a:lstStyle/>
          <a:p>
            <a:pPr marL="0" indent="0">
              <a:buNone/>
            </a:pPr>
            <a:r>
              <a:rPr lang="en-US" dirty="0">
                <a:highlight>
                  <a:srgbClr val="00FF00"/>
                </a:highlight>
                <a:latin typeface="Arial Black" panose="020B0A04020102020204" pitchFamily="34" charset="0"/>
              </a:rPr>
              <a:t>PROGRESS TILL MIDSEM </a:t>
            </a:r>
          </a:p>
          <a:p>
            <a:r>
              <a:rPr lang="en-IN" dirty="0">
                <a:highlight>
                  <a:srgbClr val="00FF00"/>
                </a:highlight>
                <a:latin typeface="Arial Black" panose="020B0A04020102020204" pitchFamily="34" charset="0"/>
              </a:rPr>
              <a:t>Accumulation of Data related to topic</a:t>
            </a:r>
          </a:p>
          <a:p>
            <a:r>
              <a:rPr lang="en-IN" dirty="0">
                <a:highlight>
                  <a:srgbClr val="00FF00"/>
                </a:highlight>
                <a:latin typeface="Arial Black" panose="020B0A04020102020204" pitchFamily="34" charset="0"/>
              </a:rPr>
              <a:t>3-4</a:t>
            </a:r>
            <a:r>
              <a:rPr lang="en-IN" baseline="30000" dirty="0">
                <a:highlight>
                  <a:srgbClr val="00FF00"/>
                </a:highlight>
                <a:latin typeface="Arial Black" panose="020B0A04020102020204" pitchFamily="34" charset="0"/>
              </a:rPr>
              <a:t>th</a:t>
            </a:r>
            <a:r>
              <a:rPr lang="en-IN" dirty="0">
                <a:highlight>
                  <a:srgbClr val="00FF00"/>
                </a:highlight>
                <a:latin typeface="Arial Black" panose="020B0A04020102020204" pitchFamily="34" charset="0"/>
              </a:rPr>
              <a:t>  of website completed </a:t>
            </a:r>
          </a:p>
          <a:p>
            <a:r>
              <a:rPr lang="en-IN" dirty="0">
                <a:highlight>
                  <a:srgbClr val="00FF00"/>
                </a:highlight>
                <a:latin typeface="Arial Black" panose="020B0A04020102020204" pitchFamily="34" charset="0"/>
              </a:rPr>
              <a:t>Review presentation</a:t>
            </a:r>
          </a:p>
          <a:p>
            <a:r>
              <a:rPr lang="en-IN" dirty="0">
                <a:highlight>
                  <a:srgbClr val="00FF00"/>
                </a:highlight>
                <a:latin typeface="Arial Black" panose="020B0A04020102020204" pitchFamily="34" charset="0"/>
              </a:rPr>
              <a:t>Started working on solid works</a:t>
            </a:r>
          </a:p>
          <a:p>
            <a:pPr marL="0" indent="0">
              <a:buNone/>
            </a:pPr>
            <a:r>
              <a:rPr lang="en-IN" dirty="0">
                <a:latin typeface="Arial Black" panose="020B0A04020102020204" pitchFamily="34" charset="0"/>
              </a:rPr>
              <a:t> </a:t>
            </a:r>
          </a:p>
          <a:p>
            <a:pPr marL="0" indent="0">
              <a:buNone/>
            </a:pPr>
            <a:r>
              <a:rPr lang="en-IN" dirty="0">
                <a:highlight>
                  <a:srgbClr val="FFFF00"/>
                </a:highlight>
                <a:latin typeface="Arial Black" panose="020B0A04020102020204" pitchFamily="34" charset="0"/>
              </a:rPr>
              <a:t>Progress Expected Till </a:t>
            </a:r>
            <a:r>
              <a:rPr lang="en-IN" dirty="0" err="1">
                <a:highlight>
                  <a:srgbClr val="FFFF00"/>
                </a:highlight>
                <a:latin typeface="Arial Black" panose="020B0A04020102020204" pitchFamily="34" charset="0"/>
              </a:rPr>
              <a:t>Endsem</a:t>
            </a:r>
            <a:endParaRPr lang="en-IN" dirty="0">
              <a:highlight>
                <a:srgbClr val="FFFF00"/>
              </a:highlight>
              <a:latin typeface="Arial Black" panose="020B0A04020102020204" pitchFamily="34" charset="0"/>
            </a:endParaRPr>
          </a:p>
          <a:p>
            <a:r>
              <a:rPr lang="en-IN" dirty="0">
                <a:highlight>
                  <a:srgbClr val="FFFF00"/>
                </a:highlight>
                <a:latin typeface="Arial Black" panose="020B0A04020102020204" pitchFamily="34" charset="0"/>
              </a:rPr>
              <a:t> Website completion</a:t>
            </a:r>
          </a:p>
          <a:p>
            <a:r>
              <a:rPr lang="en-IN" dirty="0">
                <a:highlight>
                  <a:srgbClr val="FFFF00"/>
                </a:highlight>
                <a:latin typeface="Arial Black" panose="020B0A04020102020204" pitchFamily="34" charset="0"/>
              </a:rPr>
              <a:t>Handling problems related to storage and transmission of power generated </a:t>
            </a:r>
          </a:p>
          <a:p>
            <a:r>
              <a:rPr lang="en-IN" dirty="0">
                <a:highlight>
                  <a:srgbClr val="FFFF00"/>
                </a:highlight>
                <a:latin typeface="Arial Black" panose="020B0A04020102020204" pitchFamily="34" charset="0"/>
              </a:rPr>
              <a:t>Completion of solid works</a:t>
            </a:r>
          </a:p>
        </p:txBody>
      </p:sp>
    </p:spTree>
    <p:extLst>
      <p:ext uri="{BB962C8B-B14F-4D97-AF65-F5344CB8AC3E}">
        <p14:creationId xmlns:p14="http://schemas.microsoft.com/office/powerpoint/2010/main" val="2906150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19AB-562E-4CD9-90B3-8C9734DB23E8}"/>
              </a:ext>
            </a:extLst>
          </p:cNvPr>
          <p:cNvSpPr>
            <a:spLocks noGrp="1"/>
          </p:cNvSpPr>
          <p:nvPr>
            <p:ph type="title"/>
          </p:nvPr>
        </p:nvSpPr>
        <p:spPr>
          <a:xfrm>
            <a:off x="913775" y="618518"/>
            <a:ext cx="10364451" cy="448284"/>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E9478679-2587-4AF2-A9B8-D71CFE1E4647}"/>
              </a:ext>
            </a:extLst>
          </p:cNvPr>
          <p:cNvSpPr>
            <a:spLocks noGrp="1"/>
          </p:cNvSpPr>
          <p:nvPr>
            <p:ph sz="quarter" idx="13"/>
          </p:nvPr>
        </p:nvSpPr>
        <p:spPr>
          <a:xfrm>
            <a:off x="913774" y="1265382"/>
            <a:ext cx="10363826" cy="5523345"/>
          </a:xfrm>
        </p:spPr>
        <p:txBody>
          <a:bodyPr>
            <a:noAutofit/>
          </a:bodyPr>
          <a:lstStyle/>
          <a:p>
            <a:r>
              <a:rPr lang="en-IN" sz="2400" dirty="0">
                <a:latin typeface="MV Boli" panose="02000500030200090000" pitchFamily="2" charset="0"/>
                <a:cs typeface="MV Boli" panose="02000500030200090000" pitchFamily="2" charset="0"/>
              </a:rPr>
              <a:t>Through This project, we intend to </a:t>
            </a:r>
            <a:r>
              <a:rPr lang="en-IN" sz="2400" dirty="0">
                <a:solidFill>
                  <a:srgbClr val="FF0000"/>
                </a:solidFill>
                <a:highlight>
                  <a:srgbClr val="FFFF00"/>
                </a:highlight>
                <a:latin typeface="MV Boli" panose="02000500030200090000" pitchFamily="2" charset="0"/>
                <a:cs typeface="MV Boli" panose="02000500030200090000" pitchFamily="2" charset="0"/>
              </a:rPr>
              <a:t>harvest energy from speed breaker by making gear arrangement </a:t>
            </a:r>
            <a:r>
              <a:rPr lang="en-IN" sz="2400" dirty="0">
                <a:highlight>
                  <a:srgbClr val="FFFF00"/>
                </a:highlight>
                <a:latin typeface="MV Boli" panose="02000500030200090000" pitchFamily="2" charset="0"/>
                <a:cs typeface="MV Boli" panose="02000500030200090000" pitchFamily="2" charset="0"/>
              </a:rPr>
              <a:t>and</a:t>
            </a:r>
            <a:r>
              <a:rPr lang="en-IN" sz="2400" dirty="0">
                <a:latin typeface="MV Boli" panose="02000500030200090000" pitchFamily="2" charset="0"/>
                <a:cs typeface="MV Boli" panose="02000500030200090000" pitchFamily="2" charset="0"/>
              </a:rPr>
              <a:t> </a:t>
            </a:r>
            <a:r>
              <a:rPr lang="en-IN" sz="2400" dirty="0">
                <a:solidFill>
                  <a:srgbClr val="00B050"/>
                </a:solidFill>
                <a:highlight>
                  <a:srgbClr val="FFFF00"/>
                </a:highlight>
                <a:latin typeface="MV Boli" panose="02000500030200090000" pitchFamily="2" charset="0"/>
                <a:cs typeface="MV Boli" panose="02000500030200090000" pitchFamily="2" charset="0"/>
              </a:rPr>
              <a:t>using electronics gadgets</a:t>
            </a:r>
            <a:r>
              <a:rPr lang="en-IN" sz="2400" dirty="0">
                <a:highlight>
                  <a:srgbClr val="FFFF00"/>
                </a:highlight>
                <a:latin typeface="MV Boli" panose="02000500030200090000" pitchFamily="2" charset="0"/>
                <a:cs typeface="MV Boli" panose="02000500030200090000" pitchFamily="2" charset="0"/>
              </a:rPr>
              <a:t>.</a:t>
            </a:r>
            <a:r>
              <a:rPr lang="en-IN" sz="2400" dirty="0">
                <a:latin typeface="MV Boli" panose="02000500030200090000" pitchFamily="2" charset="0"/>
                <a:cs typeface="MV Boli" panose="02000500030200090000" pitchFamily="2" charset="0"/>
              </a:rPr>
              <a:t> </a:t>
            </a:r>
            <a:r>
              <a:rPr lang="en-IN" sz="2400" u="sng" dirty="0">
                <a:latin typeface="MV Boli" panose="02000500030200090000" pitchFamily="2" charset="0"/>
                <a:cs typeface="MV Boli" panose="02000500030200090000" pitchFamily="2" charset="0"/>
              </a:rPr>
              <a:t>Large amount of electricity can be generated saving lot of money</a:t>
            </a:r>
            <a:r>
              <a:rPr lang="en-IN" sz="2400" dirty="0">
                <a:latin typeface="MV Boli" panose="02000500030200090000" pitchFamily="2" charset="0"/>
                <a:cs typeface="MV Boli" panose="02000500030200090000" pitchFamily="2" charset="0"/>
              </a:rPr>
              <a:t>. </a:t>
            </a:r>
          </a:p>
          <a:p>
            <a:r>
              <a:rPr lang="en-IN" sz="2400" dirty="0">
                <a:solidFill>
                  <a:srgbClr val="FF0000"/>
                </a:solidFill>
                <a:latin typeface="MV Boli" panose="02000500030200090000" pitchFamily="2" charset="0"/>
                <a:cs typeface="MV Boli" panose="02000500030200090000" pitchFamily="2" charset="0"/>
              </a:rPr>
              <a:t>When vehicle is in motion it produces various forms of energy like, due to friction  between vehicle’s wheel and road i.e. rough surface HEAT Energy is produced, also when vehicle traveling at high speed strikes the wind</a:t>
            </a:r>
            <a:r>
              <a:rPr lang="en-IN" sz="2400" dirty="0">
                <a:latin typeface="MV Boli" panose="02000500030200090000" pitchFamily="2" charset="0"/>
                <a:cs typeface="MV Boli" panose="02000500030200090000" pitchFamily="2" charset="0"/>
              </a:rPr>
              <a:t>. </a:t>
            </a:r>
            <a:r>
              <a:rPr lang="en-IN" sz="2400" dirty="0">
                <a:highlight>
                  <a:srgbClr val="FFFF00"/>
                </a:highlight>
                <a:latin typeface="MV Boli" panose="02000500030200090000" pitchFamily="2" charset="0"/>
                <a:cs typeface="MV Boli" panose="02000500030200090000" pitchFamily="2" charset="0"/>
              </a:rPr>
              <a:t>then also energy is produced which is always</a:t>
            </a:r>
            <a:r>
              <a:rPr lang="en-IN" sz="2400" dirty="0">
                <a:latin typeface="MV Boli" panose="02000500030200090000" pitchFamily="2" charset="0"/>
                <a:cs typeface="MV Boli" panose="02000500030200090000" pitchFamily="2" charset="0"/>
              </a:rPr>
              <a:t> </a:t>
            </a:r>
            <a:r>
              <a:rPr lang="en-IN" sz="2400" dirty="0">
                <a:highlight>
                  <a:srgbClr val="FFFF00"/>
                </a:highlight>
                <a:latin typeface="MV Boli" panose="02000500030200090000" pitchFamily="2" charset="0"/>
                <a:cs typeface="MV Boli" panose="02000500030200090000" pitchFamily="2" charset="0"/>
              </a:rPr>
              <a:t>lost in environment and of which we can’t make  use.</a:t>
            </a:r>
            <a:endParaRPr lang="en-IN" sz="24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19087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AD56-6185-472B-9917-3CD3B4EE561D}"/>
              </a:ext>
            </a:extLst>
          </p:cNvPr>
          <p:cNvSpPr>
            <a:spLocks noGrp="1"/>
          </p:cNvSpPr>
          <p:nvPr>
            <p:ph type="title"/>
          </p:nvPr>
        </p:nvSpPr>
        <p:spPr>
          <a:xfrm>
            <a:off x="913775" y="230909"/>
            <a:ext cx="10364451" cy="591127"/>
          </a:xfrm>
        </p:spPr>
        <p:txBody>
          <a:bodyPr/>
          <a:lstStyle/>
          <a:p>
            <a:endParaRPr lang="en-US" dirty="0"/>
          </a:p>
        </p:txBody>
      </p:sp>
      <p:sp>
        <p:nvSpPr>
          <p:cNvPr id="3" name="Content Placeholder 2">
            <a:extLst>
              <a:ext uri="{FF2B5EF4-FFF2-40B4-BE49-F238E27FC236}">
                <a16:creationId xmlns:a16="http://schemas.microsoft.com/office/drawing/2014/main" id="{62791753-B956-47A9-A44E-2D6663219993}"/>
              </a:ext>
            </a:extLst>
          </p:cNvPr>
          <p:cNvSpPr>
            <a:spLocks noGrp="1"/>
          </p:cNvSpPr>
          <p:nvPr>
            <p:ph sz="quarter" idx="13"/>
          </p:nvPr>
        </p:nvSpPr>
        <p:spPr>
          <a:xfrm>
            <a:off x="913774" y="822036"/>
            <a:ext cx="10363826" cy="5504873"/>
          </a:xfrm>
        </p:spPr>
        <p:txBody>
          <a:bodyPr>
            <a:normAutofit/>
          </a:bodyPr>
          <a:lstStyle/>
          <a:p>
            <a:pPr marL="0" indent="0">
              <a:buNone/>
            </a:pPr>
            <a:r>
              <a:rPr lang="en-IN" dirty="0">
                <a:latin typeface="MV Boli" panose="02000500030200090000" pitchFamily="2" charset="0"/>
                <a:cs typeface="MV Boli" panose="02000500030200090000" pitchFamily="2" charset="0"/>
              </a:rPr>
              <a:t> </a:t>
            </a:r>
            <a:r>
              <a:rPr lang="en-IN" dirty="0">
                <a:highlight>
                  <a:srgbClr val="00FF00"/>
                </a:highlight>
                <a:latin typeface="MV Boli" panose="02000500030200090000" pitchFamily="2" charset="0"/>
                <a:cs typeface="MV Boli" panose="02000500030200090000" pitchFamily="2" charset="0"/>
              </a:rPr>
              <a:t>this energy that we can’t make use of is just the WASTAGE OF ENERGY </a:t>
            </a:r>
            <a:r>
              <a:rPr lang="en-IN" dirty="0">
                <a:latin typeface="MV Boli" panose="02000500030200090000" pitchFamily="2" charset="0"/>
                <a:cs typeface="MV Boli" panose="02000500030200090000" pitchFamily="2" charset="0"/>
              </a:rPr>
              <a:t>that is abundantly available around us. In this project we are just trying to make use of such energy in order to generate an ELECTRICAL ENERGY. This project will work on the principle of “POTENTIAL ENERGY TO ELECTRICAL ENERGY CONVERSION” Potential energy can be thought of as energy stored within a physical system. This energy can be released or converted into other forms of energy, including kinetic energy. It is called potential energy because it has the potential </a:t>
            </a:r>
            <a:r>
              <a:rPr lang="en-IN" dirty="0">
                <a:solidFill>
                  <a:srgbClr val="FF0000"/>
                </a:solidFill>
                <a:latin typeface="MV Boli" panose="02000500030200090000" pitchFamily="2" charset="0"/>
                <a:cs typeface="MV Boli" panose="02000500030200090000" pitchFamily="2" charset="0"/>
              </a:rPr>
              <a:t>to change the states of objects in the system when the energy is released If h is the height above an arbitrarily assigned reference point, then Kinetic energy of an object is the extra energy which it possesses due to its motion. It is defined as the work needed to accelerate a body of a given mass from rest to its current velocity.</a:t>
            </a:r>
            <a:endParaRPr lang="en-US" dirty="0">
              <a:solidFill>
                <a:srgbClr val="FF0000"/>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9560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C11C5B-79BF-47C4-B0AB-1143CE4C8C69}"/>
              </a:ext>
            </a:extLst>
          </p:cNvPr>
          <p:cNvSpPr>
            <a:spLocks noGrp="1"/>
          </p:cNvSpPr>
          <p:nvPr>
            <p:ph type="title"/>
          </p:nvPr>
        </p:nvSpPr>
        <p:spPr>
          <a:xfrm>
            <a:off x="913775" y="92364"/>
            <a:ext cx="10364451" cy="591128"/>
          </a:xfrm>
        </p:spPr>
        <p:txBody>
          <a:bodyPr>
            <a:normAutofit/>
          </a:bodyPr>
          <a:lstStyle/>
          <a:p>
            <a:r>
              <a:rPr lang="en-US" dirty="0"/>
              <a:t>Principle</a:t>
            </a:r>
          </a:p>
        </p:txBody>
      </p:sp>
      <p:sp>
        <p:nvSpPr>
          <p:cNvPr id="4" name="Content Placeholder 3">
            <a:extLst>
              <a:ext uri="{FF2B5EF4-FFF2-40B4-BE49-F238E27FC236}">
                <a16:creationId xmlns:a16="http://schemas.microsoft.com/office/drawing/2014/main" id="{9F572AC8-E817-4F64-8E2A-E6520D0A0D76}"/>
              </a:ext>
            </a:extLst>
          </p:cNvPr>
          <p:cNvSpPr>
            <a:spLocks noGrp="1"/>
          </p:cNvSpPr>
          <p:nvPr>
            <p:ph sz="quarter" idx="13"/>
          </p:nvPr>
        </p:nvSpPr>
        <p:spPr>
          <a:xfrm>
            <a:off x="913774" y="766618"/>
            <a:ext cx="10363826" cy="5024581"/>
          </a:xfrm>
        </p:spPr>
        <p:txBody>
          <a:bodyPr>
            <a:noAutofit/>
          </a:bodyPr>
          <a:lstStyle/>
          <a:p>
            <a:r>
              <a:rPr lang="en-IN" sz="2800" dirty="0">
                <a:latin typeface="Segoe Print" panose="02000600000000000000" pitchFamily="2" charset="0"/>
                <a:cs typeface="MV Boli" panose="02000500030200090000" pitchFamily="2" charset="0"/>
              </a:rPr>
              <a:t>The </a:t>
            </a:r>
            <a:r>
              <a:rPr lang="en-IN" sz="2800" dirty="0">
                <a:highlight>
                  <a:srgbClr val="FFFF00"/>
                </a:highlight>
                <a:latin typeface="Segoe Print" panose="02000600000000000000" pitchFamily="2" charset="0"/>
                <a:cs typeface="MV Boli" panose="02000500030200090000" pitchFamily="2" charset="0"/>
              </a:rPr>
              <a:t>principle</a:t>
            </a:r>
            <a:r>
              <a:rPr lang="en-IN" sz="2800" dirty="0">
                <a:latin typeface="Segoe Print" panose="02000600000000000000" pitchFamily="2" charset="0"/>
                <a:cs typeface="MV Boli" panose="02000500030200090000" pitchFamily="2" charset="0"/>
              </a:rPr>
              <a:t> involved is </a:t>
            </a:r>
            <a:r>
              <a:rPr lang="en-IN" sz="2800" dirty="0">
                <a:solidFill>
                  <a:srgbClr val="FF0000"/>
                </a:solidFill>
                <a:highlight>
                  <a:srgbClr val="FFFF00"/>
                </a:highlight>
                <a:latin typeface="Segoe Print" panose="02000600000000000000" pitchFamily="2" charset="0"/>
                <a:cs typeface="MV Boli" panose="02000500030200090000" pitchFamily="2" charset="0"/>
              </a:rPr>
              <a:t>Convert POTENTIAL ENERGY TO ELECTRICAL ENERGY CONVERSION.</a:t>
            </a:r>
            <a:r>
              <a:rPr lang="en-IN" sz="2800" dirty="0">
                <a:highlight>
                  <a:srgbClr val="FFFF00"/>
                </a:highlight>
                <a:latin typeface="Segoe Print" panose="02000600000000000000" pitchFamily="2" charset="0"/>
                <a:cs typeface="MV Boli" panose="02000500030200090000" pitchFamily="2" charset="0"/>
              </a:rPr>
              <a:t> </a:t>
            </a:r>
          </a:p>
          <a:p>
            <a:r>
              <a:rPr lang="en-IN" sz="2800" dirty="0">
                <a:latin typeface="Segoe Print" panose="02000600000000000000" pitchFamily="2" charset="0"/>
                <a:cs typeface="MV Boli" panose="02000500030200090000" pitchFamily="2" charset="0"/>
              </a:rPr>
              <a:t>There is a system to generate power by converting the potential energy generated by a vehicle going up on a speed breaker into kinetic energy. </a:t>
            </a:r>
          </a:p>
          <a:p>
            <a:r>
              <a:rPr lang="en-IN" sz="2800" dirty="0">
                <a:latin typeface="Segoe Print" panose="02000600000000000000" pitchFamily="2" charset="0"/>
                <a:cs typeface="MV Boli" panose="02000500030200090000" pitchFamily="2" charset="0"/>
              </a:rPr>
              <a:t>When the vehicle  moves over the inclined plates, </a:t>
            </a:r>
            <a:r>
              <a:rPr lang="en-IN" sz="2800" dirty="0">
                <a:highlight>
                  <a:srgbClr val="FFFF00"/>
                </a:highlight>
                <a:latin typeface="Segoe Print" panose="02000600000000000000" pitchFamily="2" charset="0"/>
                <a:cs typeface="MV Boli" panose="02000500030200090000" pitchFamily="2" charset="0"/>
              </a:rPr>
              <a:t>it gains height resulting in increase in potential energy </a:t>
            </a:r>
            <a:r>
              <a:rPr lang="en-IN" sz="2800" dirty="0">
                <a:latin typeface="Segoe Print" panose="02000600000000000000" pitchFamily="2" charset="0"/>
                <a:cs typeface="MV Boli" panose="02000500030200090000" pitchFamily="2" charset="0"/>
              </a:rPr>
              <a:t>, which is wasted in a conventional rumble strip. </a:t>
            </a:r>
            <a:endParaRPr lang="en-US" sz="2800" dirty="0">
              <a:solidFill>
                <a:srgbClr val="FF0000"/>
              </a:solidFill>
              <a:latin typeface="Segoe Print" panose="02000600000000000000" pitchFamily="2" charset="0"/>
              <a:cs typeface="MV Boli" panose="02000500030200090000" pitchFamily="2" charset="0"/>
            </a:endParaRPr>
          </a:p>
        </p:txBody>
      </p:sp>
    </p:spTree>
    <p:extLst>
      <p:ext uri="{BB962C8B-B14F-4D97-AF65-F5344CB8AC3E}">
        <p14:creationId xmlns:p14="http://schemas.microsoft.com/office/powerpoint/2010/main" val="345847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399</TotalTime>
  <Words>1376</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Calibri</vt:lpstr>
      <vt:lpstr>MV Boli</vt:lpstr>
      <vt:lpstr>Segoe Print</vt:lpstr>
      <vt:lpstr>Tw Cen MT</vt:lpstr>
      <vt:lpstr>Droplet</vt:lpstr>
      <vt:lpstr>   INDIAN INSTITUTE OF TECHNOLOGY PATNA  DEPARTMENT OF MECHANICAL ENGINEERING</vt:lpstr>
      <vt:lpstr>POWER GENERATION USING  SPEED BREAKERS</vt:lpstr>
      <vt:lpstr>PowerPoint Presentation</vt:lpstr>
      <vt:lpstr>PowerPoint Presentation</vt:lpstr>
      <vt:lpstr>PowerPoint Presentation</vt:lpstr>
      <vt:lpstr>ROAD MAP</vt:lpstr>
      <vt:lpstr>Introduction</vt:lpstr>
      <vt:lpstr>PowerPoint Presentation</vt:lpstr>
      <vt:lpstr>Principle</vt:lpstr>
      <vt:lpstr>Rack and Pinion mechanism:</vt:lpstr>
      <vt:lpstr>Rack and pinion made on solidworks</vt:lpstr>
      <vt:lpstr>PowerPoint Presentation</vt:lpstr>
      <vt:lpstr>PowerPoint Presentation</vt:lpstr>
      <vt:lpstr>ELECTRICITY GENERATION FROM  RACK AND PINION MECHANISM:(POWER HUMP):</vt:lpstr>
      <vt:lpstr>Setup description</vt:lpstr>
      <vt:lpstr>WORKING PRINCIPLE:</vt:lpstr>
      <vt:lpstr>PowerPoint Presentation</vt:lpstr>
      <vt:lpstr>COMPONENTS</vt:lpstr>
      <vt:lpstr>MECHANICSM DIAGRAM</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INSTITUTE OF TECHNOLOGY PATNA  DEPARTMENT OF MECHANICAL ENGINEERING</dc:title>
  <dc:creator>Vibhum Pandey</dc:creator>
  <cp:lastModifiedBy>Vibhum Pandey</cp:lastModifiedBy>
  <cp:revision>30</cp:revision>
  <dcterms:created xsi:type="dcterms:W3CDTF">2021-09-26T13:26:28Z</dcterms:created>
  <dcterms:modified xsi:type="dcterms:W3CDTF">2021-10-05T11:35:35Z</dcterms:modified>
</cp:coreProperties>
</file>