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80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9" r:id="rId31"/>
    <p:sldId id="290" r:id="rId32"/>
    <p:sldId id="288" r:id="rId33"/>
    <p:sldId id="287" r:id="rId34"/>
    <p:sldId id="291" r:id="rId3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3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985B11D-2015-8F34-5DC0-53FD73E1B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9624716C-C646-B14A-00E5-8329D754B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3760230-393B-4D41-8641-524A8988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469-A224-444E-A928-86D296C07ACD}" type="datetimeFigureOut">
              <a:rPr lang="id-ID" smtClean="0"/>
              <a:t>26/09/22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E6F72C40-2295-2185-004A-5F925531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B9A90BB0-2A0C-C18A-5AA4-3D116777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604D-B9D8-E442-BA76-D797FF11E6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071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4D227CC-3FE1-1DEA-B215-8A39344B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BD3AC7DD-7821-C290-D0C0-BDA8CF262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5484E6A-EF41-1751-ADF1-09383CCA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469-A224-444E-A928-86D296C07ACD}" type="datetimeFigureOut">
              <a:rPr lang="id-ID" smtClean="0"/>
              <a:t>26/09/22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1FA72AE0-A50E-9261-B89E-ADDEF9A0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1D880F9-E27F-4FB3-8364-3BABFB83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604D-B9D8-E442-BA76-D797FF11E6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55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2DC34784-81B8-C8AC-4056-5D77E72D9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F0956F3E-0703-29FB-C155-37B06E899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DBD04C6-C95E-B30D-C32F-55FFBD50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469-A224-444E-A928-86D296C07ACD}" type="datetimeFigureOut">
              <a:rPr lang="id-ID" smtClean="0"/>
              <a:t>26/09/22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4AF89E7-6053-4B27-E074-936C0DC2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4372FBD-8674-56F5-6254-D087B809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604D-B9D8-E442-BA76-D797FF11E6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137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487956F-53E6-E7A7-09CF-3E4C887A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1882155-0364-EB92-9232-72593EB3F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5D730C9-A651-FFF8-86A9-43B1B88C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469-A224-444E-A928-86D296C07ACD}" type="datetimeFigureOut">
              <a:rPr lang="id-ID" smtClean="0"/>
              <a:t>26/09/22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1B388A4-80DB-616F-E228-421241BD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55A4879-F104-E0CB-35A0-9475E803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604D-B9D8-E442-BA76-D797FF11E6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588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DA99710-1F8B-7379-0EE5-1CB1FC4F1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56542805-230F-AF25-928E-6AB94D087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A9B7FFC4-1DA6-98DF-0AA8-1F9720D0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469-A224-444E-A928-86D296C07ACD}" type="datetimeFigureOut">
              <a:rPr lang="id-ID" smtClean="0"/>
              <a:t>26/09/22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C0AF33B-2969-364B-19C3-FDBBEEFE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526F689-CE72-4AD1-97CF-B408DCD8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604D-B9D8-E442-BA76-D797FF11E6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918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45FF087-AE33-FEB5-FA80-7A6F3EDD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4C01A0B-A87A-2963-A44F-46126F7A9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3CA445DE-D9EA-75DE-30E3-0B5756466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A827651A-D936-C035-2EE9-7F105A3F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469-A224-444E-A928-86D296C07ACD}" type="datetimeFigureOut">
              <a:rPr lang="id-ID" smtClean="0"/>
              <a:t>26/09/22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67BCEEA2-D11A-7375-0E4A-69388348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563067D9-8729-7CA8-4C9C-8890B1A3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604D-B9D8-E442-BA76-D797FF11E6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297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6A52289-CC0E-745B-8F10-86EC97E1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60FEE48F-D130-CD35-A3B4-6AF72B866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5164FAFE-3DA2-CC55-5EBB-E81C4B344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2625016D-E32C-5633-EEC9-6C6F91932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B69C23E7-9CEE-14BE-20C2-ADEDE749F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FFD6F8C3-5686-C17D-5855-75043EE3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469-A224-444E-A928-86D296C07ACD}" type="datetimeFigureOut">
              <a:rPr lang="id-ID" smtClean="0"/>
              <a:t>26/09/22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5CF77951-D80A-7861-1E9B-6CC80B39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A1029C47-89C7-2E67-3CAF-D38EEDA2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604D-B9D8-E442-BA76-D797FF11E6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355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955166B-5D26-5403-59C6-021EDA1C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58FED494-E50E-1E98-86F1-067CB99C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469-A224-444E-A928-86D296C07ACD}" type="datetimeFigureOut">
              <a:rPr lang="id-ID" smtClean="0"/>
              <a:t>26/09/22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6FC097E6-174B-BD89-C09A-FFF34365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9A5E701F-A699-8D97-4A9A-43ACCAAD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604D-B9D8-E442-BA76-D797FF11E6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797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E27B83C7-0B5D-45BB-74C6-2DEC9111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469-A224-444E-A928-86D296C07ACD}" type="datetimeFigureOut">
              <a:rPr lang="id-ID" smtClean="0"/>
              <a:t>26/09/22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3ADE86ED-2DE9-41DC-685B-29D09870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A3D14112-1993-E83D-9BC1-3225D71F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604D-B9D8-E442-BA76-D797FF11E6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426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478C173-73F0-4155-B339-C7CFCB08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89A3872-0288-C14F-FC38-080CF8283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5F790241-19CD-9E6B-4EDC-7C9E990F7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9B69B117-D8AB-CCAE-F395-3F8D2C2B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469-A224-444E-A928-86D296C07ACD}" type="datetimeFigureOut">
              <a:rPr lang="id-ID" smtClean="0"/>
              <a:t>26/09/22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D6F6E3E1-8303-0CEE-8EBA-17B348BD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EA2B771C-4AF8-BFDB-4386-152CB28B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604D-B9D8-E442-BA76-D797FF11E6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421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E5CB488-6D6F-044A-EA1F-DFBDA007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B52DB180-7F4A-2EDB-BC77-160A120E6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9C826EE4-DB86-D8F4-7BC5-0E77A43CB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2AF9924E-D94E-2434-07DB-618C6FB1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469-A224-444E-A928-86D296C07ACD}" type="datetimeFigureOut">
              <a:rPr lang="id-ID" smtClean="0"/>
              <a:t>26/09/22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58D970BF-C0F5-5E46-84E6-3F72D939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61C6AE13-AF42-6C9F-7ACA-F2C78B4F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604D-B9D8-E442-BA76-D797FF11E6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5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C2BFA980-0579-9EC3-13E7-4849EFB1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25BC2371-60BE-A86C-E1A7-539B471FE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C557EFFF-C49D-140B-016E-7A57E283A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7C469-A224-444E-A928-86D296C07ACD}" type="datetimeFigureOut">
              <a:rPr lang="id-ID" smtClean="0"/>
              <a:t>26/09/22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EE14C39-971F-FFF2-3A2D-836A30010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3FCB5826-0246-37CD-EB41-2EB33A0A8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604D-B9D8-E442-BA76-D797FF11E6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143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tanikode.com/bootstrap-grid/#fn:1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CC0C768-A9AC-1997-C477-26A725E93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CSS </a:t>
            </a:r>
            <a:r>
              <a:rPr lang="id-ID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Framework</a:t>
            </a:r>
            <a:endParaRPr lang="id-ID" b="1" dirty="0">
              <a:solidFill>
                <a:srgbClr val="6C38B8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E3C410F6-C828-405D-3859-7D28BD4FB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CSS </a:t>
            </a:r>
            <a:r>
              <a:rPr lang="id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Framework</a:t>
            </a:r>
            <a:endParaRPr lang="id-ID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0783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4130330-4083-0011-4410-5DFE94F6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“Setup </a:t>
            </a:r>
            <a:r>
              <a:rPr lang="id-ID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Bootstrap</a:t>
            </a:r>
            <a:endParaRPr lang="id-ID" b="1" dirty="0">
              <a:solidFill>
                <a:srgbClr val="6C38B8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E0ED0B6-2BE4-F0D0-7165-9DC276D1B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Download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melalui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website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bootstrap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23B3E727-BD30-8CC2-4A58-E4169642C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642404"/>
            <a:ext cx="7772400" cy="235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0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A885A12-FDA9-F822-204D-E27088FE4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4400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“ </a:t>
            </a:r>
            <a:r>
              <a:rPr lang="id-ID" sz="4400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Grid</a:t>
            </a:r>
            <a:r>
              <a:rPr lang="id-ID" sz="4400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 System</a:t>
            </a:r>
          </a:p>
        </p:txBody>
      </p:sp>
      <p:sp>
        <p:nvSpPr>
          <p:cNvPr id="4" name="Subjudul 3">
            <a:extLst>
              <a:ext uri="{FF2B5EF4-FFF2-40B4-BE49-F238E27FC236}">
                <a16:creationId xmlns:a16="http://schemas.microsoft.com/office/drawing/2014/main" id="{8CF441C7-E890-0350-EE19-5515C0CFBB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159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A885A12-FDA9-F822-204D-E27088FE4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4000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“ </a:t>
            </a:r>
            <a:r>
              <a:rPr lang="id-ID" sz="4000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Grid</a:t>
            </a:r>
            <a:r>
              <a:rPr lang="id-ID" sz="4000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 System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26C47FA8-7DE7-9F6E-701B-B2C9DA3CA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Grid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System adalah sistem yang digunakan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Bootstrap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untuk mengatur tata letak (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layout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). Sistem ini terdiri dari 12 kolom dan 6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breakpoint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8779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CCF2D21-5A47-D6F6-431E-33C460BB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Grid</a:t>
            </a:r>
            <a:r>
              <a:rPr lang="id-ID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 System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091CAB3-922D-A6CB-6EE8-1C8DDEEDB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Satu kolom penuh panjangnya adalah 12. Jika kolom dibagi dua maka panjangnya akan menjadi 6.</a:t>
            </a:r>
          </a:p>
          <a:p>
            <a:pPr>
              <a:buFont typeface="Wingdings" pitchFamily="2" charset="2"/>
              <a:buChar char="§"/>
            </a:pP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>
              <a:buFont typeface="Wingdings" pitchFamily="2" charset="2"/>
              <a:buChar char="§"/>
            </a:pP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Jika dibagi lagi, maka panjang kolomnya akan semakin kecil, hingga yang paling kecil adalah 1. Ini artinya, kolom pada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grid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hanya bisa dibagi sampai 12 saja</a:t>
            </a:r>
            <a:r>
              <a:rPr lang="id-ID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2852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CCF2D21-5A47-D6F6-431E-33C460BB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Grid</a:t>
            </a:r>
            <a:r>
              <a:rPr lang="id-ID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 System</a:t>
            </a:r>
          </a:p>
        </p:txBody>
      </p:sp>
      <p:pic>
        <p:nvPicPr>
          <p:cNvPr id="4098" name="Picture 2" descr="Sistem Grid 12 Kolom">
            <a:extLst>
              <a:ext uri="{FF2B5EF4-FFF2-40B4-BE49-F238E27FC236}">
                <a16:creationId xmlns:a16="http://schemas.microsoft.com/office/drawing/2014/main" id="{C2D690D8-8839-5D63-B58F-7D00FBE758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48" y="2152891"/>
            <a:ext cx="10833903" cy="361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50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A885A12-FDA9-F822-204D-E27088FE4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4400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“ </a:t>
            </a:r>
            <a:r>
              <a:rPr lang="id-ID" sz="4400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Breakpoint</a:t>
            </a:r>
            <a:endParaRPr lang="id-ID" sz="4400" b="1" dirty="0">
              <a:solidFill>
                <a:srgbClr val="6C38B8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26C47FA8-7DE7-9F6E-701B-B2C9DA3CA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Breakpoint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 adalah ukuran lebar yang menentukan tampilan responsif terhadap ukuran </a:t>
            </a:r>
            <a:r>
              <a:rPr lang="id-ID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viewport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 perangkat tertentu. </a:t>
            </a:r>
            <a:r>
              <a:rPr lang="id-ID" sz="2000" u="sng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27215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CCF2D21-5A47-D6F6-431E-33C460BB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Breakpoint</a:t>
            </a:r>
            <a:endParaRPr lang="id-ID" b="1" dirty="0">
              <a:solidFill>
                <a:srgbClr val="6C38B8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091CAB3-922D-A6CB-6EE8-1C8DDEEDB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Saat ini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Bootstrap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memiliki 6 ukuran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Breakpoint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, yakni none,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sm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, md,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lg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, xl, dan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xxl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3395CC6A-953E-B1F9-5C05-BFDA36BCC2AA}"/>
              </a:ext>
            </a:extLst>
          </p:cNvPr>
          <p:cNvSpPr txBox="1"/>
          <p:nvPr/>
        </p:nvSpPr>
        <p:spPr>
          <a:xfrm>
            <a:off x="-2951544" y="-8333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37126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CCF2D21-5A47-D6F6-431E-33C460BB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Breakpoint</a:t>
            </a:r>
            <a:endParaRPr lang="id-ID" b="1" dirty="0">
              <a:solidFill>
                <a:srgbClr val="6C38B8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8194" name="Picture 2" descr="bootstrap breakpoint">
            <a:extLst>
              <a:ext uri="{FF2B5EF4-FFF2-40B4-BE49-F238E27FC236}">
                <a16:creationId xmlns:a16="http://schemas.microsoft.com/office/drawing/2014/main" id="{E96429FA-1E7C-F0D5-AA45-8E381F8860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3"/>
          <a:stretch/>
        </p:blipFill>
        <p:spPr bwMode="auto">
          <a:xfrm>
            <a:off x="1597791" y="1690688"/>
            <a:ext cx="8996418" cy="436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87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78F09CC-0003-6DC3-F164-3981565D8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4400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“</a:t>
            </a:r>
            <a:r>
              <a:rPr lang="id-ID" sz="4400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Class</a:t>
            </a:r>
            <a:r>
              <a:rPr lang="id-ID" sz="4400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id-ID" sz="4400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Container</a:t>
            </a:r>
            <a:endParaRPr lang="id-ID" sz="4400" b="1" dirty="0">
              <a:solidFill>
                <a:srgbClr val="6C38B8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2D80C67C-F59E-6B69-2FAB-B6D3EEA7F3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Container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adalah fondasi dasar dari blok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layout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.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Container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berfungsi untuk membungkus blok di dalamnya, sehingga terlihat rapi terhadap ukuran layar.</a:t>
            </a:r>
          </a:p>
        </p:txBody>
      </p:sp>
    </p:spTree>
    <p:extLst>
      <p:ext uri="{BB962C8B-B14F-4D97-AF65-F5344CB8AC3E}">
        <p14:creationId xmlns:p14="http://schemas.microsoft.com/office/powerpoint/2010/main" val="2557289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78F09CC-0003-6DC3-F164-3981565D8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4400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“ </a:t>
            </a:r>
            <a:r>
              <a:rPr lang="id-ID" sz="4400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Class</a:t>
            </a:r>
            <a:r>
              <a:rPr lang="id-ID" sz="4400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id-ID" sz="4400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Container</a:t>
            </a:r>
            <a:endParaRPr lang="id-ID" sz="4400" b="1" dirty="0">
              <a:solidFill>
                <a:srgbClr val="6C38B8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2D80C67C-F59E-6B69-2FAB-B6D3EEA7F3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Pada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Class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Container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dibagi menjadi 2 yaitu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Container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dan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Container-fluid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1158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6FC21BD-9A5C-8C54-DD33-8CF6DC36B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“CSS </a:t>
            </a:r>
            <a:r>
              <a:rPr lang="id-ID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Framework</a:t>
            </a:r>
            <a:endParaRPr lang="id-ID" b="1" dirty="0">
              <a:solidFill>
                <a:srgbClr val="6C38B8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9DCF4380-E063-4E39-F458-7FC060653D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CSS </a:t>
            </a:r>
            <a:r>
              <a:rPr lang="id-ID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framework</a:t>
            </a:r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adalah kerangka kerja yang fungsinya untuk memudahkan Anda ketika membuat desain </a:t>
            </a:r>
            <a:r>
              <a:rPr lang="id-ID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</a:t>
            </a:r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atau aplikasi, tepatnya di bagian </a:t>
            </a:r>
            <a:r>
              <a:rPr lang="id-ID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layout</a:t>
            </a:r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dan tema.</a:t>
            </a:r>
          </a:p>
        </p:txBody>
      </p:sp>
    </p:spTree>
    <p:extLst>
      <p:ext uri="{BB962C8B-B14F-4D97-AF65-F5344CB8AC3E}">
        <p14:creationId xmlns:p14="http://schemas.microsoft.com/office/powerpoint/2010/main" val="1485888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78F09CC-0003-6DC3-F164-3981565D8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4400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“</a:t>
            </a:r>
            <a:r>
              <a:rPr lang="id-ID" sz="4400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Class</a:t>
            </a:r>
            <a:r>
              <a:rPr lang="id-ID" sz="4400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 </a:t>
            </a:r>
            <a:r>
              <a:rPr lang="id-ID" sz="4400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row</a:t>
            </a:r>
            <a:r>
              <a:rPr lang="id-ID" sz="4400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 dan </a:t>
            </a:r>
            <a:r>
              <a:rPr lang="id-ID" sz="4400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col</a:t>
            </a:r>
            <a:endParaRPr lang="id-ID" sz="4400" b="1" dirty="0">
              <a:solidFill>
                <a:srgbClr val="6C38B8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2D80C67C-F59E-6B69-2FAB-B6D3EEA7F3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Class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 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row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 dan 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col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 merupakan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class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untuk membuat baris dan kolom. Kedua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class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ini yang kita gunakan untuk membuat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grid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9116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78F09CC-0003-6DC3-F164-3981565D8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4400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“</a:t>
            </a:r>
            <a:r>
              <a:rPr lang="id-ID" sz="4400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Class</a:t>
            </a:r>
            <a:r>
              <a:rPr lang="id-ID" sz="4400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 </a:t>
            </a:r>
            <a:r>
              <a:rPr lang="id-ID" sz="4400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row</a:t>
            </a:r>
            <a:r>
              <a:rPr lang="id-ID" sz="4400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 </a:t>
            </a:r>
            <a:endParaRPr lang="id-ID" sz="4400" dirty="0">
              <a:solidFill>
                <a:srgbClr val="6C38B8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2D80C67C-F59E-6B69-2FAB-B6D3EEA7F3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Class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 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row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 berfungsi untuk membuat baris.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Class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ini menggunakan 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flex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, namun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breakpoint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tidak berlaku untuk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class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ini.</a:t>
            </a:r>
          </a:p>
        </p:txBody>
      </p:sp>
    </p:spTree>
    <p:extLst>
      <p:ext uri="{BB962C8B-B14F-4D97-AF65-F5344CB8AC3E}">
        <p14:creationId xmlns:p14="http://schemas.microsoft.com/office/powerpoint/2010/main" val="1922831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78F09CC-0003-6DC3-F164-3981565D8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4400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“</a:t>
            </a:r>
            <a:r>
              <a:rPr lang="id-ID" sz="4400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Class</a:t>
            </a:r>
            <a:r>
              <a:rPr lang="id-ID" sz="4400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 </a:t>
            </a:r>
            <a:r>
              <a:rPr lang="id-ID" sz="4400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col</a:t>
            </a:r>
            <a:r>
              <a:rPr lang="id-ID" sz="4400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 </a:t>
            </a:r>
            <a:endParaRPr lang="id-ID" sz="4400" dirty="0">
              <a:solidFill>
                <a:srgbClr val="6C38B8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2D80C67C-F59E-6B69-2FAB-B6D3EEA7F3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Class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 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col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 berfungsi untuk membuat kolom.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Class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ini harus dibungkus oleh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class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 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row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 agar menjadi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grid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6845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3AE3FC4-5DCE-002D-6473-884147152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“</a:t>
            </a:r>
            <a:r>
              <a:rPr lang="id-ID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Class</a:t>
            </a:r>
            <a:r>
              <a:rPr lang="id-ID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id-ID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Col</a:t>
            </a:r>
            <a:endParaRPr lang="id-ID" b="1" dirty="0">
              <a:solidFill>
                <a:srgbClr val="6C38B8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9B2BDE5-966D-036C-7E24-AE70704B7D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000" dirty="0" err="1">
                <a:latin typeface="Poppins" pitchFamily="2" charset="77"/>
                <a:cs typeface="Poppins" pitchFamily="2" charset="77"/>
              </a:rPr>
              <a:t>Class</a:t>
            </a:r>
            <a:r>
              <a:rPr lang="id-ID" sz="2000" dirty="0">
                <a:latin typeface="Poppins" pitchFamily="2" charset="77"/>
                <a:cs typeface="Poppins" pitchFamily="2" charset="77"/>
              </a:rPr>
              <a:t> </a:t>
            </a:r>
            <a:r>
              <a:rPr lang="id-ID" sz="2000" dirty="0" err="1">
                <a:latin typeface="Poppins" pitchFamily="2" charset="77"/>
                <a:cs typeface="Poppins" pitchFamily="2" charset="77"/>
              </a:rPr>
              <a:t>col</a:t>
            </a:r>
            <a:r>
              <a:rPr lang="id-ID" sz="2000" dirty="0">
                <a:latin typeface="Poppins" pitchFamily="2" charset="77"/>
                <a:cs typeface="Poppins" pitchFamily="2" charset="77"/>
              </a:rPr>
              <a:t> memiliki ukuran dan </a:t>
            </a:r>
            <a:r>
              <a:rPr lang="id-ID" sz="2000" dirty="0" err="1">
                <a:latin typeface="Poppins" pitchFamily="2" charset="77"/>
                <a:cs typeface="Poppins" pitchFamily="2" charset="77"/>
              </a:rPr>
              <a:t>breakpoint</a:t>
            </a:r>
            <a:r>
              <a:rPr lang="id-ID" sz="2000" dirty="0">
                <a:latin typeface="Poppins" pitchFamily="2" charset="77"/>
                <a:cs typeface="Poppins" pitchFamily="2" charset="77"/>
              </a:rPr>
              <a:t>. Ukuran paling panjang adalah 12, dan ukuran paling pendek adalah 1.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8CF6D9C6-A55D-7A3E-2DFA-312A90D159E9}"/>
              </a:ext>
            </a:extLst>
          </p:cNvPr>
          <p:cNvSpPr txBox="1"/>
          <p:nvPr/>
        </p:nvSpPr>
        <p:spPr>
          <a:xfrm>
            <a:off x="4233952" y="4730499"/>
            <a:ext cx="372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col</a:t>
            </a:r>
            <a:r>
              <a:rPr lang="id-ID" sz="2000" b="1" dirty="0">
                <a:latin typeface="Courier" pitchFamily="2" charset="0"/>
              </a:rPr>
              <a:t>-[</a:t>
            </a:r>
            <a:r>
              <a:rPr lang="id-ID" sz="2000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breakpoint</a:t>
            </a:r>
            <a:r>
              <a:rPr lang="id-ID" sz="2000" b="1" dirty="0">
                <a:latin typeface="Courier" pitchFamily="2" charset="0"/>
              </a:rPr>
              <a:t>]-</a:t>
            </a:r>
            <a:r>
              <a:rPr lang="id-ID" sz="2000" b="1" dirty="0">
                <a:solidFill>
                  <a:srgbClr val="FF0000"/>
                </a:solidFill>
                <a:latin typeface="Courier" pitchFamily="2" charset="0"/>
              </a:rPr>
              <a:t>ukuran</a:t>
            </a:r>
          </a:p>
        </p:txBody>
      </p:sp>
    </p:spTree>
    <p:extLst>
      <p:ext uri="{BB962C8B-B14F-4D97-AF65-F5344CB8AC3E}">
        <p14:creationId xmlns:p14="http://schemas.microsoft.com/office/powerpoint/2010/main" val="2241125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78F09CC-0003-6DC3-F164-3981565D8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4400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“</a:t>
            </a:r>
            <a:r>
              <a:rPr lang="id-ID" sz="4400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Media </a:t>
            </a:r>
            <a:r>
              <a:rPr lang="id-ID" sz="4400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Query</a:t>
            </a:r>
            <a:endParaRPr lang="id-ID" sz="4400" dirty="0">
              <a:solidFill>
                <a:srgbClr val="6C38B8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2D80C67C-F59E-6B69-2FAB-B6D3EEA7F3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Media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query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merupakan modul CSS3 yang berguna membuat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layout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kita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responsive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dengan menyesuaikan tampilan berdasarkan ukuran layar perangkat</a:t>
            </a:r>
          </a:p>
        </p:txBody>
      </p:sp>
    </p:spTree>
    <p:extLst>
      <p:ext uri="{BB962C8B-B14F-4D97-AF65-F5344CB8AC3E}">
        <p14:creationId xmlns:p14="http://schemas.microsoft.com/office/powerpoint/2010/main" val="2486912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78F09CC-0003-6DC3-F164-3981565D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“</a:t>
            </a:r>
            <a:r>
              <a:rPr lang="id-ID" sz="4400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Media </a:t>
            </a:r>
            <a:r>
              <a:rPr lang="id-ID" sz="4400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Query</a:t>
            </a:r>
            <a:endParaRPr lang="id-ID" sz="4400" dirty="0">
              <a:solidFill>
                <a:srgbClr val="6C38B8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2D80C67C-F59E-6B69-2FAB-B6D3EEA7F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Media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query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juga disebut dengan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Breakpoint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, karena cara kerja media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query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yakni dengan cara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mengecheck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ukuran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viewport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(layar/area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dimana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konten terlihat) apakah sesuai dengan kondisi yang kita deklarasikan, </a:t>
            </a:r>
          </a:p>
          <a:p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jika benar maka kode dalam kondisi tersebut yang akan dieksekusi. Dengan kata lain media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query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memberikan kemampuan menggunakan kode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css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yang sesuai dengan kondisi yang ditentukan.</a:t>
            </a:r>
          </a:p>
        </p:txBody>
      </p:sp>
    </p:spTree>
    <p:extLst>
      <p:ext uri="{BB962C8B-B14F-4D97-AF65-F5344CB8AC3E}">
        <p14:creationId xmlns:p14="http://schemas.microsoft.com/office/powerpoint/2010/main" val="3210152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78F09CC-0003-6DC3-F164-3981565D8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3600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Cara Menggunakan Media </a:t>
            </a:r>
            <a:r>
              <a:rPr lang="id-ID" sz="3600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Query</a:t>
            </a:r>
            <a:endParaRPr lang="id-ID" sz="3600" dirty="0">
              <a:solidFill>
                <a:srgbClr val="6C38B8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2D80C67C-F59E-6B69-2FAB-B6D3EEA7F3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247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4130330-4083-0011-4410-5DFE94F6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400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Media </a:t>
            </a:r>
            <a:r>
              <a:rPr lang="id-ID" sz="4400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Query</a:t>
            </a:r>
            <a:endParaRPr lang="id-ID" b="1" dirty="0">
              <a:solidFill>
                <a:srgbClr val="6C38B8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E0ED0B6-2BE4-F0D0-7165-9DC276D1B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Secara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embed</a:t>
            </a:r>
            <a:endParaRPr lang="id-ID" sz="2000" dirty="0">
              <a:solidFill>
                <a:schemeClr val="bg1">
                  <a:lumMod val="50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3A680C18-8D91-E183-C189-26E47E324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56" y="2727032"/>
            <a:ext cx="10303528" cy="93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16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4130330-4083-0011-4410-5DFE94F6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400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Media </a:t>
            </a:r>
            <a:r>
              <a:rPr lang="id-ID" sz="4400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Query</a:t>
            </a:r>
            <a:endParaRPr lang="id-ID" b="1" dirty="0">
              <a:solidFill>
                <a:srgbClr val="6C38B8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E0ED0B6-2BE4-F0D0-7165-9DC276D1B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dengan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rule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@media di dalam internal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css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atau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file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css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terpisah</a:t>
            </a:r>
            <a:endParaRPr lang="id-ID" sz="2000" dirty="0">
              <a:solidFill>
                <a:schemeClr val="bg1">
                  <a:lumMod val="50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800FEEEB-2C24-CA12-91DF-C8C2BB2B9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354" y="2762249"/>
            <a:ext cx="7557664" cy="153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74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4130330-4083-0011-4410-5DFE94F6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400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Media </a:t>
            </a:r>
            <a:r>
              <a:rPr lang="id-ID" sz="4400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Query</a:t>
            </a:r>
            <a:endParaRPr lang="id-ID" b="1" dirty="0">
              <a:solidFill>
                <a:srgbClr val="6C38B8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E0ED0B6-2BE4-F0D0-7165-9DC276D1B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dengan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rule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@media di dalam internal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css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atau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file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css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terpisah</a:t>
            </a:r>
            <a:endParaRPr lang="id-ID" sz="2000" dirty="0">
              <a:solidFill>
                <a:schemeClr val="bg1">
                  <a:lumMod val="50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800FEEEB-2C24-CA12-91DF-C8C2BB2B9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354" y="2762249"/>
            <a:ext cx="7557664" cy="153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1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DE0C7D-B3E8-BBAE-0405-F715CCDE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CSS </a:t>
            </a:r>
            <a:r>
              <a:rPr lang="id-ID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Framework</a:t>
            </a:r>
            <a:endParaRPr lang="id-ID" dirty="0">
              <a:solidFill>
                <a:srgbClr val="6C38B8"/>
              </a:solidFill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A7218DB-9145-C1F6-337B-AA1C57D53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id-ID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CSS </a:t>
            </a:r>
            <a:r>
              <a:rPr lang="id-ID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framework</a:t>
            </a:r>
            <a:r>
              <a:rPr lang="id-ID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berisi kumpulan kode CSS yang sudah siap pakai. Anda tak perlu repot untuk membuat struktur dasar desain dari nol. </a:t>
            </a:r>
          </a:p>
          <a:p>
            <a:pPr>
              <a:buFont typeface="Wingdings" pitchFamily="2" charset="2"/>
              <a:buChar char="§"/>
            </a:pPr>
            <a:r>
              <a:rPr lang="id-ID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Sebab, CSS </a:t>
            </a:r>
            <a:r>
              <a:rPr lang="id-ID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framework</a:t>
            </a:r>
            <a:r>
              <a:rPr lang="id-ID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menyediakan berbagai macam elemen desain. Mulai dari sistem </a:t>
            </a:r>
            <a:r>
              <a:rPr lang="id-ID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grid</a:t>
            </a:r>
            <a:r>
              <a:rPr lang="id-ID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, pola </a:t>
            </a:r>
            <a:r>
              <a:rPr lang="id-ID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user</a:t>
            </a:r>
            <a:r>
              <a:rPr lang="id-ID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id-ID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interface</a:t>
            </a:r>
            <a:r>
              <a:rPr lang="id-ID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(UI) yang interaktif, aneka tipografi untuk </a:t>
            </a:r>
            <a:r>
              <a:rPr lang="id-ID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website</a:t>
            </a:r>
            <a:r>
              <a:rPr lang="id-ID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, tombol, ikon, dan lain-lain.</a:t>
            </a:r>
          </a:p>
        </p:txBody>
      </p:sp>
    </p:spTree>
    <p:extLst>
      <p:ext uri="{BB962C8B-B14F-4D97-AF65-F5344CB8AC3E}">
        <p14:creationId xmlns:p14="http://schemas.microsoft.com/office/powerpoint/2010/main" val="4086478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78F09CC-0003-6DC3-F164-3981565D8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4400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Logika CSS Media </a:t>
            </a:r>
            <a:r>
              <a:rPr lang="id-ID" sz="4400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Query</a:t>
            </a:r>
            <a:endParaRPr lang="id-ID" sz="4400" dirty="0">
              <a:solidFill>
                <a:srgbClr val="6C38B8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2D80C67C-F59E-6B69-2FAB-B6D3EEA7F3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9188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4130330-4083-0011-4410-5DFE94F6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400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Logika Media </a:t>
            </a:r>
            <a:r>
              <a:rPr lang="id-ID" sz="4400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Query</a:t>
            </a:r>
            <a:endParaRPr lang="id-ID" b="1" dirty="0">
              <a:solidFill>
                <a:srgbClr val="6C38B8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E0ED0B6-2BE4-F0D0-7165-9DC276D1B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Logika CSS Media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Query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lvl="1"/>
            <a:r>
              <a:rPr lang="id-ID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And</a:t>
            </a:r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lvl="1"/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lvl="1"/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lvl="1"/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lvl="1"/>
            <a:r>
              <a:rPr lang="id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Or</a:t>
            </a:r>
          </a:p>
          <a:p>
            <a:pPr lvl="1"/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lvl="1"/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lvl="1"/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lvl="1"/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lvl="1"/>
            <a:r>
              <a:rPr lang="id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Only</a:t>
            </a: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7C1A9A9D-611F-93FF-5464-5870CAA40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799" y="3627185"/>
            <a:ext cx="1967454" cy="1014151"/>
          </a:xfrm>
          <a:prstGeom prst="rect">
            <a:avLst/>
          </a:prstGeom>
        </p:spPr>
      </p:pic>
      <p:pic>
        <p:nvPicPr>
          <p:cNvPr id="8" name="Gambar 7">
            <a:extLst>
              <a:ext uri="{FF2B5EF4-FFF2-40B4-BE49-F238E27FC236}">
                <a16:creationId xmlns:a16="http://schemas.microsoft.com/office/drawing/2014/main" id="{0B326D2A-934E-76C9-6B2E-44AAF2CDF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799" y="5146603"/>
            <a:ext cx="4176701" cy="974564"/>
          </a:xfrm>
          <a:prstGeom prst="rect">
            <a:avLst/>
          </a:prstGeom>
        </p:spPr>
      </p:pic>
      <p:pic>
        <p:nvPicPr>
          <p:cNvPr id="10" name="Gambar 9">
            <a:extLst>
              <a:ext uri="{FF2B5EF4-FFF2-40B4-BE49-F238E27FC236}">
                <a16:creationId xmlns:a16="http://schemas.microsoft.com/office/drawing/2014/main" id="{916FDF69-F644-8877-8D81-3E2FA6FDC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799" y="2400233"/>
            <a:ext cx="3208410" cy="94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13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78F09CC-0003-6DC3-F164-3981565D8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4400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TASK</a:t>
            </a:r>
            <a:endParaRPr lang="id-ID" sz="4400" dirty="0">
              <a:solidFill>
                <a:srgbClr val="6C38B8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2D80C67C-F59E-6B69-2FAB-B6D3EEA7F3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Repository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: (Nama yang diinginkan).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github.io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46275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4130330-4083-0011-4410-5DFE94F6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400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Task</a:t>
            </a:r>
            <a:endParaRPr lang="id-ID" b="1" dirty="0">
              <a:solidFill>
                <a:srgbClr val="6C38B8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E0ED0B6-2BE4-F0D0-7165-9DC276D1B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Membuat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Website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Porotofolio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yang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didalamnya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memuat</a:t>
            </a:r>
          </a:p>
          <a:p>
            <a:pPr lvl="1"/>
            <a:r>
              <a:rPr lang="id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Biodata</a:t>
            </a:r>
          </a:p>
          <a:p>
            <a:pPr lvl="1"/>
            <a:r>
              <a:rPr lang="id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Deskripsi Sederhana (</a:t>
            </a:r>
            <a:r>
              <a:rPr lang="id-ID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About</a:t>
            </a:r>
            <a:r>
              <a:rPr lang="id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)</a:t>
            </a:r>
          </a:p>
          <a:p>
            <a:pPr lvl="1"/>
            <a:r>
              <a:rPr lang="id-ID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Skill</a:t>
            </a:r>
            <a:r>
              <a:rPr lang="id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</a:t>
            </a:r>
          </a:p>
          <a:p>
            <a:pPr lvl="1"/>
            <a:r>
              <a:rPr lang="id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Portofolio</a:t>
            </a:r>
          </a:p>
          <a:p>
            <a:pPr lvl="1"/>
            <a:r>
              <a:rPr lang="id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Link media sosial</a:t>
            </a:r>
          </a:p>
          <a:p>
            <a:pPr lvl="1"/>
            <a:r>
              <a:rPr lang="id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Kontak</a:t>
            </a:r>
          </a:p>
          <a:p>
            <a:pPr lvl="1"/>
            <a:r>
              <a:rPr lang="id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...</a:t>
            </a:r>
          </a:p>
          <a:p>
            <a:pPr lvl="1"/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Struktur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Layoutnya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lvl="1"/>
            <a:r>
              <a:rPr lang="id-ID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Header</a:t>
            </a:r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lvl="1"/>
            <a:r>
              <a:rPr lang="id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Main </a:t>
            </a:r>
            <a:r>
              <a:rPr lang="id-ID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Content</a:t>
            </a:r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lvl="1"/>
            <a:r>
              <a:rPr lang="id-ID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Footer</a:t>
            </a:r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lvl="1"/>
            <a:r>
              <a:rPr lang="id-ID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Sidebar</a:t>
            </a:r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lvl="1"/>
            <a:r>
              <a:rPr lang="id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.....</a:t>
            </a:r>
          </a:p>
          <a:p>
            <a:pPr lvl="1"/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lvl="1"/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37468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78F09CC-0003-6DC3-F164-3981565D8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4400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Thanks</a:t>
            </a:r>
            <a:endParaRPr lang="id-ID" sz="4400" dirty="0">
              <a:solidFill>
                <a:srgbClr val="6C38B8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2D80C67C-F59E-6B69-2FAB-B6D3EEA7F3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9795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DE0C7D-B3E8-BBAE-0405-F715CCDE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“CSS </a:t>
            </a:r>
            <a:r>
              <a:rPr lang="id-ID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Framework</a:t>
            </a:r>
            <a:r>
              <a:rPr lang="id-ID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 (UI </a:t>
            </a:r>
            <a:r>
              <a:rPr lang="id-ID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Framework</a:t>
            </a:r>
            <a:r>
              <a:rPr lang="id-ID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)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A7218DB-9145-C1F6-337B-AA1C57D53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id-ID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Bootstrap</a:t>
            </a:r>
            <a:endParaRPr lang="id-ID" sz="24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marL="0" indent="0" algn="ctr">
              <a:buNone/>
            </a:pPr>
            <a:endParaRPr lang="id-ID" sz="24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marL="0" indent="0" algn="ctr">
              <a:buNone/>
            </a:pPr>
            <a:r>
              <a:rPr lang="id-ID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Bulma</a:t>
            </a:r>
            <a:endParaRPr lang="id-ID" sz="24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marL="0" indent="0" algn="ctr">
              <a:buNone/>
            </a:pPr>
            <a:endParaRPr lang="id-ID" sz="24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marL="0" indent="0" algn="ctr">
              <a:buNone/>
            </a:pPr>
            <a:r>
              <a:rPr lang="id-ID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Semantic</a:t>
            </a:r>
            <a:r>
              <a:rPr lang="id-ID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UI</a:t>
            </a:r>
          </a:p>
          <a:p>
            <a:pPr marL="0" indent="0" algn="ctr">
              <a:buNone/>
            </a:pPr>
            <a:endParaRPr lang="id-ID" sz="24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marL="0" indent="0" algn="ctr">
              <a:buNone/>
            </a:pPr>
            <a:r>
              <a:rPr lang="id-ID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UIKit</a:t>
            </a:r>
            <a:endParaRPr lang="id-ID" sz="24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marL="0" indent="0" algn="ctr">
              <a:buNone/>
            </a:pPr>
            <a:endParaRPr lang="id-ID" sz="24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marL="0" indent="0" algn="ctr">
              <a:buNone/>
            </a:pPr>
            <a:r>
              <a:rPr lang="id-ID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Materialize</a:t>
            </a:r>
            <a:endParaRPr lang="id-ID" sz="24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marL="0" indent="0" algn="ctr">
              <a:buNone/>
            </a:pPr>
            <a:endParaRPr lang="id-ID" sz="24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marL="0" indent="0" algn="ctr">
              <a:buNone/>
            </a:pPr>
            <a:r>
              <a:rPr lang="id-ID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Tailwind</a:t>
            </a:r>
            <a:endParaRPr lang="id-ID" sz="24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2334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707D934-B684-0708-C384-3A916D13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rgbClr val="6C38B8"/>
                </a:solidFill>
                <a:latin typeface="Times" pitchFamily="2" charset="0"/>
              </a:rPr>
              <a:t>“</a:t>
            </a:r>
            <a:r>
              <a:rPr lang="id-ID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Bootstrap</a:t>
            </a:r>
            <a:endParaRPr lang="id-ID" b="1" dirty="0">
              <a:solidFill>
                <a:srgbClr val="6C38B8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4888E9BA-7447-087E-0C97-7BF2969E7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F7DFAAFD-8928-CCA2-5AA4-8F6FD34F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568" y="2673872"/>
            <a:ext cx="2043253" cy="188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9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9BDB1C5-E6AA-F308-782A-08B5BF27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699" y="913112"/>
            <a:ext cx="8582721" cy="1969354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4611F23F-E4BB-E299-6844-FAD167289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Bootstrap</a:t>
            </a:r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pertama kali diciptakan oleh salah satu desainer dan developer Twitter di tahun 2011. </a:t>
            </a:r>
          </a:p>
        </p:txBody>
      </p:sp>
      <p:pic>
        <p:nvPicPr>
          <p:cNvPr id="1026" name="Picture 2" descr="Bootstrap CSS Framework">
            <a:extLst>
              <a:ext uri="{FF2B5EF4-FFF2-40B4-BE49-F238E27FC236}">
                <a16:creationId xmlns:a16="http://schemas.microsoft.com/office/drawing/2014/main" id="{1BD8D7A8-FD8E-285D-1A16-710C87A74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792462"/>
            <a:ext cx="10719956" cy="323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81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F39FA3B-FA1F-DE3F-7034-F66EB986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“</a:t>
            </a:r>
            <a:r>
              <a:rPr lang="id-ID" sz="4000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Bootstrap</a:t>
            </a:r>
            <a:endParaRPr lang="id-ID" sz="4000" b="1" dirty="0">
              <a:solidFill>
                <a:srgbClr val="6C38B8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B23C08-2126-C063-6479-E6BAB116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Hingga saat ini, </a:t>
            </a:r>
            <a:r>
              <a:rPr lang="id-ID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framework</a:t>
            </a:r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ini masih jadi yang paling populer daripada </a:t>
            </a:r>
            <a:r>
              <a:rPr lang="id-ID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framework</a:t>
            </a:r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lainnya. Banyak developer yang menggunakan </a:t>
            </a:r>
            <a:r>
              <a:rPr lang="id-ID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Bootstrap</a:t>
            </a:r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karena menawarkan banyak fungsi dan elemen desain yang responsif.</a:t>
            </a:r>
          </a:p>
          <a:p>
            <a:r>
              <a:rPr lang="id-ID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Bootstrap</a:t>
            </a:r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juga menjadi </a:t>
            </a:r>
            <a:r>
              <a:rPr lang="id-ID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framework</a:t>
            </a:r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pertama yang meluncurkan filosofi “Mobile-First”. Filosofi ini muncul mengingat tingginya jumlah pengguna </a:t>
            </a:r>
            <a:r>
              <a:rPr lang="id-ID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mobile</a:t>
            </a:r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id-ID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Apapun</a:t>
            </a:r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jenis elemen yang dipilih, hasilnya akan otomatis menyesuaikan ukuran layar </a:t>
            </a:r>
            <a:r>
              <a:rPr lang="id-ID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handphone</a:t>
            </a:r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333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4130330-4083-0011-4410-5DFE94F6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“Setup </a:t>
            </a:r>
            <a:r>
              <a:rPr lang="id-ID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Bootstrap</a:t>
            </a:r>
            <a:endParaRPr lang="id-ID" b="1" dirty="0">
              <a:solidFill>
                <a:srgbClr val="6C38B8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E0ED0B6-2BE4-F0D0-7165-9DC276D1B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Secara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embed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menggunakan CDN (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Content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id-ID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Delivery</a:t>
            </a: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Network)</a:t>
            </a:r>
          </a:p>
          <a:p>
            <a:endParaRPr lang="id-ID" sz="2000" dirty="0">
              <a:solidFill>
                <a:schemeClr val="bg1">
                  <a:lumMod val="50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29C29950-8A07-43B3-8032-B7A144883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16" y="2497237"/>
            <a:ext cx="10020180" cy="798951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CC956299-654D-E883-3428-FEFCE7D1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16" y="3610176"/>
            <a:ext cx="10020180" cy="12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2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4130330-4083-0011-4410-5DFE94F6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“Setup </a:t>
            </a:r>
            <a:r>
              <a:rPr lang="id-ID" b="1" dirty="0" err="1">
                <a:solidFill>
                  <a:srgbClr val="6C38B8"/>
                </a:solidFill>
                <a:latin typeface="Poppins" pitchFamily="2" charset="77"/>
                <a:cs typeface="Poppins" pitchFamily="2" charset="77"/>
              </a:rPr>
              <a:t>Bootstrap</a:t>
            </a:r>
            <a:endParaRPr lang="id-ID" b="1" dirty="0">
              <a:solidFill>
                <a:srgbClr val="6C38B8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E0ED0B6-2BE4-F0D0-7165-9DC276D1B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Install</a:t>
            </a:r>
            <a:r>
              <a:rPr lang="id-ID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menggunakan NPM (</a:t>
            </a:r>
            <a:r>
              <a:rPr lang="id-ID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Node</a:t>
            </a:r>
            <a:r>
              <a:rPr lang="id-ID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id-ID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Package</a:t>
            </a:r>
            <a:r>
              <a:rPr lang="id-ID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id-ID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Manager</a:t>
            </a:r>
            <a:r>
              <a:rPr lang="id-ID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)</a:t>
            </a:r>
          </a:p>
          <a:p>
            <a:endParaRPr lang="id-ID" sz="2400" dirty="0">
              <a:solidFill>
                <a:schemeClr val="tx1">
                  <a:lumMod val="85000"/>
                  <a:lumOff val="1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C5F8E2CB-BABF-30E4-F2D7-FB3B51B43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03" y="2528120"/>
            <a:ext cx="9989193" cy="7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504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658</Words>
  <Application>Microsoft Macintosh PowerPoint</Application>
  <PresentationFormat>Layar Lebar</PresentationFormat>
  <Paragraphs>104</Paragraphs>
  <Slides>34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7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Courier</vt:lpstr>
      <vt:lpstr>Poppins</vt:lpstr>
      <vt:lpstr>Times</vt:lpstr>
      <vt:lpstr>Wingdings</vt:lpstr>
      <vt:lpstr>Tema Office</vt:lpstr>
      <vt:lpstr>CSS Framework</vt:lpstr>
      <vt:lpstr>“CSS Framework</vt:lpstr>
      <vt:lpstr>CSS Framework</vt:lpstr>
      <vt:lpstr>“CSS Framework (UI Framework)</vt:lpstr>
      <vt:lpstr>“Bootstrap</vt:lpstr>
      <vt:lpstr>Presentasi PowerPoint</vt:lpstr>
      <vt:lpstr>“Bootstrap</vt:lpstr>
      <vt:lpstr>“Setup Bootstrap</vt:lpstr>
      <vt:lpstr>“Setup Bootstrap</vt:lpstr>
      <vt:lpstr>“Setup Bootstrap</vt:lpstr>
      <vt:lpstr>“ Grid System</vt:lpstr>
      <vt:lpstr>“ Grid System</vt:lpstr>
      <vt:lpstr>Grid System</vt:lpstr>
      <vt:lpstr>Grid System</vt:lpstr>
      <vt:lpstr>“ Breakpoint</vt:lpstr>
      <vt:lpstr>Breakpoint</vt:lpstr>
      <vt:lpstr>Breakpoint</vt:lpstr>
      <vt:lpstr>“Class Container</vt:lpstr>
      <vt:lpstr>“ Class Container</vt:lpstr>
      <vt:lpstr>“Class row dan col</vt:lpstr>
      <vt:lpstr>“Class row </vt:lpstr>
      <vt:lpstr>“Class col </vt:lpstr>
      <vt:lpstr>“Class Col</vt:lpstr>
      <vt:lpstr>“Media Query</vt:lpstr>
      <vt:lpstr>“Media Query</vt:lpstr>
      <vt:lpstr>Cara Menggunakan Media Query</vt:lpstr>
      <vt:lpstr>Media Query</vt:lpstr>
      <vt:lpstr>Media Query</vt:lpstr>
      <vt:lpstr>Media Query</vt:lpstr>
      <vt:lpstr>Logika CSS Media Query</vt:lpstr>
      <vt:lpstr>Logika Media Query</vt:lpstr>
      <vt:lpstr>TASK</vt:lpstr>
      <vt:lpstr>Task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Framework</dc:title>
  <dc:creator>Wahyu Kurniawan Hartanto</dc:creator>
  <cp:lastModifiedBy>Wahyu Kurniawan Hartanto</cp:lastModifiedBy>
  <cp:revision>9</cp:revision>
  <dcterms:created xsi:type="dcterms:W3CDTF">2022-08-11T22:04:44Z</dcterms:created>
  <dcterms:modified xsi:type="dcterms:W3CDTF">2022-09-26T07:30:45Z</dcterms:modified>
</cp:coreProperties>
</file>