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8"/>
    <p:restoredTop sz="94694"/>
  </p:normalViewPr>
  <p:slideViewPr>
    <p:cSldViewPr snapToGrid="0">
      <p:cViewPr varScale="1">
        <p:scale>
          <a:sx n="109" d="100"/>
          <a:sy n="109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3:30:1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1294 0 24575,'-15'0'0,"-9"0"0,-4 0 0,-17 10 0,4 2 0,-13 9 0,1 0 0,6 0 0,-5 0 0,11-1 0,1-1 0,2 1 0,9-2 0,-3 1 0,4-1 0,1 0 0,0 0 0,4 4 0,-3-3 0,3 3 0,-1 0 0,-2-3 0,7 7 0,-3-3 0,0 0 0,3 3 0,-4-3 0,5 4 0,0 0 0,1-4 0,3 3 0,-3 1 0,2 7 0,-5 0 0,5 10 0,-3-8 0,2 9 0,-4-5 0,1-1 0,3 0 0,-2 1 0,7-6 0,-3 4 0,5-10 0,-1 5 0,5-6 0,-3-5 0,7-1 0,-6-8 0,6 2 0,-2-7 0,3 4 0,0-5 0,0 1 0,0-1 0,0 1 0,0-1 0,0 0 0,-3-3 0,-1-1 0,-3-6 0,0-1 0,3-7 0,-3-2 0,6-3 0,-7-1 0,3-4 0,1 7 0,-4-6 0,7 7 0,-6-3 0,2-1 0,0 0 0,-2 5 0,3-4 0,-1 4 0,-2-5 0,2 1 0,-3-1 0,0 5 0,3-4 0,2 7 0,0-2 0,2 3 0,-2 1 0,3 0 0,3 3 0,1 1 0,3 6 0,0 2 0,1 2 0,6 8 0,-4-2 0,5 3 0,-7-1 0,-1-6 0,1 2 0,0 1 0,-4-4 0,3 4 0,-6-5 0,2 0 0,1 1 0,-3-1 0,2 1 0,0-1 0,-2 1 0,2-1 0,1 1 0,-4-1 0,4 0 0,-1 1 0,-2-1 0,2 1 0,-3-1 0,3 1 0,-2-1 0,3 0 0,-1-3 0,-2 3 0,2-3 0,-3 3 0,0 0 0,3-3 0,1-1 0,3-10 0,-3 2 0,2-13 0,-1 8 0,2-9 0,1 11 0,0-8 0,0 8 0,0-8 0,-1 8 0,5-11 0,-4 9 0,3-5 0,-3 8 0,3 3 0,-3-3 0,4 6 0,-5-6 0,5 7 0,-4-4 0,4 4 0,-5-3 0,5 2 0,-4-6 0,7 6 0,-2-2 0,-1 0 0,4 2 0,-8-3 0,4 4 0,-5 0 0,1 0 0,-1 0 0,0 0 0,1 0 0,-1 0 0,-3 3 0,-1-2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3:30:4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24575,'23'0'0,"-4"0"0,14 0 0,-9 0 0,6 0 0,-9 0 0,0 0 0,-3 0 0,3 0 0,0 0 0,2 0 0,4 0 0,5 0 0,-3 0 0,9 5 0,-10 0 0,10 4 0,-9 4 0,-2-3 0,-1 3 0,-8-4 0,-1-1 0,-5 0 0,-1 0 0,-3-1 0,4 1 0,-5-1 0,1 1 0,-1-1 0,1 5 0,0 0 0,4 5 0,-3-1 0,3 0 0,0 1 0,-3 4 0,7-3 0,-2 8 0,-1-9 0,3 4 0,-7 1 0,3-5 0,-3 0 0,-1-1 0,-1-8 0,1 4 0,-4-5 0,3 5 0,-6-4 0,6 8 0,-6-4 0,7 4 0,-4 1 0,1-1 0,2-3 0,-2 7 0,-1-6 0,4 7 0,-8-5 0,8 5 0,-3-3 0,0 8 0,2-8 0,-6 3 0,3-9 0,-1 4 0,-2-4 0,3 5 0,-1-1 0,-2-3 0,3 2 0,-4-7 0,0 4 0,0-5 0,0 1 0,0-1 0,-3-3 0,-5 0 0,0-4 0,-8-4 0,8 3 0,-8-6 0,3 2 0,-3-3 0,-1 3 0,5-2 0,-4 2 0,8 1 0,-8-3 0,7 6 0,-2-6 0,-1 6 0,4-6 0,-8 3 0,4-4 0,-1 0 0,-2-1 0,2 1 0,0 4 0,-2-4 0,6 4 0,-2-4 0,7 1 0,4 3 0,4 1 0,3 3 0,0 0 0,1 0 0,-1 0 0,0 0 0,5 0 0,-4 0 0,4 0 0,-1 0 0,-2 3 0,2-2 0,1 2 0,-4 1 0,3-4 0,-3 7 0,-1-6 0,1 6 0,-1-7 0,1 7 0,-1-3 0,1 0 0,-1 3 0,0-3 0,1 0 0,-1 3 0,1-6 0,-1 5 0,0-2 0,1 0 0,-4 3 0,2-7 0,-5 7 0,5-6 0,-2 5 0,3-2 0,0-1 0,-3 4 0,2-7 0,-5 7 0,6-7 0,-3 3 0,3-3 0,-1 0 0,-2-3 0,2-1 0,-5-3 0,6-1 0,-6 1 0,5-1 0,-5 1 0,6-1 0,-6 0 0,5 1 0,-2 3 0,0-3 0,3 3 0,-3-4 0,4 1 0,-1-1 0,1 1 0,-1-1 0,0 0 0,5 1 0,0-1 0,1 0 0,2-1 0,-6 2 0,2 2 0,-3-2 0,-1 3 0,0 0 0,1-3 0,-1 3 0,1 0 0,-1 1 0,1-1 0,-1 3 0,1-2 0,-4 0 0,2 2 0,-2-3 0,3 4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3:43:4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1420 1 24575,'-21'9'0,"-7"6"0,-9 20 0,-21 19 0,3 1 0,13-16 0,-1 0 0,2-1 0,0-2 0,-32 29 0,35-27 0,1-2 0,-21 19 0,2 10 0,-9-5 0,19-8 0,-1-1 0,12-15 0,3 6 0,1-6 0,-1 7 0,1-6 0,-1 4 0,7-6 0,-5 2 0,9 1 0,-1-13 0,7 6 0,-2-8 0,8-1 0,-8-1 0,8-5 0,-3 1 0,4-1 0,-1 6 0,1-5 0,-2 9 0,2-4 0,-1 1 0,0 3 0,0-4 0,0 0 0,0 4 0,0-3 0,1-1 0,3 4 0,-3-9 0,4 5 0,-5-1 0,1-4 0,3 5 0,-3-6 0,7 1 0,-6-5 0,6-1 0,-2-3 0,0-1 0,2 1 0,-6-4 0,4-4 0,-1-4 0,-3-11 0,6 5 0,-3-8 0,1 5 0,2-4 0,-3 1 0,0-1 0,3 1 0,-2-1 0,3 1 0,-4-1 0,3 4 0,-3-2 0,4 6 0,-3-2 0,2 3 0,-2 1 0,-1-1 0,4 0 0,-4 1 0,1-1 0,2 1 0,-2-1 0,-1 1 0,3-1 0,-5 1 0,5 0 0,-6 3 0,7-3 0,-4 9 0,4-1 0,0 6 0,0 0 0,4 1 0,-3-1 0,5 1 0,-5-1 0,6 1 0,-7-1 0,7 0 0,-6 1 0,5-1 0,-5 0 0,6 1 0,-6-1 0,5-3 0,-5 3 0,2-3 0,1 3 0,-3 1 0,2-1 0,0 0 0,-2 0 0,2 0 0,1-3 0,-4 3 0,4-3 0,-1 3 0,-2 0 0,2 0 0,-3 0 0,0 0 0,3 0 0,-2 0 0,5-4 0,-3 0 0,4-3 0,0 0 0,0 0 0,0-3 0,0-1 0,0 0 0,-3-3 0,3 7 0,-3-7 0,4 6 0,-4-6 0,2 6 0,-2-5 0,4 2 0,-1-1 0,-3-1 0,3 1 0,-3 1 0,4-2 0,-1 2 0,0-4 0,1 4 0,-4-3 0,2 6 0,-2-5 0,4 5 0,-1-6 0,1 3 0,-1 0 0,-3-3 0,3 6 0,-3-5 0,4 5 0,-1-6 0,0 6 0,1-2 0,-1 3 0,1-4 0,-1 4 0,0-4 0,0 4 0,1 0 0,-1 0 0,0 0 0,-3-3 0,2 2 0,-2-2 0,0 9 0,-1-5 0,-3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3:43:4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24575,'0'7'0,"0"11"0,0-8 0,0 13 0,0-10 0,0 3 0,0-3 0,0 2 0,0 2 0,0 1 0,0 3 0,0-5 0,0 1 0,0-1 0,0 1 0,0-5 0,0 4 0,0-4 0,0 5 0,0-1 0,0 1 0,0-1 0,0 1 0,0 4 0,0-4 0,0 5 0,0-6 0,0 0 0,0 1 0,0-1 0,0 1 0,0-1 0,0 1 0,0-1 0,0 1 0,0-5 0,0 4 0,0-4 0,0 0 0,0 4 0,0 0 0,0 1 0,0 3 0,0-4 0,0-3 0,0 2 0,0-2 0,0 3 0,0-4 0,0 4 0,0-8 0,0 8 0,0-8 0,0 4 0,0-1 0,0-2 0,0 6 0,0-6 0,0 2 0,0 0 0,0-2 0,0 2 0,0-3 0,0 3 0,0-2 0,0 2 0,0-3 0,0-1 0,0 0 0,0 1 0,0-1 0,0 1 0,0-1 0,0 1 0,0-1 0,0 1 0,0-1 0,0 0 0,0 1 0,0-1 0,0 0 0,0 0 0,0 1 0,0-1 0,0 0 0,0 0 0,0 0 0,-3-3 0,-1-1 0,-3-3 0,0 0 0,0 0 0,-1 0 0,1 0 0,-1 0 0,-3-4 0,2-4 0,-3-1 0,0-7 0,4 8 0,-4-8 0,0 7 0,3-3 0,-2 4 0,3 1 0,0-1 0,4 1 0,-2-1 0,2 1 0,-4 0 0,4 0 0,-2 3 0,5-3 0,-6 6 0,6-5 0,-5 5 0,5-5 0,-2 2 0,6 0 0,1 1 0,3 3 0,7 0 0,-5 4 0,5-4 0,-6 7 0,-1-3 0,1 0 0,-1 3 0,1-3 0,-1 0 0,0 3 0,1-3 0,-1 0 0,0-1 0,-3 0 0,3-2 0,-3 2 0,0 1 0,3-4 0,-3 7 0,3-3 0,-3 3 0,2-3 0,-5 2 0,3-2 0,-1 0 0,-3 3 0,7-3 0,-7 3 0,7-3 0,-6 2 0,2-2 0,0 4 0,-2-1 0,5 0 0,-5 0 0,5-3 0,-2-1 0,2-3 0,1 0 0,-3-4 0,9-7 0,-10 2 0,10-5 0,-9 10 0,4-3 0,-4 3 0,2 0 0,-2-3 0,4 3 0,-1-4 0,0 1 0,1 3 0,-4-3 0,2 6 0,-1-5 0,2 5 0,0-6 0,1 6 0,-1-2 0,1 0 0,-1-1 0,0-1 0,1 2 0,-1 0 0,1 2 0,-1-2 0,-3-1 0,3 3 0,-3-2 0,3 3 0,0 0 0,0 0 0,0 0 0,-3-3 0,2 2 0,-5-5 0,2 5 0,-3-2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ti.com/glossary/cosine-similarity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3A6D-C5B2-B5A9-E7E5-FFF6B02D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Deep Learning Content Summarization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E693-9059-7FC4-6D0B-185F9707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1633579"/>
          </a:xfrm>
        </p:spPr>
        <p:txBody>
          <a:bodyPr>
            <a:normAutofit/>
          </a:bodyPr>
          <a:lstStyle/>
          <a:p>
            <a:r>
              <a:rPr lang="en-US" sz="1600" dirty="0" err="1"/>
              <a:t>Odai</a:t>
            </a:r>
            <a:r>
              <a:rPr lang="en-US" sz="1600" dirty="0"/>
              <a:t> </a:t>
            </a:r>
            <a:r>
              <a:rPr lang="en-US" sz="1600" dirty="0" err="1"/>
              <a:t>Athamneh</a:t>
            </a:r>
            <a:endParaRPr lang="en-US" sz="1600" dirty="0"/>
          </a:p>
          <a:p>
            <a:r>
              <a:rPr lang="en-US" sz="1600" dirty="0"/>
              <a:t>Devin Cline</a:t>
            </a:r>
          </a:p>
          <a:p>
            <a:r>
              <a:rPr lang="en-US" sz="1600" dirty="0"/>
              <a:t>Feng Zheng</a:t>
            </a:r>
          </a:p>
          <a:p>
            <a:r>
              <a:rPr lang="en-US" sz="1600" dirty="0"/>
              <a:t>Michael Nweke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45A05AA-8192-406D-3439-814B1509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5" r="18773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21385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117725" y="0"/>
            <a:ext cx="2138572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4256297" y="0"/>
            <a:ext cx="7960575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823175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6096000" y="525245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1313496" y="659028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-7847" y="1132480"/>
            <a:ext cx="233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38739"/>
            <a:ext cx="1213220" cy="1213220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07" y="2121019"/>
            <a:ext cx="1225033" cy="1225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2273055" y="113247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6530846" y="1516497"/>
            <a:ext cx="512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42" y="191106"/>
            <a:ext cx="1947633" cy="19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4066309" cy="4137259"/>
          </a:xfrm>
        </p:spPr>
        <p:txBody>
          <a:bodyPr>
            <a:normAutofit/>
          </a:bodyPr>
          <a:lstStyle/>
          <a:p>
            <a:r>
              <a:rPr lang="en-US" sz="2800" dirty="0"/>
              <a:t>Cosine Similarity captures semantic similarity</a:t>
            </a:r>
          </a:p>
          <a:p>
            <a:r>
              <a:rPr lang="en-US" sz="2800" dirty="0"/>
              <a:t>We chose Word Man’s Distance and Smooth Inverse Frequency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3EAB1E-E0F0-B9B3-163F-678B0C013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4"/>
          <a:stretch/>
        </p:blipFill>
        <p:spPr>
          <a:xfrm>
            <a:off x="7232072" y="685800"/>
            <a:ext cx="4194464" cy="436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010D1-D55D-5BA5-A229-1CEBE66C2793}"/>
              </a:ext>
            </a:extLst>
          </p:cNvPr>
          <p:cNvSpPr txBox="1"/>
          <p:nvPr/>
        </p:nvSpPr>
        <p:spPr>
          <a:xfrm>
            <a:off x="5393279" y="6237415"/>
            <a:ext cx="679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https://www.engati.com/glossary/cosine-similarity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21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3B1F93-1773-7BF0-EE70-C13CA53BE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3128"/>
              </p:ext>
            </p:extLst>
          </p:nvPr>
        </p:nvGraphicFramePr>
        <p:xfrm>
          <a:off x="1638299" y="1655993"/>
          <a:ext cx="8915400" cy="22174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36438084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7994915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909053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WMD Mean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SIF Mean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55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DistilBERT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4.4856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0.8400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08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MobileBERT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2204752.00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0.9992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1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ALBERT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15.5492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0.8180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ELECTRA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8.3385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0.3745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344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307F08-426D-4669-ADCE-C345446B6DCF}"/>
              </a:ext>
            </a:extLst>
          </p:cNvPr>
          <p:cNvSpPr txBox="1"/>
          <p:nvPr/>
        </p:nvSpPr>
        <p:spPr>
          <a:xfrm>
            <a:off x="2670463" y="4791652"/>
            <a:ext cx="7637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MobileBERT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performed significantly better by WMD score than the other models, while ELECTRA performed the best by SIF score. </a:t>
            </a: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suggests that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MobileBERT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is better at capturing the semantic similarities between the text inputs, while ELECTRA is better at capturing the overall meaning of the text.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DE5C4-A7D1-7660-9D54-94042B44C511}"/>
              </a:ext>
            </a:extLst>
          </p:cNvPr>
          <p:cNvSpPr txBox="1"/>
          <p:nvPr/>
        </p:nvSpPr>
        <p:spPr>
          <a:xfrm>
            <a:off x="7800109" y="1017404"/>
            <a:ext cx="16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is better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AD788-6F04-E522-3E98-CC47EFC1D193}"/>
              </a:ext>
            </a:extLst>
          </p:cNvPr>
          <p:cNvSpPr txBox="1"/>
          <p:nvPr/>
        </p:nvSpPr>
        <p:spPr>
          <a:xfrm>
            <a:off x="5330536" y="553088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is better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4D511D-18AB-4549-978B-2829325A5ED7}"/>
                  </a:ext>
                </a:extLst>
              </p14:cNvPr>
              <p14:cNvContentPartPr/>
              <p14:nvPr/>
            </p14:nvContentPartPr>
            <p14:xfrm>
              <a:off x="5199496" y="1037258"/>
              <a:ext cx="511560" cy="61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4D511D-18AB-4549-978B-2829325A5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0496" y="1028618"/>
                <a:ext cx="52920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21B2AD-278F-6117-CE98-2E92319A4614}"/>
                  </a:ext>
                </a:extLst>
              </p14:cNvPr>
              <p14:cNvContentPartPr/>
              <p14:nvPr/>
            </p14:nvContentPartPr>
            <p14:xfrm>
              <a:off x="8342296" y="1440458"/>
              <a:ext cx="171000" cy="40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21B2AD-278F-6117-CE98-2E92319A46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296" y="1431818"/>
                <a:ext cx="18864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48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Larger models – need more hardware power for this</a:t>
            </a:r>
          </a:p>
          <a:p>
            <a:r>
              <a:rPr lang="en-US" sz="2800" dirty="0"/>
              <a:t>Enhance domain-specific features in dataset</a:t>
            </a:r>
          </a:p>
          <a:p>
            <a:r>
              <a:rPr lang="en-US" sz="2800" dirty="0"/>
              <a:t>More data to train on</a:t>
            </a:r>
          </a:p>
          <a:p>
            <a:r>
              <a:rPr lang="en-US" sz="2800" dirty="0"/>
              <a:t>Different evaluation metrics – ROUGE or BLEU?</a:t>
            </a:r>
          </a:p>
        </p:txBody>
      </p:sp>
    </p:spTree>
    <p:extLst>
      <p:ext uri="{BB962C8B-B14F-4D97-AF65-F5344CB8AC3E}">
        <p14:creationId xmlns:p14="http://schemas.microsoft.com/office/powerpoint/2010/main" val="1771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we train a language model to summarize news articles?</a:t>
            </a:r>
          </a:p>
        </p:txBody>
      </p:sp>
    </p:spTree>
    <p:extLst>
      <p:ext uri="{BB962C8B-B14F-4D97-AF65-F5344CB8AC3E}">
        <p14:creationId xmlns:p14="http://schemas.microsoft.com/office/powerpoint/2010/main" val="256802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429-67F5-071D-0100-F71AFED2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7" y="0"/>
            <a:ext cx="40576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4047722" y="0"/>
            <a:ext cx="4056845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8114495" y="0"/>
            <a:ext cx="4085352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229774" y="689723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8263944" y="685800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4131972" y="663341"/>
            <a:ext cx="35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673123" y="1854047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74" y="2934711"/>
            <a:ext cx="2238034" cy="2238034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52" y="2943359"/>
            <a:ext cx="2292082" cy="2292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4780089" y="1854048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8829407" y="1854047"/>
            <a:ext cx="298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07" y="2943359"/>
            <a:ext cx="2250908" cy="22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-7848" y="0"/>
            <a:ext cx="79412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7933387" y="0"/>
            <a:ext cx="2238034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10184871" y="0"/>
            <a:ext cx="2000722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407659" y="675380"/>
            <a:ext cx="358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10251774" y="888643"/>
            <a:ext cx="165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7933386" y="888643"/>
            <a:ext cx="2060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658" y="124027"/>
            <a:ext cx="2238034" cy="2238034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2289D26-57CE-E4E7-2E9D-9A9C1D81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34" y="2362061"/>
            <a:ext cx="1292167" cy="1253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7967228" y="1529188"/>
            <a:ext cx="2987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105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10184871" y="1529188"/>
            <a:ext cx="2987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891" y="2362061"/>
            <a:ext cx="1253332" cy="125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2C565-4DD4-9817-C365-6DD80FE87CE6}"/>
              </a:ext>
            </a:extLst>
          </p:cNvPr>
          <p:cNvSpPr txBox="1"/>
          <p:nvPr/>
        </p:nvSpPr>
        <p:spPr>
          <a:xfrm>
            <a:off x="193737" y="1900396"/>
            <a:ext cx="53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</p:spTree>
    <p:extLst>
      <p:ext uri="{BB962C8B-B14F-4D97-AF65-F5344CB8AC3E}">
        <p14:creationId xmlns:p14="http://schemas.microsoft.com/office/powerpoint/2010/main" val="422399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Dataset of news articles from Kaggle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 Total of 870,521 articles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-apple-system"/>
              </a:rPr>
              <a:t>C</a:t>
            </a:r>
            <a:r>
              <a:rPr lang="en-US" sz="2800" b="0" i="0" dirty="0">
                <a:effectLst/>
                <a:latin typeface="-apple-system"/>
              </a:rPr>
              <a:t>ollection of news articles from 3 separate datasets (</a:t>
            </a:r>
            <a:r>
              <a:rPr lang="en-US" sz="2800" b="0" i="0" dirty="0" err="1">
                <a:effectLst/>
                <a:latin typeface="-apple-system"/>
              </a:rPr>
              <a:t>XSum</a:t>
            </a:r>
            <a:r>
              <a:rPr lang="en-US" sz="2800" b="0" i="0" dirty="0">
                <a:effectLst/>
                <a:latin typeface="-apple-system"/>
              </a:rPr>
              <a:t>, CNN/Daily Mail, Multi-News)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 Only 580,013 unique articles (about 1/3 of the articles are duplicates)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 We lemmatized the dataset to extract meaning</a:t>
            </a:r>
            <a:endParaRPr lang="en-US" sz="2800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Map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87EE9A5-F888-6B00-B0B4-CDA1F624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91" y="3307160"/>
            <a:ext cx="5830066" cy="2986882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61892BA-3471-CA49-3552-89626167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" y="3307160"/>
            <a:ext cx="5698836" cy="291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7E68-5C39-E50A-DAD1-DC0428105DA6}"/>
              </a:ext>
            </a:extLst>
          </p:cNvPr>
          <p:cNvSpPr txBox="1"/>
          <p:nvPr/>
        </p:nvSpPr>
        <p:spPr>
          <a:xfrm>
            <a:off x="4010891" y="2497614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FA04C3-5322-FD73-DB04-5560A563F72F}"/>
                  </a:ext>
                </a:extLst>
              </p14:cNvPr>
              <p14:cNvContentPartPr/>
              <p14:nvPr/>
            </p14:nvContentPartPr>
            <p14:xfrm>
              <a:off x="3427936" y="2752658"/>
              <a:ext cx="466200" cy="455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FA04C3-5322-FD73-DB04-5560A563F7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9296" y="2743658"/>
                <a:ext cx="483840" cy="473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3C82F8F-01C1-37C7-10E1-218D110FE554}"/>
              </a:ext>
            </a:extLst>
          </p:cNvPr>
          <p:cNvSpPr txBox="1"/>
          <p:nvPr/>
        </p:nvSpPr>
        <p:spPr>
          <a:xfrm>
            <a:off x="7111844" y="2497614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words removed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CFED8F-57EE-D202-6D31-B2BB8F0E2F36}"/>
                  </a:ext>
                </a:extLst>
              </p14:cNvPr>
              <p14:cNvContentPartPr/>
              <p14:nvPr/>
            </p14:nvContentPartPr>
            <p14:xfrm>
              <a:off x="9424456" y="2792258"/>
              <a:ext cx="427680" cy="307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CFED8F-57EE-D202-6D31-B2BB8F0E2F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5816" y="2783258"/>
                <a:ext cx="44532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25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107E71-09FC-BCDF-1F64-49DDD36030DE}"/>
              </a:ext>
            </a:extLst>
          </p:cNvPr>
          <p:cNvSpPr/>
          <p:nvPr/>
        </p:nvSpPr>
        <p:spPr>
          <a:xfrm>
            <a:off x="0" y="-7100"/>
            <a:ext cx="22022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A767E-017F-7463-2632-A053F60E3E3D}"/>
              </a:ext>
            </a:extLst>
          </p:cNvPr>
          <p:cNvSpPr/>
          <p:nvPr/>
        </p:nvSpPr>
        <p:spPr>
          <a:xfrm>
            <a:off x="2202287" y="-7100"/>
            <a:ext cx="7746649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BBFFD-A6E3-742A-9C31-B4467F1CEAE2}"/>
              </a:ext>
            </a:extLst>
          </p:cNvPr>
          <p:cNvSpPr/>
          <p:nvPr/>
        </p:nvSpPr>
        <p:spPr>
          <a:xfrm>
            <a:off x="9948937" y="0"/>
            <a:ext cx="2250909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CD72F-F194-92BE-0723-EF74452CF088}"/>
              </a:ext>
            </a:extLst>
          </p:cNvPr>
          <p:cNvSpPr txBox="1"/>
          <p:nvPr/>
        </p:nvSpPr>
        <p:spPr>
          <a:xfrm>
            <a:off x="-793125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7F0F7-F30D-4526-E18F-642F0E2FC0D7}"/>
              </a:ext>
            </a:extLst>
          </p:cNvPr>
          <p:cNvSpPr txBox="1"/>
          <p:nvPr/>
        </p:nvSpPr>
        <p:spPr>
          <a:xfrm>
            <a:off x="9178344" y="463286"/>
            <a:ext cx="358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Phase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C8A0-7D1F-76F0-0216-308434A51135}"/>
              </a:ext>
            </a:extLst>
          </p:cNvPr>
          <p:cNvSpPr txBox="1"/>
          <p:nvPr/>
        </p:nvSpPr>
        <p:spPr>
          <a:xfrm>
            <a:off x="3916787" y="155510"/>
            <a:ext cx="413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047EF-FD15-E53B-BD23-37A319F6E77E}"/>
              </a:ext>
            </a:extLst>
          </p:cNvPr>
          <p:cNvSpPr txBox="1"/>
          <p:nvPr/>
        </p:nvSpPr>
        <p:spPr>
          <a:xfrm>
            <a:off x="0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  <a:latin typeface="+mj-lt"/>
              </a:rPr>
              <a:t>Data acquisition and refinement</a:t>
            </a:r>
          </a:p>
        </p:txBody>
      </p:sp>
      <p:pic>
        <p:nvPicPr>
          <p:cNvPr id="14" name="Content Placeholder 13" descr="Icon&#10;&#10;Description automatically generated">
            <a:extLst>
              <a:ext uri="{FF2B5EF4-FFF2-40B4-BE49-F238E27FC236}">
                <a16:creationId xmlns:a16="http://schemas.microsoft.com/office/drawing/2014/main" id="{56C9E5C3-3E25-1323-9E8A-A7867759C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95" y="2184312"/>
            <a:ext cx="1244688" cy="12446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DC5359-481D-E038-5CAB-D345D2A8F315}"/>
              </a:ext>
            </a:extLst>
          </p:cNvPr>
          <p:cNvSpPr txBox="1"/>
          <p:nvPr/>
        </p:nvSpPr>
        <p:spPr>
          <a:xfrm>
            <a:off x="3815097" y="1031396"/>
            <a:ext cx="502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E6EDF3"/>
                </a:solidFill>
                <a:effectLst/>
                <a:latin typeface="+mj-lt"/>
              </a:rPr>
              <a:t>Model Architecture Selection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FAF70-B5F1-42DD-06F9-15510A212020}"/>
              </a:ext>
            </a:extLst>
          </p:cNvPr>
          <p:cNvSpPr txBox="1"/>
          <p:nvPr/>
        </p:nvSpPr>
        <p:spPr>
          <a:xfrm>
            <a:off x="9948937" y="1262229"/>
            <a:ext cx="298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E6EDF3"/>
                </a:solidFill>
                <a:effectLst/>
                <a:latin typeface="+mj-lt"/>
              </a:rPr>
              <a:t>Model Training and Evaluation</a:t>
            </a:r>
            <a:endParaRPr lang="en-US" sz="10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31D2572-0982-0482-AB2E-4CA77F14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649" y="2078416"/>
            <a:ext cx="1343484" cy="1343484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E43B082-0008-B668-D867-7F6D95FF1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70" y="1660615"/>
            <a:ext cx="2292082" cy="22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54" y="727364"/>
            <a:ext cx="8915402" cy="1371600"/>
          </a:xfrm>
        </p:spPr>
        <p:txBody>
          <a:bodyPr/>
          <a:lstStyle/>
          <a:p>
            <a:r>
              <a:rPr lang="en-US" dirty="0"/>
              <a:t>Initial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68C382-C099-44CB-BA8C-FA58ABC2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69966"/>
              </p:ext>
            </p:extLst>
          </p:nvPr>
        </p:nvGraphicFramePr>
        <p:xfrm>
          <a:off x="5141508" y="501939"/>
          <a:ext cx="5301354" cy="6035387"/>
        </p:xfrm>
        <a:graphic>
          <a:graphicData uri="http://schemas.openxmlformats.org/drawingml/2006/table">
            <a:tbl>
              <a:tblPr/>
              <a:tblGrid>
                <a:gridCol w="1767118">
                  <a:extLst>
                    <a:ext uri="{9D8B030D-6E8A-4147-A177-3AD203B41FA5}">
                      <a16:colId xmlns:a16="http://schemas.microsoft.com/office/drawing/2014/main" val="1369273294"/>
                    </a:ext>
                  </a:extLst>
                </a:gridCol>
                <a:gridCol w="1767118">
                  <a:extLst>
                    <a:ext uri="{9D8B030D-6E8A-4147-A177-3AD203B41FA5}">
                      <a16:colId xmlns:a16="http://schemas.microsoft.com/office/drawing/2014/main" val="3083860692"/>
                    </a:ext>
                  </a:extLst>
                </a:gridCol>
                <a:gridCol w="1767118">
                  <a:extLst>
                    <a:ext uri="{9D8B030D-6E8A-4147-A177-3AD203B41FA5}">
                      <a16:colId xmlns:a16="http://schemas.microsoft.com/office/drawing/2014/main" val="2653827986"/>
                    </a:ext>
                  </a:extLst>
                </a:gridCol>
              </a:tblGrid>
              <a:tr h="217492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</a:rPr>
                        <a:t>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</a:rPr>
                        <a:t>Type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</a:rPr>
                        <a:t>Key Features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12095"/>
                  </a:ext>
                </a:extLst>
              </a:tr>
              <a:tr h="543729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BERT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fine-tunable, attention-based, bidirectional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526"/>
                  </a:ext>
                </a:extLst>
              </a:tr>
              <a:tr h="706847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T5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fine-tunable, text-to-text transfer learning, flexible architecture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90485"/>
                  </a:ext>
                </a:extLst>
              </a:tr>
              <a:tr h="380609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GPT-J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large scale, high-quality generation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17067"/>
                  </a:ext>
                </a:extLst>
              </a:tr>
              <a:tr h="543729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GPT-Neo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Pre-trained, smaller than GPT-J, high-quality generation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16982"/>
                  </a:ext>
                </a:extLst>
              </a:tr>
              <a:tr h="706847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Sequence-to-Sequence with Attention (Seq2Seq)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Encoder-Decoder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Attention-based, flexible architecture,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24468"/>
                  </a:ext>
                </a:extLst>
              </a:tr>
              <a:tr h="1033084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 Encoder-Decoder Models (BART, MASS, XLM)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Encoder-Decoder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Transformer-based, pre-trained, fine-tunable, bidirectional, flexible architecture,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34112"/>
                  </a:ext>
                </a:extLst>
              </a:tr>
              <a:tr h="869966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Pointer-Generator Network for Abstractive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Pointer-Generator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Hybrid approach (extraction and abstraction),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7028"/>
                  </a:ext>
                </a:extLst>
              </a:tr>
              <a:tr h="1033084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Reinforcement Learning-Based Pointer-Generator Network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</a:rPr>
                        <a:t>Pointer-Generator model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</a:rPr>
                        <a:t>Trained using reinforcement learning, state-of-the-art performance, proven success for text summarization</a:t>
                      </a:r>
                    </a:p>
                  </a:txBody>
                  <a:tcPr marL="54372" marR="54372" marT="27186" marB="271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4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87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B63-5B31-0E8A-FDF1-9FCB177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CD71-C467-C2B6-F6E7-F5960B6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DistilBERT</a:t>
            </a:r>
            <a:endParaRPr lang="en-US" sz="2800" dirty="0"/>
          </a:p>
          <a:p>
            <a:r>
              <a:rPr lang="en-US" sz="2800" dirty="0" err="1"/>
              <a:t>MobileBERT</a:t>
            </a:r>
            <a:endParaRPr lang="en-US" sz="2800" dirty="0"/>
          </a:p>
          <a:p>
            <a:r>
              <a:rPr lang="en-US" sz="2800" dirty="0"/>
              <a:t>ALBERT</a:t>
            </a:r>
          </a:p>
          <a:p>
            <a:r>
              <a:rPr lang="en-US" sz="2800" dirty="0" err="1"/>
              <a:t>TinyBERT</a:t>
            </a:r>
            <a:endParaRPr lang="en-US" sz="2800" dirty="0"/>
          </a:p>
          <a:p>
            <a:r>
              <a:rPr lang="en-US" sz="2800" dirty="0"/>
              <a:t>ELECTRA</a:t>
            </a:r>
          </a:p>
        </p:txBody>
      </p:sp>
    </p:spTree>
    <p:extLst>
      <p:ext uri="{BB962C8B-B14F-4D97-AF65-F5344CB8AC3E}">
        <p14:creationId xmlns:p14="http://schemas.microsoft.com/office/powerpoint/2010/main" val="138532554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427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Avenir Next LT Pro</vt:lpstr>
      <vt:lpstr>Avenir Next LT Pro Light</vt:lpstr>
      <vt:lpstr>EncaseVTI</vt:lpstr>
      <vt:lpstr>Deep Learning Content Summarization Model</vt:lpstr>
      <vt:lpstr>Abstract</vt:lpstr>
      <vt:lpstr>PowerPoint Presentation</vt:lpstr>
      <vt:lpstr>PowerPoint Presentation</vt:lpstr>
      <vt:lpstr>The Dataset</vt:lpstr>
      <vt:lpstr>Word Map</vt:lpstr>
      <vt:lpstr>PowerPoint Presentation</vt:lpstr>
      <vt:lpstr>Initial Models</vt:lpstr>
      <vt:lpstr>Smaller Models</vt:lpstr>
      <vt:lpstr>PowerPoint Presentation</vt:lpstr>
      <vt:lpstr>Scoring Metrics</vt:lpstr>
      <vt:lpstr>Scoring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Content Summarization Model</dc:title>
  <dc:creator>Nweke, Michael (UMKC-Student)</dc:creator>
  <cp:lastModifiedBy>Athamneh, Odai (UMKC-Student)</cp:lastModifiedBy>
  <cp:revision>4</cp:revision>
  <dcterms:created xsi:type="dcterms:W3CDTF">2023-04-28T15:50:50Z</dcterms:created>
  <dcterms:modified xsi:type="dcterms:W3CDTF">2023-04-30T13:44:23Z</dcterms:modified>
</cp:coreProperties>
</file>