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71" r:id="rId8"/>
    <p:sldId id="261" r:id="rId9"/>
    <p:sldId id="272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0"/>
    <p:restoredTop sz="94720"/>
  </p:normalViewPr>
  <p:slideViewPr>
    <p:cSldViewPr snapToGrid="0">
      <p:cViewPr varScale="1">
        <p:scale>
          <a:sx n="105" d="100"/>
          <a:sy n="105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9:06:1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1294 0 24575,'-15'0'0,"-9"0"0,-4 0 0,-17 10 0,4 2 0,-13 9 0,1 0 0,6 0 0,-5 0 0,11-1 0,1-1 0,2 1 0,9-2 0,-3 1 0,4-1 0,1 0 0,0 0 0,4 4 0,-3-3 0,3 3 0,-1 0 0,-2-3 0,7 7 0,-3-3 0,0 0 0,3 3 0,-4-3 0,5 4 0,0 0 0,1-4 0,3 3 0,-3 1 0,2 7 0,-5 0 0,5 10 0,-3-8 0,2 9 0,-4-5 0,1-1 0,3 0 0,-2 1 0,7-6 0,-3 4 0,5-10 0,-1 5 0,5-6 0,-3-5 0,7-1 0,-6-8 0,6 2 0,-2-7 0,3 4 0,0-5 0,0 1 0,0-1 0,0 1 0,0-1 0,0 0 0,-3-3 0,-1-1 0,-3-6 0,0-1 0,3-7 0,-3-2 0,6-3 0,-7-1 0,3-4 0,1 7 0,-4-6 0,7 7 0,-6-3 0,2-1 0,0 0 0,-2 5 0,3-4 0,-1 4 0,-2-5 0,2 1 0,-3-1 0,0 5 0,3-4 0,2 7 0,0-2 0,2 3 0,-2 1 0,3 0 0,3 3 0,1 1 0,3 6 0,0 2 0,1 2 0,6 8 0,-4-2 0,5 3 0,-7-1 0,-1-6 0,1 2 0,0 1 0,-4-4 0,3 4 0,-6-5 0,2 0 0,1 1 0,-3-1 0,2 1 0,0-1 0,-2 1 0,2-1 0,1 1 0,-4-1 0,4 0 0,-1 1 0,-2-1 0,2 1 0,-3-1 0,3 1 0,-2-1 0,3 0 0,-1-3 0,-2 3 0,2-3 0,-3 3 0,0 0 0,3-3 0,1-1 0,3-10 0,-3 2 0,2-13 0,-1 8 0,2-9 0,1 11 0,0-8 0,0 8 0,0-8 0,-1 8 0,5-11 0,-4 9 0,3-5 0,-3 8 0,3 3 0,-3-3 0,4 6 0,-5-6 0,5 7 0,-4-4 0,4 4 0,-5-3 0,5 2 0,-4-6 0,7 6 0,-2-2 0,-1 0 0,4 2 0,-8-3 0,4 4 0,-5 0 0,1 0 0,-1 0 0,0 0 0,1 0 0,-1 0 0,-3 3 0,-1-2 0,-3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9:06:1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24575,'23'0'0,"-4"0"0,14 0 0,-9 0 0,6 0 0,-9 0 0,0 0 0,-3 0 0,3 0 0,0 0 0,2 0 0,4 0 0,5 0 0,-3 0 0,9 5 0,-10 0 0,10 4 0,-9 4 0,-2-3 0,-1 3 0,-8-4 0,-1-1 0,-5 0 0,-1 0 0,-3-1 0,4 1 0,-5-1 0,1 1 0,-1-1 0,1 5 0,0 0 0,4 5 0,-3-1 0,3 0 0,0 1 0,-3 4 0,7-3 0,-2 8 0,-1-9 0,3 4 0,-7 1 0,3-5 0,-3 0 0,-1-1 0,-1-8 0,1 4 0,-4-5 0,3 5 0,-6-4 0,6 8 0,-6-4 0,7 4 0,-4 1 0,1-1 0,2-3 0,-2 7 0,-1-6 0,4 7 0,-8-5 0,8 5 0,-3-3 0,0 8 0,2-8 0,-6 3 0,3-9 0,-1 4 0,-2-4 0,3 5 0,-1-1 0,-2-3 0,3 2 0,-4-7 0,0 4 0,0-5 0,0 1 0,0-1 0,-3-3 0,-5 0 0,0-4 0,-8-4 0,8 3 0,-8-6 0,3 2 0,-3-3 0,-1 3 0,5-2 0,-4 2 0,8 1 0,-8-3 0,7 6 0,-2-6 0,-1 6 0,4-6 0,-8 3 0,4-4 0,-1 0 0,-2-1 0,2 1 0,0 4 0,-2-4 0,6 4 0,-2-4 0,7 1 0,4 3 0,4 1 0,3 3 0,0 0 0,1 0 0,-1 0 0,0 0 0,5 0 0,-4 0 0,4 0 0,-1 0 0,-2 3 0,2-2 0,1 2 0,-4 1 0,3-4 0,-3 7 0,-1-6 0,1 6 0,-1-7 0,1 7 0,-1-3 0,1 0 0,-1 3 0,0-3 0,1 0 0,-1 3 0,1-6 0,-1 5 0,0-2 0,1 0 0,-4 3 0,2-7 0,-5 7 0,5-6 0,-2 5 0,3-2 0,0-1 0,-3 4 0,2-7 0,-5 7 0,6-7 0,-3 3 0,3-3 0,-1 0 0,-2-3 0,2-1 0,-5-3 0,6-1 0,-6 1 0,5-1 0,-5 1 0,6-1 0,-6 0 0,5 1 0,-2 3 0,0-3 0,3 3 0,-3-4 0,4 1 0,-1-1 0,1 1 0,-1-1 0,0 0 0,5 1 0,0-1 0,1 0 0,2-1 0,-6 2 0,2 2 0,-3-2 0,-1 3 0,0 0 0,1-3 0,-1 3 0,1 0 0,-1 1 0,1-1 0,-1 3 0,1-2 0,-4 0 0,2 2 0,-2-3 0,3 4 0,-3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9:22:23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1280 1 24575,'-19'6'0,"-6"4"0,-9 12 0,-18 14 0,2 0 0,13-11 0,-2 1 0,2-2 0,0 0 0,-29 18 0,32-17 0,0-2 0,-18 13 0,2 7 0,-9-4 0,18-5 0,-2-1 0,12-9 0,2 3 0,1-3 0,-1 4 0,1-4 0,-1 2 0,7-3 0,-5 1 0,8 1 0,-1-8 0,7 3 0,-3-5 0,8-1 0,-7 0 0,7-4 0,-3 1 0,4 0 0,-1 3 0,0-3 0,-1 6 0,2-2 0,-1 0 0,0 2 0,0-3 0,0 0 0,0 3 0,-1-2 0,2 0 0,3 2 0,-3-6 0,3 3 0,-4 0 0,1-3 0,2 3 0,-2-3 0,6 0 0,-5-3 0,5-1 0,-2-2 0,0 0 0,3 0 0,-7-3 0,5-2 0,-2-2 0,-2-8 0,5 3 0,-3-4 0,1 2 0,2-2 0,-2 1 0,-1-1 0,3 0 0,-1 0 0,2 1 0,-4-1 0,3 2 0,-2-1 0,3 4 0,-3-1 0,2 2 0,-2 0 0,0 0 0,3 0 0,-4 0 0,1 0 0,2 1 0,-1-2 0,-2 2 0,3-1 0,-4 0 0,4 0 0,-5 3 0,6-3 0,-4 7 0,4-2 0,0 5 0,0-1 0,4 2 0,-3-2 0,4 1 0,-4 0 0,5 0 0,-6 0 0,6-1 0,-5 2 0,5-2 0,-5 1 0,5 0 0,-5-1 0,4-1 0,-4 2 0,2-3 0,0 3 0,-2 0 0,2 0 0,0-1 0,-2 1 0,1-1 0,2-1 0,-4 1 0,4-1 0,-2 2 0,-1-1 0,2 1 0,-3-1 0,0 1 0,3-1 0,-2 1 0,4-3 0,-2 0 0,3-2 0,0 0 0,1 0 0,-1-2 0,0-1 0,0 1 0,-2-3 0,2 5 0,-2-4 0,3 3 0,-3-4 0,1 5 0,-1-4 0,3 1 0,-1 0 0,-2-1 0,2 1 0,-2 0 0,3-1 0,-1 2 0,1-4 0,0 4 0,-4-3 0,3 5 0,-3-4 0,5 3 0,-2-4 0,1 3 0,0-1 0,-4-1 0,3 3 0,-2-3 0,3 3 0,0-3 0,-1 3 0,1-1 0,-1 2 0,2-2 0,-2 2 0,0-3 0,1 3 0,0 0 0,-1 0 0,0 0 0,-2-2 0,1 1 0,-1 0 0,0 4 0,-2-2 0,-2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9:22:2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1 24575,'0'9'0,"0"13"0,0-10 0,0 17 0,0-13 0,0 3 0,0-2 0,0 1 0,0 3 0,0 1 0,0 4 0,0-6 0,0 1 0,0-1 0,0 1 0,0-6 0,0 4 0,0-4 0,0 6 0,0-1 0,0 1 0,0-1 0,0 1 0,0 5 0,0-5 0,0 6 0,0-7 0,0-1 0,0 2 0,0-1 0,0 1 0,0-1 0,0 1 0,0-1 0,0 1 0,0-6 0,0 4 0,0-4 0,0 0 0,0 5 0,0 0 0,0 1 0,0 3 0,0-4 0,0-4 0,0 3 0,0-3 0,0 3 0,0-4 0,0 5 0,0-10 0,0 10 0,0-10 0,0 4 0,0 0 0,0-3 0,0 8 0,0-8 0,0 2 0,0 1 0,0-3 0,0 3 0,0-5 0,0 5 0,0-3 0,0 3 0,0-4 0,0-2 0,0 1 0,0 1 0,0-2 0,0 2 0,0-1 0,0 1 0,0-1 0,0 0 0,0 0 0,0 0 0,0 1 0,0-2 0,0 1 0,0 0 0,0 0 0,0 0 0,0 0 0,0-1 0,0 1 0,-3-4 0,-2-1 0,-4-4 0,0 0 0,1 0 0,-2 0 0,1 0 0,-1 0 0,-3-5 0,2-5 0,-4-1 0,0-9 0,5 10 0,-5-10 0,0 9 0,4-4 0,-2 5 0,3 2 0,0-2 0,5 1 0,-2-1 0,2 2 0,-5-1 0,5 0 0,-3 5 0,7-5 0,-7 8 0,6-7 0,-5 7 0,6-6 0,-3 2 0,8 0 0,1 1 0,3 4 0,10 0 0,-7 5 0,6-5 0,-7 9 0,-1-4 0,0-1 0,0 5 0,1-4 0,-1 0 0,-1 4 0,2-4 0,-1 0 0,-1-2 0,-3 1 0,4-3 0,-4 3 0,0 1 0,4-5 0,-5 8 0,5-3 0,-4 4 0,2-4 0,-5 2 0,3-2 0,-2 0 0,-3 4 0,9-4 0,-9 4 0,9-5 0,-8 4 0,3-3 0,-1 5 0,-1-2 0,5 1 0,-6 0 0,7-4 0,-3-2 0,2-3 0,2 0 0,-4-5 0,11-8 0,-13 2 0,13-7 0,-11 13 0,5-3 0,-5 3 0,3 0 0,-3-4 0,4 4 0,0-5 0,0 2 0,1 3 0,-5-4 0,2 8 0,-1-6 0,3 5 0,-1-6 0,2 6 0,-1-1 0,1-1 0,-2-1 0,1-1 0,1 2 0,-1 0 0,1 3 0,-2-2 0,-3-2 0,4 3 0,-4-1 0,3 3 0,1 0 0,0 0 0,-1 0 0,-3-4 0,3 3 0,-7-7 0,3 7 0,-4-3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9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5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7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0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0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9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ngati.com/glossary/cosine-similarity" TargetMode="Externa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83A6D-C5B2-B5A9-E7E5-FFF6B02DA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Deep Learning Content Summarization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3E693-9059-7FC4-6D0B-185F97072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1633579"/>
          </a:xfrm>
        </p:spPr>
        <p:txBody>
          <a:bodyPr>
            <a:normAutofit/>
          </a:bodyPr>
          <a:lstStyle/>
          <a:p>
            <a:r>
              <a:rPr lang="en-US" sz="1600" dirty="0" err="1"/>
              <a:t>Odai</a:t>
            </a:r>
            <a:r>
              <a:rPr lang="en-US" sz="1600" dirty="0"/>
              <a:t> </a:t>
            </a:r>
            <a:r>
              <a:rPr lang="en-US" sz="1600" dirty="0" err="1"/>
              <a:t>Athamneh</a:t>
            </a:r>
            <a:endParaRPr lang="en-US" sz="1600" dirty="0"/>
          </a:p>
          <a:p>
            <a:r>
              <a:rPr lang="en-US" sz="1600" dirty="0"/>
              <a:t>Devin Cline</a:t>
            </a:r>
          </a:p>
          <a:p>
            <a:r>
              <a:rPr lang="en-US" sz="1600" dirty="0"/>
              <a:t>Feng Zheng</a:t>
            </a:r>
          </a:p>
          <a:p>
            <a:r>
              <a:rPr lang="en-US" sz="1600" dirty="0"/>
              <a:t>Michael Nweke</a:t>
            </a: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F45A05AA-8192-406D-3439-814B15090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5" r="18773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B63-5B31-0E8A-FDF1-9FCB177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CD71-C467-C2B6-F6E7-F5960B65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Larger models – need more hardware power for this</a:t>
            </a:r>
          </a:p>
          <a:p>
            <a:r>
              <a:rPr lang="en-US" sz="2800" dirty="0"/>
              <a:t>Enhance domain-specific features in dataset</a:t>
            </a:r>
          </a:p>
          <a:p>
            <a:r>
              <a:rPr lang="en-US" sz="2800" dirty="0"/>
              <a:t>More data to train on</a:t>
            </a:r>
          </a:p>
          <a:p>
            <a:r>
              <a:rPr lang="en-US" sz="2800" dirty="0"/>
              <a:t>Different evaluation metrics – ROUGE or BLEU?</a:t>
            </a:r>
          </a:p>
        </p:txBody>
      </p:sp>
    </p:spTree>
    <p:extLst>
      <p:ext uri="{BB962C8B-B14F-4D97-AF65-F5344CB8AC3E}">
        <p14:creationId xmlns:p14="http://schemas.microsoft.com/office/powerpoint/2010/main" val="17711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B63-5B31-0E8A-FDF1-9FCB177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CD71-C467-C2B6-F6E7-F5960B65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we train a language model to summarize news articles?</a:t>
            </a:r>
          </a:p>
        </p:txBody>
      </p:sp>
    </p:spTree>
    <p:extLst>
      <p:ext uri="{BB962C8B-B14F-4D97-AF65-F5344CB8AC3E}">
        <p14:creationId xmlns:p14="http://schemas.microsoft.com/office/powerpoint/2010/main" val="256802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429-67F5-071D-0100-F71AFED2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07E71-09FC-BCDF-1F64-49DDD36030DE}"/>
              </a:ext>
            </a:extLst>
          </p:cNvPr>
          <p:cNvSpPr/>
          <p:nvPr/>
        </p:nvSpPr>
        <p:spPr>
          <a:xfrm>
            <a:off x="-7847" y="0"/>
            <a:ext cx="40576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A767E-017F-7463-2632-A053F60E3E3D}"/>
              </a:ext>
            </a:extLst>
          </p:cNvPr>
          <p:cNvSpPr/>
          <p:nvPr/>
        </p:nvSpPr>
        <p:spPr>
          <a:xfrm>
            <a:off x="4047722" y="0"/>
            <a:ext cx="4056845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BBFFD-A6E3-742A-9C31-B4467F1CEAE2}"/>
              </a:ext>
            </a:extLst>
          </p:cNvPr>
          <p:cNvSpPr/>
          <p:nvPr/>
        </p:nvSpPr>
        <p:spPr>
          <a:xfrm>
            <a:off x="8114495" y="0"/>
            <a:ext cx="4085352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D72F-F194-92BE-0723-EF74452CF088}"/>
              </a:ext>
            </a:extLst>
          </p:cNvPr>
          <p:cNvSpPr txBox="1"/>
          <p:nvPr/>
        </p:nvSpPr>
        <p:spPr>
          <a:xfrm>
            <a:off x="229774" y="689723"/>
            <a:ext cx="35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7F0F7-F30D-4526-E18F-642F0E2FC0D7}"/>
              </a:ext>
            </a:extLst>
          </p:cNvPr>
          <p:cNvSpPr txBox="1"/>
          <p:nvPr/>
        </p:nvSpPr>
        <p:spPr>
          <a:xfrm>
            <a:off x="8263944" y="685800"/>
            <a:ext cx="35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Phase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C8A0-7D1F-76F0-0216-308434A51135}"/>
              </a:ext>
            </a:extLst>
          </p:cNvPr>
          <p:cNvSpPr txBox="1"/>
          <p:nvPr/>
        </p:nvSpPr>
        <p:spPr>
          <a:xfrm>
            <a:off x="4131972" y="663341"/>
            <a:ext cx="35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Phase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047EF-FD15-E53B-BD23-37A319F6E77E}"/>
              </a:ext>
            </a:extLst>
          </p:cNvPr>
          <p:cNvSpPr txBox="1"/>
          <p:nvPr/>
        </p:nvSpPr>
        <p:spPr>
          <a:xfrm>
            <a:off x="673123" y="1854047"/>
            <a:ext cx="298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+mj-lt"/>
              </a:rPr>
              <a:t>Data acquisition and refinement</a:t>
            </a:r>
          </a:p>
        </p:txBody>
      </p:sp>
      <p:pic>
        <p:nvPicPr>
          <p:cNvPr id="14" name="Content Placeholder 13" descr="Icon&#10;&#10;Description automatically generated">
            <a:extLst>
              <a:ext uri="{FF2B5EF4-FFF2-40B4-BE49-F238E27FC236}">
                <a16:creationId xmlns:a16="http://schemas.microsoft.com/office/drawing/2014/main" id="{56C9E5C3-3E25-1323-9E8A-A7867759C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674" y="2934711"/>
            <a:ext cx="2238034" cy="2238034"/>
          </a:xfr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2289D26-57CE-E4E7-2E9D-9A9C1D81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52" y="2943359"/>
            <a:ext cx="2292082" cy="22920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C5359-481D-E038-5CAB-D345D2A8F315}"/>
              </a:ext>
            </a:extLst>
          </p:cNvPr>
          <p:cNvSpPr txBox="1"/>
          <p:nvPr/>
        </p:nvSpPr>
        <p:spPr>
          <a:xfrm>
            <a:off x="4780089" y="1854048"/>
            <a:ext cx="298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E6EDF3"/>
                </a:solidFill>
                <a:effectLst/>
                <a:latin typeface="+mj-lt"/>
              </a:rPr>
              <a:t>Model Architecture Selection</a:t>
            </a:r>
            <a:endParaRPr lang="en-US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FAF70-B5F1-42DD-06F9-15510A212020}"/>
              </a:ext>
            </a:extLst>
          </p:cNvPr>
          <p:cNvSpPr txBox="1"/>
          <p:nvPr/>
        </p:nvSpPr>
        <p:spPr>
          <a:xfrm>
            <a:off x="8829407" y="1854047"/>
            <a:ext cx="298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E6EDF3"/>
                </a:solidFill>
                <a:effectLst/>
                <a:latin typeface="+mj-lt"/>
              </a:rPr>
              <a:t>Model Training and Evaluation</a:t>
            </a:r>
            <a:endParaRPr lang="en-US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31D2572-0982-0482-AB2E-4CA77F14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407" y="2943359"/>
            <a:ext cx="2250908" cy="225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93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107E71-09FC-BCDF-1F64-49DDD36030DE}"/>
              </a:ext>
            </a:extLst>
          </p:cNvPr>
          <p:cNvSpPr/>
          <p:nvPr/>
        </p:nvSpPr>
        <p:spPr>
          <a:xfrm>
            <a:off x="-24768" y="0"/>
            <a:ext cx="79412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A767E-017F-7463-2632-A053F60E3E3D}"/>
              </a:ext>
            </a:extLst>
          </p:cNvPr>
          <p:cNvSpPr/>
          <p:nvPr/>
        </p:nvSpPr>
        <p:spPr>
          <a:xfrm>
            <a:off x="7933387" y="0"/>
            <a:ext cx="2238034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BBFFD-A6E3-742A-9C31-B4467F1CEAE2}"/>
              </a:ext>
            </a:extLst>
          </p:cNvPr>
          <p:cNvSpPr/>
          <p:nvPr/>
        </p:nvSpPr>
        <p:spPr>
          <a:xfrm>
            <a:off x="10184871" y="0"/>
            <a:ext cx="2000722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D72F-F194-92BE-0723-EF74452CF088}"/>
              </a:ext>
            </a:extLst>
          </p:cNvPr>
          <p:cNvSpPr txBox="1"/>
          <p:nvPr/>
        </p:nvSpPr>
        <p:spPr>
          <a:xfrm>
            <a:off x="1057351" y="821302"/>
            <a:ext cx="3580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7F0F7-F30D-4526-E18F-642F0E2FC0D7}"/>
              </a:ext>
            </a:extLst>
          </p:cNvPr>
          <p:cNvSpPr txBox="1"/>
          <p:nvPr/>
        </p:nvSpPr>
        <p:spPr>
          <a:xfrm>
            <a:off x="10251774" y="888643"/>
            <a:ext cx="1657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C8A0-7D1F-76F0-0216-308434A51135}"/>
              </a:ext>
            </a:extLst>
          </p:cNvPr>
          <p:cNvSpPr txBox="1"/>
          <p:nvPr/>
        </p:nvSpPr>
        <p:spPr>
          <a:xfrm>
            <a:off x="7933386" y="888643"/>
            <a:ext cx="2060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2</a:t>
            </a:r>
          </a:p>
        </p:txBody>
      </p:sp>
      <p:pic>
        <p:nvPicPr>
          <p:cNvPr id="14" name="Content Placeholder 13" descr="Icon&#10;&#10;Description automatically generated">
            <a:extLst>
              <a:ext uri="{FF2B5EF4-FFF2-40B4-BE49-F238E27FC236}">
                <a16:creationId xmlns:a16="http://schemas.microsoft.com/office/drawing/2014/main" id="{56C9E5C3-3E25-1323-9E8A-A7867759C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658" y="124027"/>
            <a:ext cx="2238034" cy="2238034"/>
          </a:xfr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2289D26-57CE-E4E7-2E9D-9A9C1D81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334" y="2362061"/>
            <a:ext cx="1292167" cy="12533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C5359-481D-E038-5CAB-D345D2A8F315}"/>
              </a:ext>
            </a:extLst>
          </p:cNvPr>
          <p:cNvSpPr txBox="1"/>
          <p:nvPr/>
        </p:nvSpPr>
        <p:spPr>
          <a:xfrm>
            <a:off x="7967228" y="1529188"/>
            <a:ext cx="29878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>
                <a:solidFill>
                  <a:srgbClr val="E6EDF3"/>
                </a:solidFill>
                <a:effectLst/>
                <a:latin typeface="+mj-lt"/>
              </a:rPr>
              <a:t>Model Architecture Selection</a:t>
            </a:r>
            <a:endParaRPr lang="en-US" sz="105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FAF70-B5F1-42DD-06F9-15510A212020}"/>
              </a:ext>
            </a:extLst>
          </p:cNvPr>
          <p:cNvSpPr txBox="1"/>
          <p:nvPr/>
        </p:nvSpPr>
        <p:spPr>
          <a:xfrm>
            <a:off x="10184871" y="1529188"/>
            <a:ext cx="29878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E6EDF3"/>
                </a:solidFill>
                <a:effectLst/>
                <a:latin typeface="+mj-lt"/>
              </a:rPr>
              <a:t>Model Training and Evaluation</a:t>
            </a:r>
            <a:endParaRPr lang="en-US" sz="10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31D2572-0982-0482-AB2E-4CA77F14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8891" y="2362061"/>
            <a:ext cx="1253332" cy="1253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C2C565-4DD4-9817-C365-6DD80FE87CE6}"/>
              </a:ext>
            </a:extLst>
          </p:cNvPr>
          <p:cNvSpPr txBox="1"/>
          <p:nvPr/>
        </p:nvSpPr>
        <p:spPr>
          <a:xfrm>
            <a:off x="193737" y="1900396"/>
            <a:ext cx="53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  <a:latin typeface="+mj-lt"/>
              </a:rPr>
              <a:t>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66369-7B0E-45D7-B41C-6B928B5E8CCF}"/>
              </a:ext>
            </a:extLst>
          </p:cNvPr>
          <p:cNvSpPr txBox="1"/>
          <p:nvPr/>
        </p:nvSpPr>
        <p:spPr>
          <a:xfrm>
            <a:off x="449777" y="2581634"/>
            <a:ext cx="72068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Dataset of news articles from Kaggle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 Total of 870,521 articles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C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ollection of news articles from 3 separate datasets (</a:t>
            </a:r>
            <a:r>
              <a:rPr lang="en-US" sz="2000" b="0" i="0" dirty="0" err="1">
                <a:solidFill>
                  <a:schemeClr val="bg1"/>
                </a:solidFill>
                <a:effectLst/>
              </a:rPr>
              <a:t>XSum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, CNN/Daily Mail, Multi-News)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 Only 580,013 unique articles (about 1/3 of the articles are duplicates)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We lemmatized the dataset to extract meaning</a:t>
            </a:r>
            <a:endParaRPr lang="en-US" sz="2000" b="0" i="0" dirty="0">
              <a:solidFill>
                <a:schemeClr val="bg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6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107E71-09FC-BCDF-1F64-49DDD36030DE}"/>
              </a:ext>
            </a:extLst>
          </p:cNvPr>
          <p:cNvSpPr/>
          <p:nvPr/>
        </p:nvSpPr>
        <p:spPr>
          <a:xfrm>
            <a:off x="0" y="0"/>
            <a:ext cx="874258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A767E-017F-7463-2632-A053F60E3E3D}"/>
              </a:ext>
            </a:extLst>
          </p:cNvPr>
          <p:cNvSpPr/>
          <p:nvPr/>
        </p:nvSpPr>
        <p:spPr>
          <a:xfrm>
            <a:off x="8710363" y="-20370"/>
            <a:ext cx="1809469" cy="68783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BBFFD-A6E3-742A-9C31-B4467F1CEAE2}"/>
              </a:ext>
            </a:extLst>
          </p:cNvPr>
          <p:cNvSpPr/>
          <p:nvPr/>
        </p:nvSpPr>
        <p:spPr>
          <a:xfrm>
            <a:off x="10509890" y="-20370"/>
            <a:ext cx="1687026" cy="68783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D72F-F194-92BE-0723-EF74452CF088}"/>
              </a:ext>
            </a:extLst>
          </p:cNvPr>
          <p:cNvSpPr txBox="1"/>
          <p:nvPr/>
        </p:nvSpPr>
        <p:spPr>
          <a:xfrm>
            <a:off x="2554326" y="603532"/>
            <a:ext cx="3580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7F0F7-F30D-4526-E18F-642F0E2FC0D7}"/>
              </a:ext>
            </a:extLst>
          </p:cNvPr>
          <p:cNvSpPr txBox="1"/>
          <p:nvPr/>
        </p:nvSpPr>
        <p:spPr>
          <a:xfrm>
            <a:off x="10433843" y="1029987"/>
            <a:ext cx="1657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C8A0-7D1F-76F0-0216-308434A51135}"/>
              </a:ext>
            </a:extLst>
          </p:cNvPr>
          <p:cNvSpPr txBox="1"/>
          <p:nvPr/>
        </p:nvSpPr>
        <p:spPr>
          <a:xfrm>
            <a:off x="8561194" y="1051377"/>
            <a:ext cx="2060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2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2289D26-57CE-E4E7-2E9D-9A9C1D81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044" y="2405186"/>
            <a:ext cx="1292167" cy="12533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C5359-481D-E038-5CAB-D345D2A8F315}"/>
              </a:ext>
            </a:extLst>
          </p:cNvPr>
          <p:cNvSpPr txBox="1"/>
          <p:nvPr/>
        </p:nvSpPr>
        <p:spPr>
          <a:xfrm>
            <a:off x="8825247" y="1549827"/>
            <a:ext cx="2987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0" dirty="0">
                <a:solidFill>
                  <a:srgbClr val="E6EDF3"/>
                </a:solidFill>
                <a:effectLst/>
                <a:latin typeface="+mj-lt"/>
              </a:rPr>
              <a:t>Model Architecture Selection</a:t>
            </a:r>
            <a:endParaRPr lang="en-US" sz="8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FAF70-B5F1-42DD-06F9-15510A212020}"/>
              </a:ext>
            </a:extLst>
          </p:cNvPr>
          <p:cNvSpPr txBox="1"/>
          <p:nvPr/>
        </p:nvSpPr>
        <p:spPr>
          <a:xfrm>
            <a:off x="10510124" y="1520288"/>
            <a:ext cx="2987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0" dirty="0">
                <a:solidFill>
                  <a:srgbClr val="E6EDF3"/>
                </a:solidFill>
                <a:effectLst/>
                <a:latin typeface="+mj-lt"/>
              </a:rPr>
              <a:t>Model Training and Evaluation</a:t>
            </a:r>
            <a:endParaRPr lang="en-US" sz="8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31D2572-0982-0482-AB2E-4CA77F144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925" y="2440554"/>
            <a:ext cx="1253332" cy="1253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C2C565-4DD4-9817-C365-6DD80FE87CE6}"/>
              </a:ext>
            </a:extLst>
          </p:cNvPr>
          <p:cNvSpPr txBox="1"/>
          <p:nvPr/>
        </p:nvSpPr>
        <p:spPr>
          <a:xfrm>
            <a:off x="1831714" y="1582652"/>
            <a:ext cx="53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  <a:latin typeface="+mj-lt"/>
              </a:rPr>
              <a:t>Word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77EC2-5749-C852-04C9-DCAE66C407AA}"/>
              </a:ext>
            </a:extLst>
          </p:cNvPr>
          <p:cNvSpPr txBox="1"/>
          <p:nvPr/>
        </p:nvSpPr>
        <p:spPr>
          <a:xfrm>
            <a:off x="1342155" y="2405186"/>
            <a:ext cx="10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A1128F-6336-47C4-1237-3AE0889EC9C2}"/>
                  </a:ext>
                </a:extLst>
              </p14:cNvPr>
              <p14:cNvContentPartPr/>
              <p14:nvPr/>
            </p14:nvContentPartPr>
            <p14:xfrm>
              <a:off x="627152" y="2739848"/>
              <a:ext cx="466200" cy="455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A1128F-6336-47C4-1237-3AE0889EC9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145" y="2730848"/>
                <a:ext cx="483854" cy="4730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A9DACE7-9C0F-836C-C7CF-85D8EF853CAE}"/>
              </a:ext>
            </a:extLst>
          </p:cNvPr>
          <p:cNvSpPr txBox="1"/>
          <p:nvPr/>
        </p:nvSpPr>
        <p:spPr>
          <a:xfrm>
            <a:off x="5022376" y="2370516"/>
            <a:ext cx="233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words removed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5FC5A1-1B22-081D-71A7-C19752798C34}"/>
                  </a:ext>
                </a:extLst>
              </p14:cNvPr>
              <p14:cNvContentPartPr/>
              <p14:nvPr/>
            </p14:nvContentPartPr>
            <p14:xfrm>
              <a:off x="7353142" y="2817748"/>
              <a:ext cx="427680" cy="307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5FC5A1-1B22-081D-71A7-C19752798C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4134" y="2808759"/>
                <a:ext cx="445335" cy="324699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6BD54EB0-EA24-4207-5121-59A52ED0C9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13" y="3330721"/>
            <a:ext cx="4158108" cy="2130298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88166EDE-D8BB-1572-5AB6-8692BA7C7B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5714" y="3403976"/>
            <a:ext cx="4116625" cy="21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90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107E71-09FC-BCDF-1F64-49DDD36030DE}"/>
              </a:ext>
            </a:extLst>
          </p:cNvPr>
          <p:cNvSpPr/>
          <p:nvPr/>
        </p:nvSpPr>
        <p:spPr>
          <a:xfrm>
            <a:off x="0" y="-7100"/>
            <a:ext cx="220228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A767E-017F-7463-2632-A053F60E3E3D}"/>
              </a:ext>
            </a:extLst>
          </p:cNvPr>
          <p:cNvSpPr/>
          <p:nvPr/>
        </p:nvSpPr>
        <p:spPr>
          <a:xfrm>
            <a:off x="2202287" y="-7100"/>
            <a:ext cx="7746649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BBFFD-A6E3-742A-9C31-B4467F1CEAE2}"/>
              </a:ext>
            </a:extLst>
          </p:cNvPr>
          <p:cNvSpPr/>
          <p:nvPr/>
        </p:nvSpPr>
        <p:spPr>
          <a:xfrm>
            <a:off x="9948937" y="0"/>
            <a:ext cx="2250909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D72F-F194-92BE-0723-EF74452CF088}"/>
              </a:ext>
            </a:extLst>
          </p:cNvPr>
          <p:cNvSpPr txBox="1"/>
          <p:nvPr/>
        </p:nvSpPr>
        <p:spPr>
          <a:xfrm>
            <a:off x="-793125" y="463286"/>
            <a:ext cx="358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7F0F7-F30D-4526-E18F-642F0E2FC0D7}"/>
              </a:ext>
            </a:extLst>
          </p:cNvPr>
          <p:cNvSpPr txBox="1"/>
          <p:nvPr/>
        </p:nvSpPr>
        <p:spPr>
          <a:xfrm>
            <a:off x="9178344" y="463286"/>
            <a:ext cx="358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C8A0-7D1F-76F0-0216-308434A51135}"/>
              </a:ext>
            </a:extLst>
          </p:cNvPr>
          <p:cNvSpPr txBox="1"/>
          <p:nvPr/>
        </p:nvSpPr>
        <p:spPr>
          <a:xfrm>
            <a:off x="3779976" y="135655"/>
            <a:ext cx="4131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latin typeface="+mj-lt"/>
              </a:rPr>
              <a:t>Phase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047EF-FD15-E53B-BD23-37A319F6E77E}"/>
              </a:ext>
            </a:extLst>
          </p:cNvPr>
          <p:cNvSpPr txBox="1"/>
          <p:nvPr/>
        </p:nvSpPr>
        <p:spPr>
          <a:xfrm>
            <a:off x="0" y="1262229"/>
            <a:ext cx="298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  <a:latin typeface="+mj-lt"/>
              </a:rPr>
              <a:t>Data acquisition and refinement</a:t>
            </a:r>
          </a:p>
        </p:txBody>
      </p:sp>
      <p:pic>
        <p:nvPicPr>
          <p:cNvPr id="14" name="Content Placeholder 13" descr="Icon&#10;&#10;Description automatically generated">
            <a:extLst>
              <a:ext uri="{FF2B5EF4-FFF2-40B4-BE49-F238E27FC236}">
                <a16:creationId xmlns:a16="http://schemas.microsoft.com/office/drawing/2014/main" id="{56C9E5C3-3E25-1323-9E8A-A7867759C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95" y="2184312"/>
            <a:ext cx="1244688" cy="124468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C5359-481D-E038-5CAB-D345D2A8F315}"/>
              </a:ext>
            </a:extLst>
          </p:cNvPr>
          <p:cNvSpPr txBox="1"/>
          <p:nvPr/>
        </p:nvSpPr>
        <p:spPr>
          <a:xfrm>
            <a:off x="2066330" y="751426"/>
            <a:ext cx="763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E6EDF3"/>
                </a:solidFill>
                <a:effectLst/>
                <a:latin typeface="+mj-lt"/>
              </a:rPr>
              <a:t>Model Architecture Selection </a:t>
            </a:r>
          </a:p>
          <a:p>
            <a:pPr algn="ctr"/>
            <a:r>
              <a:rPr lang="en-US" b="1" dirty="0">
                <a:solidFill>
                  <a:srgbClr val="E6EDF3"/>
                </a:solidFill>
                <a:latin typeface="+mj-lt"/>
              </a:rPr>
              <a:t>Initial Models</a:t>
            </a:r>
            <a:endParaRPr lang="en-US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FAF70-B5F1-42DD-06F9-15510A212020}"/>
              </a:ext>
            </a:extLst>
          </p:cNvPr>
          <p:cNvSpPr txBox="1"/>
          <p:nvPr/>
        </p:nvSpPr>
        <p:spPr>
          <a:xfrm>
            <a:off x="9948937" y="1262229"/>
            <a:ext cx="298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E6EDF3"/>
                </a:solidFill>
                <a:effectLst/>
                <a:latin typeface="+mj-lt"/>
              </a:rPr>
              <a:t>Model Training and Evaluation</a:t>
            </a:r>
            <a:endParaRPr lang="en-US" sz="10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31D2572-0982-0482-AB2E-4CA77F144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649" y="2078416"/>
            <a:ext cx="1343484" cy="134348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AEAF34-65D1-2648-818A-F0981CA32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86956"/>
              </p:ext>
            </p:extLst>
          </p:nvPr>
        </p:nvGraphicFramePr>
        <p:xfrm>
          <a:off x="2818795" y="1542484"/>
          <a:ext cx="6393153" cy="5172523"/>
        </p:xfrm>
        <a:graphic>
          <a:graphicData uri="http://schemas.openxmlformats.org/drawingml/2006/table">
            <a:tbl>
              <a:tblPr/>
              <a:tblGrid>
                <a:gridCol w="2131051">
                  <a:extLst>
                    <a:ext uri="{9D8B030D-6E8A-4147-A177-3AD203B41FA5}">
                      <a16:colId xmlns:a16="http://schemas.microsoft.com/office/drawing/2014/main" val="1369273294"/>
                    </a:ext>
                  </a:extLst>
                </a:gridCol>
                <a:gridCol w="2131051">
                  <a:extLst>
                    <a:ext uri="{9D8B030D-6E8A-4147-A177-3AD203B41FA5}">
                      <a16:colId xmlns:a16="http://schemas.microsoft.com/office/drawing/2014/main" val="3083860692"/>
                    </a:ext>
                  </a:extLst>
                </a:gridCol>
                <a:gridCol w="2131051">
                  <a:extLst>
                    <a:ext uri="{9D8B030D-6E8A-4147-A177-3AD203B41FA5}">
                      <a16:colId xmlns:a16="http://schemas.microsoft.com/office/drawing/2014/main" val="2653827986"/>
                    </a:ext>
                  </a:extLst>
                </a:gridCol>
              </a:tblGrid>
              <a:tr h="184264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 dirty="0">
                          <a:effectLst/>
                        </a:rPr>
                        <a:t>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</a:rPr>
                        <a:t>Type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1" dirty="0">
                          <a:effectLst/>
                        </a:rPr>
                        <a:t>Key Features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912095"/>
                  </a:ext>
                </a:extLst>
              </a:tr>
              <a:tr h="460658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BERT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Transformer-based 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Pre-trained, fine-tunable, attention-based, bidirectional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1526"/>
                  </a:ext>
                </a:extLst>
              </a:tr>
              <a:tr h="598855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T5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</a:rPr>
                        <a:t>Transformer-based 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Pre-trained, fine-tunable, text-to-text transfer learning, flexible architecture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090485"/>
                  </a:ext>
                </a:extLst>
              </a:tr>
              <a:tr h="32246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GPT-J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</a:rPr>
                        <a:t>Transformer-based 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Pre-trained, large scale, high-quality generation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517067"/>
                  </a:ext>
                </a:extLst>
              </a:tr>
              <a:tr h="460658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GPT-Neo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</a:rPr>
                        <a:t>Transformer-based 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Pre-trained, smaller than GPT-J, high-quality generation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516982"/>
                  </a:ext>
                </a:extLst>
              </a:tr>
              <a:tr h="598855"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</a:rPr>
                        <a:t>Sequence-to-Sequence with Attention (Seq2Seq)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</a:rPr>
                        <a:t>Encoder-Decoder 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Attention-based, flexible architecture, proven success for text summarization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24468"/>
                  </a:ext>
                </a:extLst>
              </a:tr>
              <a:tr h="87525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Transformer-Based Encoder-Decoder Models (BART, MASS, XLM)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Encoder-Decoder 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Transformer-based, pre-trained, fine-tunable, bidirectional, flexible architecture, proven success for text summarization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34112"/>
                  </a:ext>
                </a:extLst>
              </a:tr>
              <a:tr h="737053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Pointer-Generator Network for Abstractive Summarization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Pointer-Generator 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Hybrid approach (extraction and abstraction), proven success for text summarization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7028"/>
                  </a:ext>
                </a:extLst>
              </a:tr>
              <a:tr h="87525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Reinforcement Learning-Based Pointer-Generator Network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</a:rPr>
                        <a:t>Pointer-Generator 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</a:rPr>
                        <a:t>Trained using reinforcement learning, state-of-the-art performance, proven success for text summarization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4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660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107E71-09FC-BCDF-1F64-49DDD36030DE}"/>
              </a:ext>
            </a:extLst>
          </p:cNvPr>
          <p:cNvSpPr/>
          <p:nvPr/>
        </p:nvSpPr>
        <p:spPr>
          <a:xfrm>
            <a:off x="0" y="-7100"/>
            <a:ext cx="220228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A767E-017F-7463-2632-A053F60E3E3D}"/>
              </a:ext>
            </a:extLst>
          </p:cNvPr>
          <p:cNvSpPr/>
          <p:nvPr/>
        </p:nvSpPr>
        <p:spPr>
          <a:xfrm>
            <a:off x="2202287" y="-7100"/>
            <a:ext cx="7746649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BBFFD-A6E3-742A-9C31-B4467F1CEAE2}"/>
              </a:ext>
            </a:extLst>
          </p:cNvPr>
          <p:cNvSpPr/>
          <p:nvPr/>
        </p:nvSpPr>
        <p:spPr>
          <a:xfrm>
            <a:off x="9948937" y="0"/>
            <a:ext cx="2250909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D72F-F194-92BE-0723-EF74452CF088}"/>
              </a:ext>
            </a:extLst>
          </p:cNvPr>
          <p:cNvSpPr txBox="1"/>
          <p:nvPr/>
        </p:nvSpPr>
        <p:spPr>
          <a:xfrm>
            <a:off x="-793125" y="463286"/>
            <a:ext cx="358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7F0F7-F30D-4526-E18F-642F0E2FC0D7}"/>
              </a:ext>
            </a:extLst>
          </p:cNvPr>
          <p:cNvSpPr txBox="1"/>
          <p:nvPr/>
        </p:nvSpPr>
        <p:spPr>
          <a:xfrm>
            <a:off x="9178344" y="463286"/>
            <a:ext cx="358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C8A0-7D1F-76F0-0216-308434A51135}"/>
              </a:ext>
            </a:extLst>
          </p:cNvPr>
          <p:cNvSpPr txBox="1"/>
          <p:nvPr/>
        </p:nvSpPr>
        <p:spPr>
          <a:xfrm>
            <a:off x="3779976" y="135655"/>
            <a:ext cx="4131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latin typeface="+mj-lt"/>
              </a:rPr>
              <a:t>Phase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047EF-FD15-E53B-BD23-37A319F6E77E}"/>
              </a:ext>
            </a:extLst>
          </p:cNvPr>
          <p:cNvSpPr txBox="1"/>
          <p:nvPr/>
        </p:nvSpPr>
        <p:spPr>
          <a:xfrm>
            <a:off x="0" y="1262229"/>
            <a:ext cx="298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  <a:latin typeface="+mj-lt"/>
              </a:rPr>
              <a:t>Data acquisition and refinement</a:t>
            </a:r>
          </a:p>
        </p:txBody>
      </p:sp>
      <p:pic>
        <p:nvPicPr>
          <p:cNvPr id="14" name="Content Placeholder 13" descr="Icon&#10;&#10;Description automatically generated">
            <a:extLst>
              <a:ext uri="{FF2B5EF4-FFF2-40B4-BE49-F238E27FC236}">
                <a16:creationId xmlns:a16="http://schemas.microsoft.com/office/drawing/2014/main" id="{56C9E5C3-3E25-1323-9E8A-A7867759C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95" y="2184312"/>
            <a:ext cx="1244688" cy="124468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C5359-481D-E038-5CAB-D345D2A8F315}"/>
              </a:ext>
            </a:extLst>
          </p:cNvPr>
          <p:cNvSpPr txBox="1"/>
          <p:nvPr/>
        </p:nvSpPr>
        <p:spPr>
          <a:xfrm>
            <a:off x="2066330" y="751426"/>
            <a:ext cx="763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E6EDF3"/>
                </a:solidFill>
                <a:effectLst/>
                <a:latin typeface="+mj-lt"/>
              </a:rPr>
              <a:t>Model Architecture Selection </a:t>
            </a:r>
          </a:p>
          <a:p>
            <a:pPr algn="ctr"/>
            <a:r>
              <a:rPr lang="en-US" b="1" dirty="0">
                <a:solidFill>
                  <a:srgbClr val="E6EDF3"/>
                </a:solidFill>
                <a:latin typeface="+mj-lt"/>
              </a:rPr>
              <a:t>Smaller Models</a:t>
            </a:r>
            <a:endParaRPr lang="en-US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FAF70-B5F1-42DD-06F9-15510A212020}"/>
              </a:ext>
            </a:extLst>
          </p:cNvPr>
          <p:cNvSpPr txBox="1"/>
          <p:nvPr/>
        </p:nvSpPr>
        <p:spPr>
          <a:xfrm>
            <a:off x="9948937" y="1262229"/>
            <a:ext cx="298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E6EDF3"/>
                </a:solidFill>
                <a:effectLst/>
                <a:latin typeface="+mj-lt"/>
              </a:rPr>
              <a:t>Model Training and Evaluation</a:t>
            </a:r>
            <a:endParaRPr lang="en-US" sz="10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31D2572-0982-0482-AB2E-4CA77F144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649" y="2078416"/>
            <a:ext cx="1343484" cy="1343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D8BAEA-AAC4-5E18-0FD8-46FA56F83106}"/>
              </a:ext>
            </a:extLst>
          </p:cNvPr>
          <p:cNvSpPr txBox="1"/>
          <p:nvPr/>
        </p:nvSpPr>
        <p:spPr>
          <a:xfrm>
            <a:off x="2785191" y="1867523"/>
            <a:ext cx="69555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DistilBERT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MobileBERT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TinyBERT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ELECTRA</a:t>
            </a:r>
          </a:p>
        </p:txBody>
      </p:sp>
    </p:spTree>
    <p:extLst>
      <p:ext uri="{BB962C8B-B14F-4D97-AF65-F5344CB8AC3E}">
        <p14:creationId xmlns:p14="http://schemas.microsoft.com/office/powerpoint/2010/main" val="3967337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107E71-09FC-BCDF-1F64-49DDD36030DE}"/>
              </a:ext>
            </a:extLst>
          </p:cNvPr>
          <p:cNvSpPr/>
          <p:nvPr/>
        </p:nvSpPr>
        <p:spPr>
          <a:xfrm>
            <a:off x="-7847" y="0"/>
            <a:ext cx="21385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A767E-017F-7463-2632-A053F60E3E3D}"/>
              </a:ext>
            </a:extLst>
          </p:cNvPr>
          <p:cNvSpPr/>
          <p:nvPr/>
        </p:nvSpPr>
        <p:spPr>
          <a:xfrm>
            <a:off x="2117725" y="0"/>
            <a:ext cx="2138572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BBFFD-A6E3-742A-9C31-B4467F1CEAE2}"/>
              </a:ext>
            </a:extLst>
          </p:cNvPr>
          <p:cNvSpPr/>
          <p:nvPr/>
        </p:nvSpPr>
        <p:spPr>
          <a:xfrm>
            <a:off x="4256297" y="0"/>
            <a:ext cx="7960575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D72F-F194-92BE-0723-EF74452CF088}"/>
              </a:ext>
            </a:extLst>
          </p:cNvPr>
          <p:cNvSpPr txBox="1"/>
          <p:nvPr/>
        </p:nvSpPr>
        <p:spPr>
          <a:xfrm>
            <a:off x="-823175" y="659028"/>
            <a:ext cx="358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7F0F7-F30D-4526-E18F-642F0E2FC0D7}"/>
              </a:ext>
            </a:extLst>
          </p:cNvPr>
          <p:cNvSpPr txBox="1"/>
          <p:nvPr/>
        </p:nvSpPr>
        <p:spPr>
          <a:xfrm>
            <a:off x="3587509" y="281581"/>
            <a:ext cx="3580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Phase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C8A0-7D1F-76F0-0216-308434A51135}"/>
              </a:ext>
            </a:extLst>
          </p:cNvPr>
          <p:cNvSpPr txBox="1"/>
          <p:nvPr/>
        </p:nvSpPr>
        <p:spPr>
          <a:xfrm>
            <a:off x="1313496" y="659028"/>
            <a:ext cx="358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047EF-FD15-E53B-BD23-37A319F6E77E}"/>
              </a:ext>
            </a:extLst>
          </p:cNvPr>
          <p:cNvSpPr txBox="1"/>
          <p:nvPr/>
        </p:nvSpPr>
        <p:spPr>
          <a:xfrm>
            <a:off x="-7847" y="1132480"/>
            <a:ext cx="2336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  <a:latin typeface="+mj-lt"/>
              </a:rPr>
              <a:t>Data acquisition and refinement</a:t>
            </a:r>
          </a:p>
        </p:txBody>
      </p:sp>
      <p:pic>
        <p:nvPicPr>
          <p:cNvPr id="14" name="Content Placeholder 13" descr="Icon&#10;&#10;Description automatically generated">
            <a:extLst>
              <a:ext uri="{FF2B5EF4-FFF2-40B4-BE49-F238E27FC236}">
                <a16:creationId xmlns:a16="http://schemas.microsoft.com/office/drawing/2014/main" id="{56C9E5C3-3E25-1323-9E8A-A7867759C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95" y="2138739"/>
            <a:ext cx="1213220" cy="1213220"/>
          </a:xfr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2289D26-57CE-E4E7-2E9D-9A9C1D81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07" y="2121019"/>
            <a:ext cx="1225033" cy="12250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C5359-481D-E038-5CAB-D345D2A8F315}"/>
              </a:ext>
            </a:extLst>
          </p:cNvPr>
          <p:cNvSpPr txBox="1"/>
          <p:nvPr/>
        </p:nvSpPr>
        <p:spPr>
          <a:xfrm>
            <a:off x="2273055" y="1132479"/>
            <a:ext cx="298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E6EDF3"/>
                </a:solidFill>
                <a:effectLst/>
                <a:latin typeface="+mj-lt"/>
              </a:rPr>
              <a:t>Model Architecture Selection</a:t>
            </a:r>
            <a:endParaRPr lang="en-US" sz="1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FAF70-B5F1-42DD-06F9-15510A212020}"/>
              </a:ext>
            </a:extLst>
          </p:cNvPr>
          <p:cNvSpPr txBox="1"/>
          <p:nvPr/>
        </p:nvSpPr>
        <p:spPr>
          <a:xfrm>
            <a:off x="4312280" y="940539"/>
            <a:ext cx="512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E6EDF3"/>
                </a:solidFill>
                <a:effectLst/>
                <a:latin typeface="+mj-lt"/>
              </a:rPr>
              <a:t>Model Training and Evaluation</a:t>
            </a:r>
            <a:endParaRPr lang="en-US" sz="24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FFFBA206-F981-5552-ABDF-DF077113F7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34"/>
          <a:stretch/>
        </p:blipFill>
        <p:spPr>
          <a:xfrm>
            <a:off x="7853864" y="1552780"/>
            <a:ext cx="4194464" cy="4364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E3756B-81E3-68AC-7A9A-50947A9BF5AE}"/>
              </a:ext>
            </a:extLst>
          </p:cNvPr>
          <p:cNvSpPr txBox="1"/>
          <p:nvPr/>
        </p:nvSpPr>
        <p:spPr>
          <a:xfrm>
            <a:off x="4386126" y="2177751"/>
            <a:ext cx="31333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Cosine Similarity captures semantic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chose Word Man’s Distance and Smooth Inverse Frequency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5BAF1-25A6-339E-5108-D73C1CAE82D7}"/>
              </a:ext>
            </a:extLst>
          </p:cNvPr>
          <p:cNvSpPr txBox="1"/>
          <p:nvPr/>
        </p:nvSpPr>
        <p:spPr>
          <a:xfrm>
            <a:off x="5393279" y="6237415"/>
            <a:ext cx="679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</a:t>
            </a:r>
            <a:r>
              <a:rPr lang="en-US" dirty="0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https://www.engati.com/glossary/cosine-similarity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BF93B-2C23-CE9F-EBF3-CECE5B7B65E7}"/>
              </a:ext>
            </a:extLst>
          </p:cNvPr>
          <p:cNvSpPr txBox="1"/>
          <p:nvPr/>
        </p:nvSpPr>
        <p:spPr>
          <a:xfrm>
            <a:off x="4338137" y="1467821"/>
            <a:ext cx="298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Scoring Metrics</a:t>
            </a:r>
          </a:p>
        </p:txBody>
      </p:sp>
    </p:spTree>
    <p:extLst>
      <p:ext uri="{BB962C8B-B14F-4D97-AF65-F5344CB8AC3E}">
        <p14:creationId xmlns:p14="http://schemas.microsoft.com/office/powerpoint/2010/main" val="366913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107E71-09FC-BCDF-1F64-49DDD36030DE}"/>
              </a:ext>
            </a:extLst>
          </p:cNvPr>
          <p:cNvSpPr/>
          <p:nvPr/>
        </p:nvSpPr>
        <p:spPr>
          <a:xfrm>
            <a:off x="-7847" y="0"/>
            <a:ext cx="21385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A767E-017F-7463-2632-A053F60E3E3D}"/>
              </a:ext>
            </a:extLst>
          </p:cNvPr>
          <p:cNvSpPr/>
          <p:nvPr/>
        </p:nvSpPr>
        <p:spPr>
          <a:xfrm>
            <a:off x="2117725" y="0"/>
            <a:ext cx="2138572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BBFFD-A6E3-742A-9C31-B4467F1CEAE2}"/>
              </a:ext>
            </a:extLst>
          </p:cNvPr>
          <p:cNvSpPr/>
          <p:nvPr/>
        </p:nvSpPr>
        <p:spPr>
          <a:xfrm>
            <a:off x="4263674" y="0"/>
            <a:ext cx="7960575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D72F-F194-92BE-0723-EF74452CF088}"/>
              </a:ext>
            </a:extLst>
          </p:cNvPr>
          <p:cNvSpPr txBox="1"/>
          <p:nvPr/>
        </p:nvSpPr>
        <p:spPr>
          <a:xfrm>
            <a:off x="-823175" y="659028"/>
            <a:ext cx="358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7F0F7-F30D-4526-E18F-642F0E2FC0D7}"/>
              </a:ext>
            </a:extLst>
          </p:cNvPr>
          <p:cNvSpPr txBox="1"/>
          <p:nvPr/>
        </p:nvSpPr>
        <p:spPr>
          <a:xfrm>
            <a:off x="3633469" y="390160"/>
            <a:ext cx="3580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Phase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C8A0-7D1F-76F0-0216-308434A51135}"/>
              </a:ext>
            </a:extLst>
          </p:cNvPr>
          <p:cNvSpPr txBox="1"/>
          <p:nvPr/>
        </p:nvSpPr>
        <p:spPr>
          <a:xfrm>
            <a:off x="1313496" y="659028"/>
            <a:ext cx="358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047EF-FD15-E53B-BD23-37A319F6E77E}"/>
              </a:ext>
            </a:extLst>
          </p:cNvPr>
          <p:cNvSpPr txBox="1"/>
          <p:nvPr/>
        </p:nvSpPr>
        <p:spPr>
          <a:xfrm>
            <a:off x="-7847" y="1132480"/>
            <a:ext cx="2336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  <a:latin typeface="+mj-lt"/>
              </a:rPr>
              <a:t>Data acquisition and refinement</a:t>
            </a:r>
          </a:p>
        </p:txBody>
      </p:sp>
      <p:pic>
        <p:nvPicPr>
          <p:cNvPr id="14" name="Content Placeholder 13" descr="Icon&#10;&#10;Description automatically generated">
            <a:extLst>
              <a:ext uri="{FF2B5EF4-FFF2-40B4-BE49-F238E27FC236}">
                <a16:creationId xmlns:a16="http://schemas.microsoft.com/office/drawing/2014/main" id="{56C9E5C3-3E25-1323-9E8A-A7867759C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95" y="2138739"/>
            <a:ext cx="1213220" cy="1213220"/>
          </a:xfr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2289D26-57CE-E4E7-2E9D-9A9C1D81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07" y="2121019"/>
            <a:ext cx="1225033" cy="12250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C5359-481D-E038-5CAB-D345D2A8F315}"/>
              </a:ext>
            </a:extLst>
          </p:cNvPr>
          <p:cNvSpPr txBox="1"/>
          <p:nvPr/>
        </p:nvSpPr>
        <p:spPr>
          <a:xfrm>
            <a:off x="2273055" y="1132479"/>
            <a:ext cx="298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E6EDF3"/>
                </a:solidFill>
                <a:effectLst/>
                <a:latin typeface="+mj-lt"/>
              </a:rPr>
              <a:t>Model Architecture Selection</a:t>
            </a:r>
            <a:endParaRPr lang="en-US" sz="1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FAF70-B5F1-42DD-06F9-15510A212020}"/>
              </a:ext>
            </a:extLst>
          </p:cNvPr>
          <p:cNvSpPr txBox="1"/>
          <p:nvPr/>
        </p:nvSpPr>
        <p:spPr>
          <a:xfrm>
            <a:off x="4382567" y="1098046"/>
            <a:ext cx="512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E6EDF3"/>
                </a:solidFill>
                <a:effectLst/>
                <a:latin typeface="+mj-lt"/>
              </a:rPr>
              <a:t>Model Training and Evaluation</a:t>
            </a:r>
            <a:endParaRPr lang="en-US" sz="2400" b="1" i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2CE6AE-1390-668A-23B9-3A720186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548594"/>
              </p:ext>
            </p:extLst>
          </p:nvPr>
        </p:nvGraphicFramePr>
        <p:xfrm>
          <a:off x="4525064" y="2465344"/>
          <a:ext cx="7292241" cy="22174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430747">
                  <a:extLst>
                    <a:ext uri="{9D8B030D-6E8A-4147-A177-3AD203B41FA5}">
                      <a16:colId xmlns:a16="http://schemas.microsoft.com/office/drawing/2014/main" val="3643808483"/>
                    </a:ext>
                  </a:extLst>
                </a:gridCol>
                <a:gridCol w="2430747">
                  <a:extLst>
                    <a:ext uri="{9D8B030D-6E8A-4147-A177-3AD203B41FA5}">
                      <a16:colId xmlns:a16="http://schemas.microsoft.com/office/drawing/2014/main" val="1279949153"/>
                    </a:ext>
                  </a:extLst>
                </a:gridCol>
                <a:gridCol w="2430747">
                  <a:extLst>
                    <a:ext uri="{9D8B030D-6E8A-4147-A177-3AD203B41FA5}">
                      <a16:colId xmlns:a16="http://schemas.microsoft.com/office/drawing/2014/main" val="909053367"/>
                    </a:ext>
                  </a:extLst>
                </a:gridCol>
              </a:tblGrid>
              <a:tr h="598095">
                <a:tc>
                  <a:txBody>
                    <a:bodyPr/>
                    <a:lstStyle/>
                    <a:p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WMD Mean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SIF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57615"/>
                  </a:ext>
                </a:extLst>
              </a:tr>
              <a:tr h="350607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DistilBERT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4.4856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0.8400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51308376"/>
                  </a:ext>
                </a:extLst>
              </a:tr>
              <a:tr h="350607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MobileBERT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2204752.00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0.9992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03319886"/>
                  </a:ext>
                </a:extLst>
              </a:tr>
              <a:tr h="35060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ALBERT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15.5492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0.8180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24579761"/>
                  </a:ext>
                </a:extLst>
              </a:tr>
              <a:tr h="35060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ELECTRA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8.3385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0.3745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011344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DF4442-B9F7-7344-73D7-F8E20E72D510}"/>
              </a:ext>
            </a:extLst>
          </p:cNvPr>
          <p:cNvSpPr txBox="1"/>
          <p:nvPr/>
        </p:nvSpPr>
        <p:spPr>
          <a:xfrm>
            <a:off x="4525064" y="4864608"/>
            <a:ext cx="72922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</a:rPr>
              <a:t>MobileBERT</a:t>
            </a:r>
            <a:r>
              <a:rPr lang="en-US" b="0" i="0" dirty="0">
                <a:solidFill>
                  <a:schemeClr val="bg1"/>
                </a:solidFill>
                <a:effectLst/>
              </a:rPr>
              <a:t> performed significantly better by WMD score than the other models, while ELECTRA performed the best by SIF score.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</a:rPr>
              <a:t>This suggests that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MobileBERT</a:t>
            </a:r>
            <a:r>
              <a:rPr lang="en-US" b="0" i="0" dirty="0">
                <a:solidFill>
                  <a:schemeClr val="bg1"/>
                </a:solidFill>
                <a:effectLst/>
              </a:rPr>
              <a:t> is better at capturing the semantic similarities between the text inputs, while ELECTRA is better at capturing the overall meaning of the text.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035E4-7547-843A-8647-7579C124D976}"/>
              </a:ext>
            </a:extLst>
          </p:cNvPr>
          <p:cNvSpPr txBox="1"/>
          <p:nvPr/>
        </p:nvSpPr>
        <p:spPr>
          <a:xfrm>
            <a:off x="10035881" y="1478635"/>
            <a:ext cx="166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is better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B21D7-20EA-4E74-9CDE-4697C6F88C85}"/>
              </a:ext>
            </a:extLst>
          </p:cNvPr>
          <p:cNvSpPr txBox="1"/>
          <p:nvPr/>
        </p:nvSpPr>
        <p:spPr>
          <a:xfrm>
            <a:off x="7902932" y="1563597"/>
            <a:ext cx="17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is better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213889-A608-24D4-8128-60F8731DA2D7}"/>
                  </a:ext>
                </a:extLst>
              </p14:cNvPr>
              <p14:cNvContentPartPr/>
              <p14:nvPr/>
            </p14:nvContentPartPr>
            <p14:xfrm>
              <a:off x="7656576" y="2023851"/>
              <a:ext cx="461016" cy="403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213889-A608-24D4-8128-60F8731DA2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7579" y="2014851"/>
                <a:ext cx="47865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CF03C5-4ABF-764C-6EA6-24E84D713B25}"/>
                  </a:ext>
                </a:extLst>
              </p14:cNvPr>
              <p14:cNvContentPartPr/>
              <p14:nvPr/>
            </p14:nvContentPartPr>
            <p14:xfrm>
              <a:off x="10497312" y="1824228"/>
              <a:ext cx="211259" cy="498571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CF03C5-4ABF-764C-6EA6-24E84D713B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88315" y="1815229"/>
                <a:ext cx="228894" cy="51621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A845AB9-64CA-EA0E-0702-89AF0C6B8B11}"/>
              </a:ext>
            </a:extLst>
          </p:cNvPr>
          <p:cNvSpPr txBox="1"/>
          <p:nvPr/>
        </p:nvSpPr>
        <p:spPr>
          <a:xfrm>
            <a:off x="3892570" y="1630461"/>
            <a:ext cx="235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3771364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ncas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469</Words>
  <Application>Microsoft Macintosh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 Next LT Pro Light</vt:lpstr>
      <vt:lpstr>EncaseVTI</vt:lpstr>
      <vt:lpstr>Deep Learning Content Summarization Model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Content Summarization Model</dc:title>
  <dc:creator>Nweke, Michael (UMKC-Student)</dc:creator>
  <cp:lastModifiedBy>Nweke, Michael (UMKC-Student)</cp:lastModifiedBy>
  <cp:revision>5</cp:revision>
  <dcterms:created xsi:type="dcterms:W3CDTF">2023-04-28T15:50:50Z</dcterms:created>
  <dcterms:modified xsi:type="dcterms:W3CDTF">2023-04-30T19:28:00Z</dcterms:modified>
</cp:coreProperties>
</file>