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57" r:id="rId7"/>
    <p:sldId id="258" r:id="rId8"/>
    <p:sldId id="286" r:id="rId9"/>
    <p:sldId id="294" r:id="rId10"/>
    <p:sldId id="297" r:id="rId11"/>
    <p:sldId id="277" r:id="rId12"/>
    <p:sldId id="272" r:id="rId13"/>
    <p:sldId id="281" r:id="rId14"/>
    <p:sldId id="283" r:id="rId15"/>
    <p:sldId id="262" r:id="rId16"/>
    <p:sldId id="29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7" y="67"/>
      </p:cViewPr>
      <p:guideLst>
        <p:guide orient="horz" pos="2160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2019/5/20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image" Target="../media/image1.jpeg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image" Target="../media/image2.jpeg"/><Relationship Id="rId4" Type="http://schemas.openxmlformats.org/officeDocument/2006/relationships/tags" Target="../tags/tag91.xml"/><Relationship Id="rId9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173.xml"/><Relationship Id="rId9" Type="http://schemas.openxmlformats.org/officeDocument/2006/relationships/tags" Target="../tags/tag178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8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05.xml"/><Relationship Id="rId4" Type="http://schemas.openxmlformats.org/officeDocument/2006/relationships/tags" Target="../tags/tag20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259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77.xml"/><Relationship Id="rId4" Type="http://schemas.openxmlformats.org/officeDocument/2006/relationships/tags" Target="../tags/tag27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82.xml"/><Relationship Id="rId4" Type="http://schemas.openxmlformats.org/officeDocument/2006/relationships/tags" Target="../tags/tag28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3695700" y="0"/>
            <a:ext cx="84963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0"/>
            <a:ext cx="4206527" cy="6858000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1665712" y="1191970"/>
            <a:ext cx="316282" cy="316282"/>
            <a:chOff x="1665712" y="1225638"/>
            <a:chExt cx="316282" cy="316282"/>
          </a:xfrm>
        </p:grpSpPr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 flipH="1">
              <a:off x="1665712" y="1383779"/>
              <a:ext cx="316282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3"/>
              </p:custDataLst>
            </p:nvPr>
          </p:nvCxnSpPr>
          <p:spPr>
            <a:xfrm rot="5400000" flipH="1">
              <a:off x="1665712" y="1383779"/>
              <a:ext cx="316282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 flipH="1">
            <a:off x="1666601" y="4423385"/>
            <a:ext cx="57330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537200" y="2386751"/>
            <a:ext cx="3344400" cy="186120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5000" spc="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556250" y="4567392"/>
            <a:ext cx="3325350" cy="428400"/>
          </a:xfrm>
        </p:spPr>
        <p:txBody>
          <a:bodyPr>
            <a:normAutofit/>
          </a:bodyPr>
          <a:lstStyle>
            <a:lvl1pPr marL="0" indent="0" algn="l">
              <a:buNone/>
              <a:defRPr sz="2000" b="0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555788" y="5079264"/>
            <a:ext cx="3325810" cy="428625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82" y="1234504"/>
            <a:ext cx="6282418" cy="4388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366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1825622" y="0"/>
            <a:ext cx="36637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 rot="10800000" flipH="1">
            <a:off x="3695700" y="0"/>
            <a:ext cx="84963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 rot="10800000" flipH="1">
            <a:off x="0" y="0"/>
            <a:ext cx="4206527" cy="6858000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05300" y="2759892"/>
            <a:ext cx="4206527" cy="863174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305301" y="3706311"/>
            <a:ext cx="4206526" cy="15387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106936"/>
            <a:ext cx="3784811" cy="2644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745087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7450873" y="0"/>
            <a:ext cx="4741127" cy="6858000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450873" y="2399026"/>
            <a:ext cx="4732679" cy="1551781"/>
          </a:xfrm>
        </p:spPr>
        <p:txBody>
          <a:bodyPr anchor="ctr">
            <a:normAutofit/>
          </a:bodyPr>
          <a:lstStyle>
            <a:lvl1pPr algn="ctr">
              <a:defRPr sz="7200" spc="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980419"/>
            <a:ext cx="6282418" cy="43889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143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141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tags" Target="../tags/tag215.xml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21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ags" Target="../tags/tag21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2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13" Type="http://schemas.openxmlformats.org/officeDocument/2006/relationships/slideLayout" Target="../slideLayouts/slideLayout40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tags" Target="../tags/tag356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tags" Target="../tags/tag355.xml"/><Relationship Id="rId5" Type="http://schemas.openxmlformats.org/officeDocument/2006/relationships/tags" Target="../tags/tag349.xml"/><Relationship Id="rId10" Type="http://schemas.openxmlformats.org/officeDocument/2006/relationships/tags" Target="../tags/tag354.xml"/><Relationship Id="rId4" Type="http://schemas.openxmlformats.org/officeDocument/2006/relationships/tags" Target="../tags/tag348.xml"/><Relationship Id="rId9" Type="http://schemas.openxmlformats.org/officeDocument/2006/relationships/tags" Target="../tags/tag35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66.xml"/><Relationship Id="rId7" Type="http://schemas.openxmlformats.org/officeDocument/2006/relationships/tags" Target="../tags/tag370.xml"/><Relationship Id="rId12" Type="http://schemas.openxmlformats.org/officeDocument/2006/relationships/tags" Target="../tags/tag375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tags" Target="../tags/tag369.xml"/><Relationship Id="rId11" Type="http://schemas.openxmlformats.org/officeDocument/2006/relationships/tags" Target="../tags/tag374.xml"/><Relationship Id="rId5" Type="http://schemas.openxmlformats.org/officeDocument/2006/relationships/tags" Target="../tags/tag368.xml"/><Relationship Id="rId10" Type="http://schemas.openxmlformats.org/officeDocument/2006/relationships/tags" Target="../tags/tag373.xml"/><Relationship Id="rId4" Type="http://schemas.openxmlformats.org/officeDocument/2006/relationships/tags" Target="../tags/tag367.xml"/><Relationship Id="rId9" Type="http://schemas.openxmlformats.org/officeDocument/2006/relationships/tags" Target="../tags/tag3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83.xml"/><Relationship Id="rId3" Type="http://schemas.openxmlformats.org/officeDocument/2006/relationships/tags" Target="../tags/tag378.xml"/><Relationship Id="rId7" Type="http://schemas.openxmlformats.org/officeDocument/2006/relationships/tags" Target="../tags/tag38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5" Type="http://schemas.openxmlformats.org/officeDocument/2006/relationships/tags" Target="../tags/tag380.xml"/><Relationship Id="rId10" Type="http://schemas.openxmlformats.org/officeDocument/2006/relationships/tags" Target="../tags/tag385.xml"/><Relationship Id="rId4" Type="http://schemas.openxmlformats.org/officeDocument/2006/relationships/tags" Target="../tags/tag379.xml"/><Relationship Id="rId9" Type="http://schemas.openxmlformats.org/officeDocument/2006/relationships/tags" Target="../tags/tag38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3" Type="http://schemas.openxmlformats.org/officeDocument/2006/relationships/tags" Target="../tags/tag288.xml"/><Relationship Id="rId7" Type="http://schemas.openxmlformats.org/officeDocument/2006/relationships/tags" Target="../tags/tag292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0.xml"/><Relationship Id="rId10" Type="http://schemas.openxmlformats.org/officeDocument/2006/relationships/tags" Target="../tags/tag295.xml"/><Relationship Id="rId4" Type="http://schemas.openxmlformats.org/officeDocument/2006/relationships/tags" Target="../tags/tag289.xml"/><Relationship Id="rId9" Type="http://schemas.openxmlformats.org/officeDocument/2006/relationships/tags" Target="../tags/tag2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5" Type="http://schemas.openxmlformats.org/officeDocument/2006/relationships/tags" Target="../tags/tag306.xml"/><Relationship Id="rId10" Type="http://schemas.openxmlformats.org/officeDocument/2006/relationships/tags" Target="../tags/tag311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image" Target="../media/image3.pn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19.xml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9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37.xml"/><Relationship Id="rId3" Type="http://schemas.openxmlformats.org/officeDocument/2006/relationships/tags" Target="../tags/tag332.xml"/><Relationship Id="rId7" Type="http://schemas.openxmlformats.org/officeDocument/2006/relationships/tags" Target="../tags/tag336.xml"/><Relationship Id="rId12" Type="http://schemas.openxmlformats.org/officeDocument/2006/relationships/image" Target="../media/image7.png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slideLayout" Target="../slideLayouts/slideLayout29.xml"/><Relationship Id="rId5" Type="http://schemas.openxmlformats.org/officeDocument/2006/relationships/tags" Target="../tags/tag334.xml"/><Relationship Id="rId10" Type="http://schemas.openxmlformats.org/officeDocument/2006/relationships/tags" Target="../tags/tag339.xml"/><Relationship Id="rId4" Type="http://schemas.openxmlformats.org/officeDocument/2006/relationships/tags" Target="../tags/tag333.xml"/><Relationship Id="rId9" Type="http://schemas.openxmlformats.org/officeDocument/2006/relationships/tags" Target="../tags/tag3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7" Type="http://schemas.openxmlformats.org/officeDocument/2006/relationships/image" Target="../media/image3.png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4.xml"/><Relationship Id="rId4" Type="http://schemas.openxmlformats.org/officeDocument/2006/relationships/tags" Target="../tags/tag3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6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48360" y="1981835"/>
            <a:ext cx="3414395" cy="201041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基于贝叶斯以及聚类的有监督学习对实时股票数据的暴涨预测</a:t>
            </a:r>
          </a:p>
        </p:txBody>
      </p:sp>
      <p:sp>
        <p:nvSpPr>
          <p:cNvPr id="64" name="文本占位符 6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155738" y="4718584"/>
            <a:ext cx="3325810" cy="428625"/>
          </a:xfrm>
        </p:spPr>
        <p:txBody>
          <a:bodyPr/>
          <a:lstStyle/>
          <a:p>
            <a:r>
              <a:rPr lang="en-US" altLang="zh-CN" dirty="0"/>
              <a:t> 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 rot="18900000">
            <a:off x="8797592" y="-134949"/>
            <a:ext cx="2163130" cy="1054101"/>
          </a:xfrm>
          <a:custGeom>
            <a:avLst/>
            <a:gdLst>
              <a:gd name="connsiteX0" fmla="*/ 1109029 w 2163130"/>
              <a:gd name="connsiteY0" fmla="*/ 0 h 1054101"/>
              <a:gd name="connsiteX1" fmla="*/ 2163130 w 2163130"/>
              <a:gd name="connsiteY1" fmla="*/ 1054101 h 1054101"/>
              <a:gd name="connsiteX2" fmla="*/ 527051 w 2163130"/>
              <a:gd name="connsiteY2" fmla="*/ 1054101 h 1054101"/>
              <a:gd name="connsiteX3" fmla="*/ 0 w 2163130"/>
              <a:gd name="connsiteY3" fmla="*/ 527050 h 1054101"/>
              <a:gd name="connsiteX4" fmla="*/ 527051 w 2163130"/>
              <a:gd name="connsiteY4" fmla="*/ 0 h 1054101"/>
              <a:gd name="connsiteX5" fmla="*/ 1109029 w 2163130"/>
              <a:gd name="connsiteY5" fmla="*/ 0 h 10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3130" h="1054101">
                <a:moveTo>
                  <a:pt x="1109029" y="0"/>
                </a:moveTo>
                <a:lnTo>
                  <a:pt x="2163130" y="1054101"/>
                </a:lnTo>
                <a:lnTo>
                  <a:pt x="527051" y="1054101"/>
                </a:lnTo>
                <a:cubicBezTo>
                  <a:pt x="235969" y="1054101"/>
                  <a:pt x="1" y="818133"/>
                  <a:pt x="0" y="527050"/>
                </a:cubicBezTo>
                <a:cubicBezTo>
                  <a:pt x="0" y="235968"/>
                  <a:pt x="235969" y="0"/>
                  <a:pt x="527051" y="0"/>
                </a:cubicBezTo>
                <a:lnTo>
                  <a:pt x="110902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 rot="18900000">
            <a:off x="10617464" y="240829"/>
            <a:ext cx="1411573" cy="302544"/>
          </a:xfrm>
          <a:custGeom>
            <a:avLst/>
            <a:gdLst>
              <a:gd name="connsiteX0" fmla="*/ 1109029 w 1411573"/>
              <a:gd name="connsiteY0" fmla="*/ 0 h 302544"/>
              <a:gd name="connsiteX1" fmla="*/ 1411573 w 1411573"/>
              <a:gd name="connsiteY1" fmla="*/ 302544 h 302544"/>
              <a:gd name="connsiteX2" fmla="*/ 151272 w 1411573"/>
              <a:gd name="connsiteY2" fmla="*/ 302544 h 302544"/>
              <a:gd name="connsiteX3" fmla="*/ 0 w 1411573"/>
              <a:gd name="connsiteY3" fmla="*/ 151272 h 302544"/>
              <a:gd name="connsiteX4" fmla="*/ 151272 w 1411573"/>
              <a:gd name="connsiteY4" fmla="*/ 0 h 302544"/>
              <a:gd name="connsiteX5" fmla="*/ 1109029 w 1411573"/>
              <a:gd name="connsiteY5" fmla="*/ 0 h 3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1573" h="302544">
                <a:moveTo>
                  <a:pt x="1109029" y="0"/>
                </a:moveTo>
                <a:lnTo>
                  <a:pt x="1411573" y="302544"/>
                </a:lnTo>
                <a:lnTo>
                  <a:pt x="151272" y="302544"/>
                </a:lnTo>
                <a:cubicBezTo>
                  <a:pt x="67728" y="302544"/>
                  <a:pt x="1" y="234817"/>
                  <a:pt x="0" y="151272"/>
                </a:cubicBezTo>
                <a:cubicBezTo>
                  <a:pt x="1" y="67727"/>
                  <a:pt x="67728" y="0"/>
                  <a:pt x="151272" y="0"/>
                </a:cubicBezTo>
                <a:lnTo>
                  <a:pt x="110902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4"/>
            </p:custDataLst>
          </p:nvPr>
        </p:nvSpPr>
        <p:spPr>
          <a:xfrm rot="18900000">
            <a:off x="10880155" y="5235429"/>
            <a:ext cx="1662240" cy="302544"/>
          </a:xfrm>
          <a:custGeom>
            <a:avLst/>
            <a:gdLst>
              <a:gd name="connsiteX0" fmla="*/ 1662240 w 1662240"/>
              <a:gd name="connsiteY0" fmla="*/ 1 h 302544"/>
              <a:gd name="connsiteX1" fmla="*/ 1359696 w 1662240"/>
              <a:gd name="connsiteY1" fmla="*/ 302544 h 302544"/>
              <a:gd name="connsiteX2" fmla="*/ 151272 w 1662240"/>
              <a:gd name="connsiteY2" fmla="*/ 302544 h 302544"/>
              <a:gd name="connsiteX3" fmla="*/ 0 w 1662240"/>
              <a:gd name="connsiteY3" fmla="*/ 151272 h 302544"/>
              <a:gd name="connsiteX4" fmla="*/ 151272 w 1662240"/>
              <a:gd name="connsiteY4" fmla="*/ 0 h 3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240" h="302544">
                <a:moveTo>
                  <a:pt x="1662240" y="1"/>
                </a:moveTo>
                <a:lnTo>
                  <a:pt x="1359696" y="302544"/>
                </a:lnTo>
                <a:lnTo>
                  <a:pt x="151272" y="302544"/>
                </a:lnTo>
                <a:cubicBezTo>
                  <a:pt x="67727" y="302544"/>
                  <a:pt x="1" y="234818"/>
                  <a:pt x="0" y="151272"/>
                </a:cubicBezTo>
                <a:cubicBezTo>
                  <a:pt x="0" y="67728"/>
                  <a:pt x="67727" y="0"/>
                  <a:pt x="15127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任意多边形: 形状 33"/>
          <p:cNvSpPr/>
          <p:nvPr>
            <p:custDataLst>
              <p:tags r:id="rId5"/>
            </p:custDataLst>
          </p:nvPr>
        </p:nvSpPr>
        <p:spPr>
          <a:xfrm rot="18900000">
            <a:off x="10534141" y="6136045"/>
            <a:ext cx="1992227" cy="120159"/>
          </a:xfrm>
          <a:custGeom>
            <a:avLst/>
            <a:gdLst>
              <a:gd name="connsiteX0" fmla="*/ 1992227 w 1992227"/>
              <a:gd name="connsiteY0" fmla="*/ 0 h 120159"/>
              <a:gd name="connsiteX1" fmla="*/ 1872068 w 1992227"/>
              <a:gd name="connsiteY1" fmla="*/ 120159 h 120159"/>
              <a:gd name="connsiteX2" fmla="*/ 120158 w 1992227"/>
              <a:gd name="connsiteY2" fmla="*/ 120158 h 120159"/>
              <a:gd name="connsiteX3" fmla="*/ 0 w 1992227"/>
              <a:gd name="connsiteY3" fmla="*/ 0 h 1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227" h="120159">
                <a:moveTo>
                  <a:pt x="1992227" y="0"/>
                </a:moveTo>
                <a:lnTo>
                  <a:pt x="1872068" y="120159"/>
                </a:lnTo>
                <a:lnTo>
                  <a:pt x="120158" y="120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任意多边形: 形状 41"/>
          <p:cNvSpPr/>
          <p:nvPr>
            <p:custDataLst>
              <p:tags r:id="rId6"/>
            </p:custDataLst>
          </p:nvPr>
        </p:nvSpPr>
        <p:spPr>
          <a:xfrm rot="18900000">
            <a:off x="-201630" y="6125050"/>
            <a:ext cx="1754368" cy="302545"/>
          </a:xfrm>
          <a:custGeom>
            <a:avLst/>
            <a:gdLst>
              <a:gd name="connsiteX0" fmla="*/ 1710061 w 1754368"/>
              <a:gd name="connsiteY0" fmla="*/ 44306 h 302545"/>
              <a:gd name="connsiteX1" fmla="*/ 1754368 w 1754368"/>
              <a:gd name="connsiteY1" fmla="*/ 151272 h 302545"/>
              <a:gd name="connsiteX2" fmla="*/ 1603096 w 1754368"/>
              <a:gd name="connsiteY2" fmla="*/ 302545 h 302545"/>
              <a:gd name="connsiteX3" fmla="*/ 205841 w 1754368"/>
              <a:gd name="connsiteY3" fmla="*/ 302544 h 302545"/>
              <a:gd name="connsiteX4" fmla="*/ 0 w 1754368"/>
              <a:gd name="connsiteY4" fmla="*/ 96704 h 302545"/>
              <a:gd name="connsiteX5" fmla="*/ 96704 w 1754368"/>
              <a:gd name="connsiteY5" fmla="*/ 0 h 302545"/>
              <a:gd name="connsiteX6" fmla="*/ 1603096 w 1754368"/>
              <a:gd name="connsiteY6" fmla="*/ 0 h 302545"/>
              <a:gd name="connsiteX7" fmla="*/ 1710061 w 1754368"/>
              <a:gd name="connsiteY7" fmla="*/ 44306 h 30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68" h="302545">
                <a:moveTo>
                  <a:pt x="1710061" y="44306"/>
                </a:moveTo>
                <a:cubicBezTo>
                  <a:pt x="1737436" y="71681"/>
                  <a:pt x="1754368" y="109499"/>
                  <a:pt x="1754368" y="151272"/>
                </a:cubicBezTo>
                <a:cubicBezTo>
                  <a:pt x="1754368" y="234817"/>
                  <a:pt x="1686641" y="302544"/>
                  <a:pt x="1603096" y="302545"/>
                </a:cubicBezTo>
                <a:lnTo>
                  <a:pt x="205841" y="302544"/>
                </a:lnTo>
                <a:lnTo>
                  <a:pt x="0" y="96704"/>
                </a:lnTo>
                <a:lnTo>
                  <a:pt x="96704" y="0"/>
                </a:lnTo>
                <a:lnTo>
                  <a:pt x="1603096" y="0"/>
                </a:lnTo>
                <a:cubicBezTo>
                  <a:pt x="1644868" y="0"/>
                  <a:pt x="1682686" y="16932"/>
                  <a:pt x="1710061" y="4430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任意多边形: 形状 38"/>
          <p:cNvSpPr/>
          <p:nvPr>
            <p:custDataLst>
              <p:tags r:id="rId7"/>
            </p:custDataLst>
          </p:nvPr>
        </p:nvSpPr>
        <p:spPr>
          <a:xfrm rot="18900000">
            <a:off x="-110231" y="6043222"/>
            <a:ext cx="642326" cy="45719"/>
          </a:xfrm>
          <a:custGeom>
            <a:avLst/>
            <a:gdLst>
              <a:gd name="connsiteX0" fmla="*/ 635629 w 642326"/>
              <a:gd name="connsiteY0" fmla="*/ 6695 h 45719"/>
              <a:gd name="connsiteX1" fmla="*/ 642326 w 642326"/>
              <a:gd name="connsiteY1" fmla="*/ 22860 h 45719"/>
              <a:gd name="connsiteX2" fmla="*/ 642324 w 642326"/>
              <a:gd name="connsiteY2" fmla="*/ 22860 h 45719"/>
              <a:gd name="connsiteX3" fmla="*/ 619465 w 642326"/>
              <a:gd name="connsiteY3" fmla="*/ 45719 h 45719"/>
              <a:gd name="connsiteX4" fmla="*/ 0 w 642326"/>
              <a:gd name="connsiteY4" fmla="*/ 45719 h 45719"/>
              <a:gd name="connsiteX5" fmla="*/ 45719 w 642326"/>
              <a:gd name="connsiteY5" fmla="*/ 0 h 45719"/>
              <a:gd name="connsiteX6" fmla="*/ 619466 w 642326"/>
              <a:gd name="connsiteY6" fmla="*/ 0 h 45719"/>
              <a:gd name="connsiteX7" fmla="*/ 635629 w 642326"/>
              <a:gd name="connsiteY7" fmla="*/ 6695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326" h="45719">
                <a:moveTo>
                  <a:pt x="635629" y="6695"/>
                </a:moveTo>
                <a:cubicBezTo>
                  <a:pt x="639766" y="10832"/>
                  <a:pt x="642325" y="16547"/>
                  <a:pt x="642326" y="22860"/>
                </a:cubicBezTo>
                <a:lnTo>
                  <a:pt x="642324" y="22860"/>
                </a:lnTo>
                <a:cubicBezTo>
                  <a:pt x="642324" y="35484"/>
                  <a:pt x="632090" y="45719"/>
                  <a:pt x="619465" y="45719"/>
                </a:cubicBezTo>
                <a:lnTo>
                  <a:pt x="0" y="45719"/>
                </a:lnTo>
                <a:lnTo>
                  <a:pt x="45719" y="0"/>
                </a:lnTo>
                <a:lnTo>
                  <a:pt x="619466" y="0"/>
                </a:lnTo>
                <a:cubicBezTo>
                  <a:pt x="625778" y="0"/>
                  <a:pt x="631493" y="2559"/>
                  <a:pt x="635629" y="66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矩形: 圆角 59"/>
          <p:cNvSpPr/>
          <p:nvPr>
            <p:custDataLst>
              <p:tags r:id="rId8"/>
            </p:custDataLst>
          </p:nvPr>
        </p:nvSpPr>
        <p:spPr>
          <a:xfrm>
            <a:off x="1677573" y="715837"/>
            <a:ext cx="8836855" cy="5426326"/>
          </a:xfrm>
          <a:prstGeom prst="roundRect">
            <a:avLst>
              <a:gd name="adj" fmla="val 881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302510" y="2143125"/>
            <a:ext cx="7323455" cy="362013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680" indent="-36068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Char char="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本项目以《需求分析》为书写基础，基于贝叶斯网络，通过专家法构建有向无环图，运用聚类方法对特征分类，最终计算股票涨幅的概率。将聚类方法与贝叶斯算法相结合，先将股票分类，再进行预测等数据处理，期望得到满意的结果。</a:t>
            </a:r>
          </a:p>
          <a:p>
            <a:pPr marL="360680" indent="-36068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Char char="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首先基于层次聚类规则，对历史数据进行分类筛选，通过部分手工标注，提取相关特征并对股票进行分类。基于贝叶斯网络或朴素贝叶斯，通过对当天实时（t+0）数据进行测试预测当天（t+0）是否涨幅能超过 5%。</a:t>
            </a:r>
          </a:p>
          <a:p>
            <a:pPr marL="360680" indent="-36068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Char char="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研究方法有以下几步：获取数据；清洗数据；构建数据指标；对数据进行聚类；交易预测。</a:t>
            </a:r>
          </a:p>
          <a:p>
            <a:pPr marL="360680" indent="-360680" fontAlgn="ctr">
              <a:spcBef>
                <a:spcPts val="1000"/>
              </a:spcBef>
              <a:spcAft>
                <a:spcPts val="0"/>
              </a:spcAft>
              <a:buSzPct val="90000"/>
              <a:buFont typeface="WPS-Bullets" pitchFamily="2" charset="0"/>
              <a:buChar char="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677489" y="1090780"/>
            <a:ext cx="70993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fontAlgn="auto"/>
            <a:r>
              <a:rPr lang="zh-CN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功能介绍</a:t>
            </a:r>
          </a:p>
        </p:txBody>
      </p:sp>
      <p:sp>
        <p:nvSpPr>
          <p:cNvPr id="30" name="任意多边形: 形状 29"/>
          <p:cNvSpPr/>
          <p:nvPr>
            <p:custDataLst>
              <p:tags r:id="rId11"/>
            </p:custDataLst>
          </p:nvPr>
        </p:nvSpPr>
        <p:spPr>
          <a:xfrm rot="8100000">
            <a:off x="-830679" y="3479244"/>
            <a:ext cx="2311669" cy="1391990"/>
          </a:xfrm>
          <a:custGeom>
            <a:avLst/>
            <a:gdLst>
              <a:gd name="connsiteX0" fmla="*/ 203852 w 2311669"/>
              <a:gd name="connsiteY0" fmla="*/ 1188138 h 1391990"/>
              <a:gd name="connsiteX1" fmla="*/ 0 w 2311669"/>
              <a:gd name="connsiteY1" fmla="*/ 695995 h 1391990"/>
              <a:gd name="connsiteX2" fmla="*/ 695995 w 2311669"/>
              <a:gd name="connsiteY2" fmla="*/ 0 h 1391990"/>
              <a:gd name="connsiteX3" fmla="*/ 2311669 w 2311669"/>
              <a:gd name="connsiteY3" fmla="*/ 0 h 1391990"/>
              <a:gd name="connsiteX4" fmla="*/ 919679 w 2311669"/>
              <a:gd name="connsiteY4" fmla="*/ 1391990 h 1391990"/>
              <a:gd name="connsiteX5" fmla="*/ 695995 w 2311669"/>
              <a:gd name="connsiteY5" fmla="*/ 1391990 h 1391990"/>
              <a:gd name="connsiteX6" fmla="*/ 203852 w 2311669"/>
              <a:gd name="connsiteY6" fmla="*/ 1188138 h 13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1669" h="1391990">
                <a:moveTo>
                  <a:pt x="203852" y="1188138"/>
                </a:moveTo>
                <a:cubicBezTo>
                  <a:pt x="77902" y="1062187"/>
                  <a:pt x="0" y="888188"/>
                  <a:pt x="0" y="695995"/>
                </a:cubicBezTo>
                <a:cubicBezTo>
                  <a:pt x="0" y="311608"/>
                  <a:pt x="311608" y="0"/>
                  <a:pt x="695995" y="0"/>
                </a:cubicBezTo>
                <a:lnTo>
                  <a:pt x="2311669" y="0"/>
                </a:lnTo>
                <a:lnTo>
                  <a:pt x="919679" y="1391990"/>
                </a:lnTo>
                <a:lnTo>
                  <a:pt x="695995" y="1391990"/>
                </a:lnTo>
                <a:cubicBezTo>
                  <a:pt x="503802" y="1391990"/>
                  <a:pt x="329803" y="1314088"/>
                  <a:pt x="203852" y="118813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任意多边形: 形状 25"/>
          <p:cNvSpPr/>
          <p:nvPr>
            <p:custDataLst>
              <p:tags r:id="rId12"/>
            </p:custDataLst>
          </p:nvPr>
        </p:nvSpPr>
        <p:spPr>
          <a:xfrm rot="8100000" flipV="1">
            <a:off x="11039777" y="1248696"/>
            <a:ext cx="1641090" cy="745262"/>
          </a:xfrm>
          <a:custGeom>
            <a:avLst/>
            <a:gdLst>
              <a:gd name="connsiteX0" fmla="*/ 0 w 1641090"/>
              <a:gd name="connsiteY0" fmla="*/ 0 h 745262"/>
              <a:gd name="connsiteX1" fmla="*/ 745261 w 1641090"/>
              <a:gd name="connsiteY1" fmla="*/ 745262 h 745262"/>
              <a:gd name="connsiteX2" fmla="*/ 1268458 w 1641090"/>
              <a:gd name="connsiteY2" fmla="*/ 745262 h 745262"/>
              <a:gd name="connsiteX3" fmla="*/ 1641089 w 1641090"/>
              <a:gd name="connsiteY3" fmla="*/ 372631 h 745262"/>
              <a:gd name="connsiteX4" fmla="*/ 1641090 w 1641090"/>
              <a:gd name="connsiteY4" fmla="*/ 372631 h 745262"/>
              <a:gd name="connsiteX5" fmla="*/ 1268459 w 1641090"/>
              <a:gd name="connsiteY5" fmla="*/ 0 h 7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1090" h="745262">
                <a:moveTo>
                  <a:pt x="0" y="0"/>
                </a:moveTo>
                <a:lnTo>
                  <a:pt x="745261" y="745262"/>
                </a:lnTo>
                <a:lnTo>
                  <a:pt x="1268458" y="745262"/>
                </a:lnTo>
                <a:cubicBezTo>
                  <a:pt x="1474256" y="745262"/>
                  <a:pt x="1641089" y="578429"/>
                  <a:pt x="1641089" y="372631"/>
                </a:cubicBezTo>
                <a:lnTo>
                  <a:pt x="1641090" y="372631"/>
                </a:lnTo>
                <a:cubicBezTo>
                  <a:pt x="1641090" y="166833"/>
                  <a:pt x="1474257" y="0"/>
                  <a:pt x="126845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996015" y="999878"/>
            <a:ext cx="10978271" cy="56920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25741" y="642107"/>
            <a:ext cx="11366579" cy="605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kumimoji="1" lang="zh-CN" altLang="en-US" sz="1600" b="1" dirty="0">
              <a:ln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9" name="任意多边形: 形状 28"/>
          <p:cNvSpPr/>
          <p:nvPr>
            <p:custDataLst>
              <p:tags r:id="rId4"/>
            </p:custDataLst>
          </p:nvPr>
        </p:nvSpPr>
        <p:spPr>
          <a:xfrm>
            <a:off x="4552315" y="2158365"/>
            <a:ext cx="918845" cy="2541270"/>
          </a:xfrm>
          <a:custGeom>
            <a:avLst/>
            <a:gdLst>
              <a:gd name="connsiteX0" fmla="*/ 58302 w 200540"/>
              <a:gd name="connsiteY0" fmla="*/ 0 h 245089"/>
              <a:gd name="connsiteX1" fmla="*/ 200540 w 200540"/>
              <a:gd name="connsiteY1" fmla="*/ 0 h 245089"/>
              <a:gd name="connsiteX2" fmla="*/ 97518 w 200540"/>
              <a:gd name="connsiteY2" fmla="*/ 245089 h 245089"/>
              <a:gd name="connsiteX3" fmla="*/ 0 w 200540"/>
              <a:gd name="connsiteY3" fmla="*/ 245089 h 24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40" h="245089">
                <a:moveTo>
                  <a:pt x="58302" y="0"/>
                </a:moveTo>
                <a:lnTo>
                  <a:pt x="200540" y="0"/>
                </a:lnTo>
                <a:lnTo>
                  <a:pt x="97518" y="245089"/>
                </a:lnTo>
                <a:lnTo>
                  <a:pt x="0" y="2450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>
            <p:custDataLst>
              <p:tags r:id="rId5"/>
            </p:custDataLst>
          </p:nvPr>
        </p:nvSpPr>
        <p:spPr>
          <a:xfrm>
            <a:off x="5330825" y="2936240"/>
            <a:ext cx="799465" cy="1532255"/>
          </a:xfrm>
          <a:custGeom>
            <a:avLst/>
            <a:gdLst>
              <a:gd name="connsiteX0" fmla="*/ 58302 w 200540"/>
              <a:gd name="connsiteY0" fmla="*/ 0 h 245089"/>
              <a:gd name="connsiteX1" fmla="*/ 200540 w 200540"/>
              <a:gd name="connsiteY1" fmla="*/ 0 h 245089"/>
              <a:gd name="connsiteX2" fmla="*/ 97518 w 200540"/>
              <a:gd name="connsiteY2" fmla="*/ 245089 h 245089"/>
              <a:gd name="connsiteX3" fmla="*/ 0 w 200540"/>
              <a:gd name="connsiteY3" fmla="*/ 245089 h 24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40" h="245089">
                <a:moveTo>
                  <a:pt x="58302" y="0"/>
                </a:moveTo>
                <a:lnTo>
                  <a:pt x="200540" y="0"/>
                </a:lnTo>
                <a:lnTo>
                  <a:pt x="97518" y="245089"/>
                </a:lnTo>
                <a:lnTo>
                  <a:pt x="0" y="2450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/>
          <p:nvPr>
            <p:custDataLst>
              <p:tags r:id="rId6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5879465" y="641985"/>
            <a:ext cx="5471795" cy="537019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724977" y="1829435"/>
            <a:ext cx="3632200" cy="1173480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5400" b="1" spc="3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54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</a:rPr>
              <a:t>运行结果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1041896" y="4502262"/>
            <a:ext cx="1225503" cy="1225503"/>
          </a:xfrm>
          <a:prstGeom prst="ellipse">
            <a:avLst/>
          </a:prstGeom>
          <a:solidFill>
            <a:srgbClr val="44546A">
              <a:lumMod val="20000"/>
              <a:lumOff val="80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" name="任意多边形: 形状 17"/>
          <p:cNvSpPr/>
          <p:nvPr>
            <p:custDataLst>
              <p:tags r:id="rId3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44546A">
              <a:lumMod val="20000"/>
              <a:lumOff val="80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矩形: 圆角 14"/>
          <p:cNvSpPr/>
          <p:nvPr>
            <p:custDataLst>
              <p:tags r:id="rId4"/>
            </p:custDataLst>
          </p:nvPr>
        </p:nvSpPr>
        <p:spPr>
          <a:xfrm>
            <a:off x="1733539" y="584982"/>
            <a:ext cx="8724923" cy="5202286"/>
          </a:xfrm>
          <a:prstGeom prst="roundRect">
            <a:avLst>
              <a:gd name="adj" fmla="val 7762"/>
            </a:avLst>
          </a:prstGeom>
          <a:solidFill>
            <a:srgbClr val="F6F6F6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794024" y="2049601"/>
            <a:ext cx="5518150" cy="3027224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0" lvl="0" indent="-3619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100000"/>
              <a:buFont typeface="WPS-Bullets" pitchFamily="2" charset="0"/>
              <a:buChar char=""/>
            </a:pPr>
            <a:r>
              <a:rPr lang="en-US" altLang="zh-CN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特征提取不够完美，在设计贝叶斯网络的DAG时需要更专业的人士。</a:t>
            </a:r>
          </a:p>
          <a:p>
            <a:pPr marL="361950" lvl="0" indent="-3619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100000"/>
              <a:buFont typeface="WPS-Bullets" pitchFamily="2" charset="0"/>
              <a:buChar char=""/>
            </a:pPr>
            <a:r>
              <a:rPr lang="en-US" altLang="zh-CN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对于突发情况（如政治因素等）没有很好的预案措施。</a:t>
            </a:r>
          </a:p>
          <a:p>
            <a:pPr marL="361950" lvl="0" indent="-3619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4546A"/>
              </a:buClr>
              <a:buSzPct val="100000"/>
              <a:buFont typeface="WPS-Bullets" pitchFamily="2" charset="0"/>
              <a:buChar char=""/>
            </a:pPr>
            <a:r>
              <a:rPr lang="en-US" altLang="zh-CN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A股大致分为资金面、政策面、舆论面，可以再加上政策和舆论的影响，相信数据会更准确，只是这部分涉及到自然语言处理，是另一个方向了。</a:t>
            </a: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794024" y="1108713"/>
            <a:ext cx="70993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未来展望</a:t>
            </a: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44546A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1927878" y="5776686"/>
            <a:ext cx="566057" cy="5660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>
            <a:off x="2033435" y="5879933"/>
            <a:ext cx="356787" cy="356787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任意多边形: 形状 2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9173210" y="4875530"/>
            <a:ext cx="311150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9582150" y="4875530"/>
            <a:ext cx="311150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1041896" y="4502262"/>
            <a:ext cx="1225503" cy="1225503"/>
          </a:xfrm>
          <a:prstGeom prst="ellipse">
            <a:avLst/>
          </a:prstGeom>
          <a:solidFill>
            <a:srgbClr val="44546A">
              <a:lumMod val="20000"/>
              <a:lumOff val="80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" name="任意多边形: 形状 17"/>
          <p:cNvSpPr/>
          <p:nvPr>
            <p:custDataLst>
              <p:tags r:id="rId3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44546A">
              <a:lumMod val="20000"/>
              <a:lumOff val="80000"/>
              <a:alpha val="4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矩形: 圆角 14"/>
          <p:cNvSpPr/>
          <p:nvPr>
            <p:custDataLst>
              <p:tags r:id="rId4"/>
            </p:custDataLst>
          </p:nvPr>
        </p:nvSpPr>
        <p:spPr>
          <a:xfrm>
            <a:off x="1733539" y="584982"/>
            <a:ext cx="8724923" cy="5202286"/>
          </a:xfrm>
          <a:prstGeom prst="roundRect">
            <a:avLst>
              <a:gd name="adj" fmla="val 7762"/>
            </a:avLst>
          </a:prstGeom>
          <a:solidFill>
            <a:srgbClr val="F6F6F6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174760" y="2733647"/>
            <a:ext cx="70993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b="1" spc="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谢谢</a:t>
            </a:r>
            <a:endParaRPr lang="zh-CN" altLang="en-US" sz="36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44546A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1927878" y="5776686"/>
            <a:ext cx="566057" cy="5660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椭圆 12"/>
          <p:cNvSpPr/>
          <p:nvPr>
            <p:custDataLst>
              <p:tags r:id="rId9"/>
            </p:custDataLst>
          </p:nvPr>
        </p:nvSpPr>
        <p:spPr>
          <a:xfrm>
            <a:off x="2033435" y="5879933"/>
            <a:ext cx="356787" cy="356787"/>
          </a:xfrm>
          <a:prstGeom prst="ellipse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任意多边形: 形状 2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9173210" y="4875530"/>
            <a:ext cx="311150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9582150" y="4875530"/>
            <a:ext cx="311150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6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4546A">
              <a:lumMod val="20000"/>
              <a:lumOff val="80000"/>
              <a:alpha val="54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33714" y="986971"/>
            <a:ext cx="9971315" cy="4978400"/>
          </a:xfrm>
          <a:prstGeom prst="rect">
            <a:avLst/>
          </a:prstGeom>
          <a:solidFill>
            <a:srgbClr val="FFFFFF">
              <a:alpha val="94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6494960" y="2076450"/>
            <a:ext cx="0" cy="2705100"/>
          </a:xfrm>
          <a:prstGeom prst="line">
            <a:avLst/>
          </a:prstGeom>
          <a:ln w="1270">
            <a:solidFill>
              <a:srgbClr val="FFFFFF">
                <a:lumMod val="85000"/>
              </a:srgbClr>
            </a:solidFill>
            <a:prstDash val="dash"/>
          </a:ln>
        </p:spPr>
        <p:style>
          <a:lnRef idx="1">
            <a:srgbClr val="1E6BC5"/>
          </a:lnRef>
          <a:fillRef idx="0">
            <a:srgbClr val="1E6BC5"/>
          </a:fillRef>
          <a:effectRef idx="0">
            <a:srgbClr val="1E6BC5"/>
          </a:effectRef>
          <a:fontRef idx="minor">
            <a:srgbClr val="000000"/>
          </a:fontRef>
        </p:style>
      </p:cxnSp>
      <p:sp>
        <p:nvSpPr>
          <p:cNvPr id="8" name="任意多边形: 形状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166360" y="4302125"/>
            <a:ext cx="311150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rgbClr val="44546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575300" y="4302125"/>
            <a:ext cx="311150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rgbClr val="44546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976745" y="2316480"/>
            <a:ext cx="3391535" cy="215582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lvl="0" indent="-36004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"/>
            </a:pPr>
            <a:r>
              <a:rPr sz="24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学生姓名：张剑维、范景泉</a:t>
            </a:r>
          </a:p>
          <a:p>
            <a:pPr marL="360045" lvl="0" indent="-36004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"/>
            </a:pPr>
            <a:r>
              <a:rPr sz="24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指导教师：仇培铭</a:t>
            </a: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064841" y="2842260"/>
            <a:ext cx="3632200" cy="1173480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Autofit/>
          </a:bodyPr>
          <a:lstStyle/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团队介绍</a:t>
            </a:r>
          </a:p>
        </p:txBody>
      </p:sp>
      <p:sp>
        <p:nvSpPr>
          <p:cNvPr id="11" name="任意多边形: 形状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084705" y="2076450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rgbClr val="44546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493010" y="2076450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rgbClr val="44546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>
            <p:custDataLst>
              <p:tags r:id="rId2"/>
            </p:custDataLst>
          </p:nvPr>
        </p:nvSpPr>
        <p:spPr>
          <a:xfrm>
            <a:off x="772164" y="451222"/>
            <a:ext cx="11419836" cy="6004917"/>
          </a:xfrm>
          <a:prstGeom prst="flowChartProcess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 flipH="1">
            <a:off x="772164" y="451223"/>
            <a:ext cx="7163612" cy="6004917"/>
          </a:xfrm>
          <a:custGeom>
            <a:avLst/>
            <a:gdLst>
              <a:gd name="connsiteX0" fmla="*/ 2176888 w 6564520"/>
              <a:gd name="connsiteY0" fmla="*/ 0 h 5502727"/>
              <a:gd name="connsiteX1" fmla="*/ 6564520 w 6564520"/>
              <a:gd name="connsiteY1" fmla="*/ 0 h 5502727"/>
              <a:gd name="connsiteX2" fmla="*/ 6564520 w 6564520"/>
              <a:gd name="connsiteY2" fmla="*/ 5502727 h 5502727"/>
              <a:gd name="connsiteX3" fmla="*/ 0 w 6564520"/>
              <a:gd name="connsiteY3" fmla="*/ 5502727 h 55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4520" h="5502727">
                <a:moveTo>
                  <a:pt x="2176888" y="0"/>
                </a:moveTo>
                <a:lnTo>
                  <a:pt x="6564520" y="0"/>
                </a:lnTo>
                <a:lnTo>
                  <a:pt x="6564520" y="5502727"/>
                </a:lnTo>
                <a:lnTo>
                  <a:pt x="0" y="5502727"/>
                </a:lnTo>
                <a:close/>
              </a:path>
            </a:pathLst>
          </a:custGeom>
          <a:pattFill prst="wdUpDiag">
            <a:fgClr>
              <a:srgbClr val="FFFFFF"/>
            </a:fgClr>
            <a:bgClr>
              <a:srgbClr val="FFFFFF">
                <a:lumMod val="95000"/>
              </a:srgbClr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30629" y="3404319"/>
            <a:ext cx="821871" cy="45719"/>
          </a:xfrm>
          <a:prstGeom prst="rect">
            <a:avLst/>
          </a:prstGeom>
          <a:solidFill>
            <a:srgbClr val="E7E6E6">
              <a:lumMod val="7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407885" y="3135078"/>
            <a:ext cx="3632200" cy="62992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6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主要内容   </a:t>
            </a: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6032318" y="2553101"/>
            <a:ext cx="5518150" cy="204787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0" lvl="0" indent="-3619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"/>
            </a:pPr>
            <a:r>
              <a:rPr lang="en-US" altLang="zh-CN" b="1" u="sng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产品介绍</a:t>
            </a:r>
          </a:p>
          <a:p>
            <a:pPr marL="361950" lvl="0" indent="-3619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"/>
            </a:pPr>
            <a:r>
              <a:rPr lang="zh-CN" altLang="en-US" b="1" u="sng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核心算法</a:t>
            </a:r>
            <a:endParaRPr lang="en-US" altLang="zh-CN" b="1" u="sng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61950" lvl="0" indent="-3619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"/>
            </a:pPr>
            <a:r>
              <a:rPr lang="en-US" altLang="zh-CN" b="1" u="sng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开发流程</a:t>
            </a:r>
          </a:p>
          <a:p>
            <a:pPr marL="361950" lvl="0" indent="-3619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"/>
            </a:pPr>
            <a:r>
              <a:rPr lang="en-US" altLang="zh-CN" b="1" u="sng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功能介绍</a:t>
            </a:r>
          </a:p>
          <a:p>
            <a:pPr marL="361950" lvl="0" indent="-3619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"/>
            </a:pPr>
            <a:r>
              <a:rPr lang="en-US" altLang="zh-CN" b="1" u="sng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未来展望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493395" y="829310"/>
            <a:ext cx="11416030" cy="5504815"/>
          </a:xfrm>
          <a:prstGeom prst="rect">
            <a:avLst/>
          </a:prstGeom>
          <a:noFill/>
          <a:ln w="41275" cmpd="sng">
            <a:solidFill>
              <a:srgbClr val="FFFFFF">
                <a:lumMod val="95000"/>
              </a:srgbClr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281940" y="676910"/>
            <a:ext cx="11416030" cy="5504815"/>
          </a:xfrm>
          <a:prstGeom prst="rect">
            <a:avLst/>
          </a:prstGeom>
          <a:noFill/>
          <a:ln w="1270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任意多边形: 形状 1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12470" y="422910"/>
            <a:ext cx="343535" cy="69659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67765" y="422910"/>
            <a:ext cx="343535" cy="69659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15950" y="367030"/>
            <a:ext cx="303530" cy="61658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pattFill prst="narHorz">
            <a:fgClr>
              <a:srgbClr val="000000">
                <a:lumMod val="65000"/>
                <a:lumOff val="3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18540" y="367030"/>
            <a:ext cx="303530" cy="61658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pattFill prst="narHorz">
            <a:fgClr>
              <a:srgbClr val="000000">
                <a:lumMod val="65000"/>
                <a:lumOff val="3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1364595" y="6108065"/>
            <a:ext cx="334010" cy="67818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10921365" y="6108065"/>
            <a:ext cx="334010" cy="67818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 rot="10800000">
            <a:off x="11260455" y="6006465"/>
            <a:ext cx="295275" cy="60007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pattFill prst="narHorz">
            <a:fgClr>
              <a:srgbClr val="000000">
                <a:lumMod val="65000"/>
                <a:lumOff val="3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 rot="10800000">
            <a:off x="10868660" y="6006465"/>
            <a:ext cx="295275" cy="60007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pattFill prst="narHorz">
            <a:fgClr>
              <a:srgbClr val="000000">
                <a:lumMod val="65000"/>
                <a:lumOff val="35000"/>
              </a:srgbClr>
            </a:fgClr>
            <a:bgClr>
              <a:srgbClr val="FFFFFF"/>
            </a:bgClr>
          </a:patt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764935" y="1329441"/>
            <a:ext cx="10566484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b="1" spc="3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产品简介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622059" y="2386616"/>
            <a:ext cx="10852237" cy="3042634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lvl="0" indent="-3556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"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产品概念：基于聚类思想，以及贝叶斯网络，计算股票波动的概率。</a:t>
            </a:r>
          </a:p>
          <a:p>
            <a:pPr marL="355600" lvl="0" indent="-3556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"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适用范围：帮助投资者配置股票，实现多种投资的最佳组合。</a:t>
            </a:r>
          </a:p>
          <a:p>
            <a:pPr marL="355600" lvl="0" indent="-3556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"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功能：输入当前公司财务及资金情况，以及实时的交易单量和换手率，得出股票波动的概率。</a:t>
            </a:r>
          </a:p>
          <a:p>
            <a:pPr marL="355600" lvl="0" indent="-3556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"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功能特点：根据部分历史数据以及实时数据做出预测。</a:t>
            </a:r>
          </a:p>
          <a:p>
            <a:pPr marL="355600" lvl="0" indent="-3556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"/>
            </a:pPr>
            <a:r>
              <a:rPr lang="zh-CN" alt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运行要求：python3.7  </a:t>
            </a:r>
          </a:p>
          <a:p>
            <a:pPr marL="355600" lvl="0" indent="-35560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PS-Bullets" pitchFamily="2" charset="0"/>
              <a:buChar char=""/>
            </a:pPr>
            <a:r>
              <a:rPr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依赖包pandas,sklearn,SciPy,tushare,pandaSQL,stockstats。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-10458" y="-1"/>
            <a:ext cx="7180515" cy="6858000"/>
          </a:xfrm>
          <a:custGeom>
            <a:avLst/>
            <a:gdLst>
              <a:gd name="connsiteX0" fmla="*/ 3239212 w 7180515"/>
              <a:gd name="connsiteY0" fmla="*/ 0 h 6858000"/>
              <a:gd name="connsiteX1" fmla="*/ 7180515 w 7180515"/>
              <a:gd name="connsiteY1" fmla="*/ 0 h 6858000"/>
              <a:gd name="connsiteX2" fmla="*/ 4472325 w 7180515"/>
              <a:gd name="connsiteY2" fmla="*/ 6858000 h 6858000"/>
              <a:gd name="connsiteX3" fmla="*/ 0 w 7180515"/>
              <a:gd name="connsiteY3" fmla="*/ 6858000 h 6858000"/>
              <a:gd name="connsiteX4" fmla="*/ 0 w 7180515"/>
              <a:gd name="connsiteY4" fmla="*/ 3068361 h 6858000"/>
              <a:gd name="connsiteX5" fmla="*/ 925809 w 7180515"/>
              <a:gd name="connsiteY5" fmla="*/ 1049006 h 6858000"/>
              <a:gd name="connsiteX6" fmla="*/ 2440004 w 7180515"/>
              <a:gd name="connsiteY6" fmla="*/ 1743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0515" h="6858000">
                <a:moveTo>
                  <a:pt x="3239212" y="0"/>
                </a:moveTo>
                <a:lnTo>
                  <a:pt x="7180515" y="0"/>
                </a:lnTo>
                <a:lnTo>
                  <a:pt x="4472325" y="6858000"/>
                </a:lnTo>
                <a:lnTo>
                  <a:pt x="0" y="6858000"/>
                </a:lnTo>
                <a:lnTo>
                  <a:pt x="0" y="3068361"/>
                </a:lnTo>
                <a:lnTo>
                  <a:pt x="925809" y="1049006"/>
                </a:lnTo>
                <a:lnTo>
                  <a:pt x="2440004" y="1743216"/>
                </a:lnTo>
                <a:close/>
              </a:path>
            </a:pathLst>
          </a:custGeom>
          <a:blipFill rotWithShape="1">
            <a:blip r:embed="rId12"/>
            <a:srcRect/>
            <a:stretch>
              <a:fillRect l="-531" t="-15158" r="-549" b="-43520"/>
            </a:stretch>
          </a:blip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/>
          <p:nvPr>
            <p:custDataLst>
              <p:tags r:id="rId3"/>
            </p:custDataLst>
          </p:nvPr>
        </p:nvSpPr>
        <p:spPr>
          <a:xfrm flipH="1">
            <a:off x="-10460" y="0"/>
            <a:ext cx="3432589" cy="2223930"/>
          </a:xfrm>
          <a:prstGeom prst="parallelogram">
            <a:avLst/>
          </a:prstGeom>
          <a:solidFill>
            <a:srgbClr val="506DB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altLang="zh-CN" dirty="0">
                <a:solidFill>
                  <a:srgbClr val="FFFFFF"/>
                </a:solidFill>
              </a:rPr>
              <a:t>LOREM IPSUM DOLOR LOREM IPSUM DOLOR</a:t>
            </a:r>
            <a:endParaRPr lang="da-DK" altLang="zh-CN" dirty="0">
              <a:solidFill>
                <a:srgbClr val="FFFFFF"/>
              </a:solidFill>
            </a:endParaRPr>
          </a:p>
        </p:txBody>
      </p:sp>
      <p:sp>
        <p:nvSpPr>
          <p:cNvPr id="3" name="等腰三角形 2"/>
          <p:cNvSpPr/>
          <p:nvPr>
            <p:custDataLst>
              <p:tags r:id="rId4"/>
            </p:custDataLst>
          </p:nvPr>
        </p:nvSpPr>
        <p:spPr>
          <a:xfrm>
            <a:off x="4445428" y="5075757"/>
            <a:ext cx="1498736" cy="1796871"/>
          </a:xfrm>
          <a:prstGeom prst="triangle">
            <a:avLst>
              <a:gd name="adj" fmla="val 47849"/>
            </a:avLst>
          </a:prstGeom>
          <a:solidFill>
            <a:srgbClr val="506DB4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任意多边形 21"/>
          <p:cNvSpPr/>
          <p:nvPr>
            <p:custDataLst>
              <p:tags r:id="rId5"/>
            </p:custDataLst>
          </p:nvPr>
        </p:nvSpPr>
        <p:spPr>
          <a:xfrm>
            <a:off x="-10460" y="0"/>
            <a:ext cx="551165" cy="2223928"/>
          </a:xfrm>
          <a:custGeom>
            <a:avLst/>
            <a:gdLst>
              <a:gd name="connsiteX0" fmla="*/ 0 w 496404"/>
              <a:gd name="connsiteY0" fmla="*/ 0 h 2002970"/>
              <a:gd name="connsiteX1" fmla="*/ 496404 w 496404"/>
              <a:gd name="connsiteY1" fmla="*/ 1985615 h 2002970"/>
              <a:gd name="connsiteX2" fmla="*/ 488447 w 496404"/>
              <a:gd name="connsiteY2" fmla="*/ 2002970 h 2002970"/>
              <a:gd name="connsiteX3" fmla="*/ 0 w 496404"/>
              <a:gd name="connsiteY3" fmla="*/ 2002970 h 20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404" h="2002970">
                <a:moveTo>
                  <a:pt x="0" y="0"/>
                </a:moveTo>
                <a:lnTo>
                  <a:pt x="496404" y="1985615"/>
                </a:lnTo>
                <a:lnTo>
                  <a:pt x="488447" y="2002970"/>
                </a:lnTo>
                <a:lnTo>
                  <a:pt x="0" y="2002970"/>
                </a:lnTo>
                <a:close/>
              </a:path>
            </a:pathLst>
          </a:custGeom>
          <a:solidFill>
            <a:srgbClr val="506DB4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>
            <p:custDataLst>
              <p:tags r:id="rId6"/>
            </p:custDataLst>
          </p:nvPr>
        </p:nvSpPr>
        <p:spPr>
          <a:xfrm>
            <a:off x="-1831" y="2192747"/>
            <a:ext cx="542330" cy="1182920"/>
          </a:xfrm>
          <a:custGeom>
            <a:avLst/>
            <a:gdLst>
              <a:gd name="connsiteX0" fmla="*/ 0 w 488447"/>
              <a:gd name="connsiteY0" fmla="*/ 0 h 1065391"/>
              <a:gd name="connsiteX1" fmla="*/ 488447 w 488447"/>
              <a:gd name="connsiteY1" fmla="*/ 0 h 1065391"/>
              <a:gd name="connsiteX2" fmla="*/ 0 w 488447"/>
              <a:gd name="connsiteY2" fmla="*/ 1065391 h 106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447" h="1065391">
                <a:moveTo>
                  <a:pt x="0" y="0"/>
                </a:moveTo>
                <a:lnTo>
                  <a:pt x="488447" y="0"/>
                </a:lnTo>
                <a:lnTo>
                  <a:pt x="0" y="1065391"/>
                </a:lnTo>
                <a:close/>
              </a:path>
            </a:pathLst>
          </a:custGeom>
          <a:solidFill>
            <a:srgbClr val="506DB4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6" name="任意多边形 25"/>
          <p:cNvSpPr/>
          <p:nvPr>
            <p:custDataLst>
              <p:tags r:id="rId7"/>
            </p:custDataLst>
          </p:nvPr>
        </p:nvSpPr>
        <p:spPr>
          <a:xfrm>
            <a:off x="2873639" y="17251"/>
            <a:ext cx="719942" cy="1016196"/>
          </a:xfrm>
          <a:custGeom>
            <a:avLst/>
            <a:gdLst>
              <a:gd name="connsiteX0" fmla="*/ 0 w 648412"/>
              <a:gd name="connsiteY0" fmla="*/ 0 h 915232"/>
              <a:gd name="connsiteX1" fmla="*/ 648412 w 648412"/>
              <a:gd name="connsiteY1" fmla="*/ 0 h 915232"/>
              <a:gd name="connsiteX2" fmla="*/ 228808 w 648412"/>
              <a:gd name="connsiteY2" fmla="*/ 915232 h 9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12" h="915232">
                <a:moveTo>
                  <a:pt x="0" y="0"/>
                </a:moveTo>
                <a:lnTo>
                  <a:pt x="648412" y="0"/>
                </a:lnTo>
                <a:lnTo>
                  <a:pt x="228808" y="915232"/>
                </a:lnTo>
                <a:close/>
              </a:path>
            </a:pathLst>
          </a:custGeom>
          <a:solidFill>
            <a:srgbClr val="506DB4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7031091" y="4800395"/>
            <a:ext cx="4522451" cy="1246722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 kern="0" dirty="0">
                <a:solidFill>
                  <a:srgbClr val="506DB4"/>
                </a:solidFill>
                <a:latin typeface="Calibri Light" panose="020F0302020204030204" charset="0"/>
                <a:ea typeface="+mn-ea"/>
                <a:cs typeface="+mn-ea"/>
              </a:rPr>
              <a:t>核心算法</a:t>
            </a:r>
          </a:p>
        </p:txBody>
      </p:sp>
      <p:sp>
        <p:nvSpPr>
          <p:cNvPr id="28" name="矩形 27"/>
          <p:cNvSpPr/>
          <p:nvPr>
            <p:custDataLst>
              <p:tags r:id="rId9"/>
            </p:custDataLst>
          </p:nvPr>
        </p:nvSpPr>
        <p:spPr>
          <a:xfrm>
            <a:off x="7295739" y="1153068"/>
            <a:ext cx="3852364" cy="3185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/>
              <a:t>贝叶斯网络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dirty="0"/>
              <a:t>（BBN）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dirty="0"/>
              <a:t>贝叶斯网络（Bayesian network），又称信念网络（belief network）或是有向无环图模型（directed acyclic graphical model），是一种概率图型模型。</a:t>
            </a: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 flipV="1">
            <a:off x="7163037" y="4485873"/>
            <a:ext cx="4303421" cy="1"/>
          </a:xfrm>
          <a:prstGeom prst="line">
            <a:avLst/>
          </a:prstGeom>
          <a:ln w="28575"/>
        </p:spPr>
        <p:style>
          <a:lnRef idx="1">
            <a:srgbClr val="506DB4"/>
          </a:lnRef>
          <a:fillRef idx="0">
            <a:srgbClr val="506DB4"/>
          </a:fillRef>
          <a:effectRef idx="0">
            <a:srgbClr val="506DB4"/>
          </a:effectRef>
          <a:fontRef idx="minor">
            <a:sysClr val="windowText" lastClr="000000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4862" y="510528"/>
            <a:ext cx="4945288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 fontScale="90000" lnSpcReduction="10000"/>
          </a:bodyPr>
          <a:lstStyle>
            <a:defPPr>
              <a:defRPr lang="zh-CN"/>
            </a:defPPr>
            <a:lvl1pPr algn="ctr">
              <a:lnSpc>
                <a:spcPct val="120000"/>
              </a:lnSpc>
              <a:buSzPct val="25000"/>
              <a:defRPr sz="4800" b="1" spc="3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kern="0" dirty="0">
                <a:solidFill>
                  <a:srgbClr val="506DB4"/>
                </a:solidFill>
                <a:latin typeface="Calibri Light" panose="020F0302020204030204" charset="0"/>
                <a:ea typeface="+mn-ea"/>
                <a:cs typeface="+mn-ea"/>
                <a:sym typeface="+mn-ea"/>
              </a:rPr>
              <a:t>核心算法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803275" y="1612900"/>
            <a:ext cx="5441950" cy="443928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fontScale="95000"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buSzPct val="25000"/>
              <a:defRPr sz="1600">
                <a:solidFill>
                  <a:srgbClr val="E6E4E4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4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层</a:t>
            </a:r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次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聚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类</a:t>
            </a:r>
          </a:p>
          <a:p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    </a:t>
            </a:r>
            <a:r>
              <a:rPr lang="zh-CN" altLang="en-US" sz="2400" dirty="0">
                <a:ln/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层次聚类是另一种主要的聚类方法，它具有一些十分必要的特性使得它成为广泛应用的聚类方法。它生成一系列嵌套的聚类树来完成聚类。单点聚类处在树的最底层，在树的顶层有一个根节点聚类。根节点聚类覆盖了全部的所有数据点。</a:t>
            </a:r>
          </a:p>
        </p:txBody>
      </p:sp>
      <p:cxnSp>
        <p:nvCxnSpPr>
          <p:cNvPr id="30" name="直接连接符 29"/>
          <p:cNvCxnSpPr/>
          <p:nvPr>
            <p:custDataLst>
              <p:tags r:id="rId4"/>
            </p:custDataLst>
          </p:nvPr>
        </p:nvCxnSpPr>
        <p:spPr>
          <a:xfrm flipV="1">
            <a:off x="897492" y="1362943"/>
            <a:ext cx="4303421" cy="1"/>
          </a:xfrm>
          <a:prstGeom prst="line">
            <a:avLst/>
          </a:prstGeom>
          <a:ln w="28575"/>
        </p:spPr>
        <p:style>
          <a:lnRef idx="1">
            <a:srgbClr val="506DB4"/>
          </a:lnRef>
          <a:fillRef idx="0">
            <a:srgbClr val="506DB4"/>
          </a:fillRef>
          <a:effectRef idx="0">
            <a:srgbClr val="506DB4"/>
          </a:effectRef>
          <a:fontRef idx="minor">
            <a:sysClr val="windowText" lastClr="000000"/>
          </a:fontRef>
        </p:style>
      </p:cxnSp>
      <p:pic>
        <p:nvPicPr>
          <p:cNvPr id="3" name="图片 2" descr="eec61853f9d8f6547dae34dc247d8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925" y="1067435"/>
            <a:ext cx="5410200" cy="4984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e41912e70dd5c1e6815ec4f7e350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" y="1134110"/>
            <a:ext cx="5738495" cy="4590415"/>
          </a:xfrm>
          <a:prstGeom prst="rect">
            <a:avLst/>
          </a:prstGeom>
        </p:spPr>
      </p:pic>
      <p:pic>
        <p:nvPicPr>
          <p:cNvPr id="3" name="图片 2" descr="0bccf1e6afacf0fe299a690ce48b53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10" y="2110740"/>
            <a:ext cx="5356225" cy="45891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6060" y="375920"/>
            <a:ext cx="2553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层次聚类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50860" y="1393190"/>
            <a:ext cx="3181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k-means 聚类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0" y="1"/>
            <a:ext cx="1286837" cy="2592459"/>
          </a:xfrm>
          <a:custGeom>
            <a:avLst/>
            <a:gdLst>
              <a:gd name="connsiteX0" fmla="*/ 951436 w 1286837"/>
              <a:gd name="connsiteY0" fmla="*/ 0 h 2592459"/>
              <a:gd name="connsiteX1" fmla="*/ 1286837 w 1286837"/>
              <a:gd name="connsiteY1" fmla="*/ 0 h 2592459"/>
              <a:gd name="connsiteX2" fmla="*/ 0 w 1286837"/>
              <a:gd name="connsiteY2" fmla="*/ 2592459 h 2592459"/>
              <a:gd name="connsiteX3" fmla="*/ 0 w 1286837"/>
              <a:gd name="connsiteY3" fmla="*/ 1916761 h 259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837" h="2592459">
                <a:moveTo>
                  <a:pt x="951436" y="0"/>
                </a:moveTo>
                <a:lnTo>
                  <a:pt x="1286837" y="0"/>
                </a:lnTo>
                <a:lnTo>
                  <a:pt x="0" y="2592459"/>
                </a:lnTo>
                <a:lnTo>
                  <a:pt x="0" y="1916761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任意多边形: 形状 23"/>
          <p:cNvSpPr/>
          <p:nvPr>
            <p:custDataLst>
              <p:tags r:id="rId3"/>
            </p:custDataLst>
          </p:nvPr>
        </p:nvSpPr>
        <p:spPr>
          <a:xfrm>
            <a:off x="0" y="0"/>
            <a:ext cx="3984001" cy="6858000"/>
          </a:xfrm>
          <a:custGeom>
            <a:avLst/>
            <a:gdLst>
              <a:gd name="connsiteX0" fmla="*/ 1573305 w 3984001"/>
              <a:gd name="connsiteY0" fmla="*/ 0 h 6858000"/>
              <a:gd name="connsiteX1" fmla="*/ 3984001 w 3984001"/>
              <a:gd name="connsiteY1" fmla="*/ 0 h 6858000"/>
              <a:gd name="connsiteX2" fmla="*/ 580328 w 3984001"/>
              <a:gd name="connsiteY2" fmla="*/ 6858000 h 6858000"/>
              <a:gd name="connsiteX3" fmla="*/ 0 w 3984001"/>
              <a:gd name="connsiteY3" fmla="*/ 6858000 h 6858000"/>
              <a:gd name="connsiteX4" fmla="*/ 0 w 3984001"/>
              <a:gd name="connsiteY4" fmla="*/ 317002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4001" h="6858000">
                <a:moveTo>
                  <a:pt x="1573305" y="0"/>
                </a:moveTo>
                <a:lnTo>
                  <a:pt x="3984001" y="0"/>
                </a:lnTo>
                <a:lnTo>
                  <a:pt x="580328" y="6858000"/>
                </a:lnTo>
                <a:lnTo>
                  <a:pt x="0" y="6858000"/>
                </a:lnTo>
                <a:lnTo>
                  <a:pt x="0" y="3170024"/>
                </a:ln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5509895" y="2654300"/>
            <a:ext cx="327025" cy="399415"/>
          </a:xfrm>
          <a:custGeom>
            <a:avLst/>
            <a:gdLst>
              <a:gd name="connsiteX0" fmla="*/ 58302 w 200540"/>
              <a:gd name="connsiteY0" fmla="*/ 0 h 245089"/>
              <a:gd name="connsiteX1" fmla="*/ 200540 w 200540"/>
              <a:gd name="connsiteY1" fmla="*/ 0 h 245089"/>
              <a:gd name="connsiteX2" fmla="*/ 97518 w 200540"/>
              <a:gd name="connsiteY2" fmla="*/ 245089 h 245089"/>
              <a:gd name="connsiteX3" fmla="*/ 0 w 200540"/>
              <a:gd name="connsiteY3" fmla="*/ 245089 h 24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40" h="245089">
                <a:moveTo>
                  <a:pt x="58302" y="0"/>
                </a:moveTo>
                <a:lnTo>
                  <a:pt x="200540" y="0"/>
                </a:lnTo>
                <a:lnTo>
                  <a:pt x="97518" y="245089"/>
                </a:lnTo>
                <a:lnTo>
                  <a:pt x="0" y="245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5874385" y="2654300"/>
            <a:ext cx="327025" cy="399415"/>
          </a:xfrm>
          <a:custGeom>
            <a:avLst/>
            <a:gdLst>
              <a:gd name="connsiteX0" fmla="*/ 58302 w 200540"/>
              <a:gd name="connsiteY0" fmla="*/ 0 h 245089"/>
              <a:gd name="connsiteX1" fmla="*/ 200540 w 200540"/>
              <a:gd name="connsiteY1" fmla="*/ 0 h 245089"/>
              <a:gd name="connsiteX2" fmla="*/ 97518 w 200540"/>
              <a:gd name="connsiteY2" fmla="*/ 245089 h 245089"/>
              <a:gd name="connsiteX3" fmla="*/ 0 w 200540"/>
              <a:gd name="connsiteY3" fmla="*/ 245089 h 24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40" h="245089">
                <a:moveTo>
                  <a:pt x="58302" y="0"/>
                </a:moveTo>
                <a:lnTo>
                  <a:pt x="200540" y="0"/>
                </a:lnTo>
                <a:lnTo>
                  <a:pt x="97518" y="245089"/>
                </a:lnTo>
                <a:lnTo>
                  <a:pt x="0" y="245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6"/>
            </p:custDataLst>
          </p:nvPr>
        </p:nvSpPr>
        <p:spPr>
          <a:xfrm>
            <a:off x="9951420" y="5260770"/>
            <a:ext cx="2240580" cy="1597230"/>
          </a:xfrm>
          <a:custGeom>
            <a:avLst/>
            <a:gdLst>
              <a:gd name="connsiteX0" fmla="*/ 1916050 w 2240580"/>
              <a:gd name="connsiteY0" fmla="*/ 0 h 1597230"/>
              <a:gd name="connsiteX1" fmla="*/ 2115370 w 2240580"/>
              <a:gd name="connsiteY1" fmla="*/ 10065 h 1597230"/>
              <a:gd name="connsiteX2" fmla="*/ 2240580 w 2240580"/>
              <a:gd name="connsiteY2" fmla="*/ 29174 h 1597230"/>
              <a:gd name="connsiteX3" fmla="*/ 2240580 w 2240580"/>
              <a:gd name="connsiteY3" fmla="*/ 1031239 h 1597230"/>
              <a:gd name="connsiteX4" fmla="*/ 2205904 w 2240580"/>
              <a:gd name="connsiteY4" fmla="*/ 1018547 h 1597230"/>
              <a:gd name="connsiteX5" fmla="*/ 1916050 w 2240580"/>
              <a:gd name="connsiteY5" fmla="*/ 974725 h 1597230"/>
              <a:gd name="connsiteX6" fmla="*/ 1017924 w 2240580"/>
              <a:gd name="connsiteY6" fmla="*/ 1570043 h 1597230"/>
              <a:gd name="connsiteX7" fmla="*/ 1009484 w 2240580"/>
              <a:gd name="connsiteY7" fmla="*/ 1597230 h 1597230"/>
              <a:gd name="connsiteX8" fmla="*/ 0 w 2240580"/>
              <a:gd name="connsiteY8" fmla="*/ 1597230 h 1597230"/>
              <a:gd name="connsiteX9" fmla="*/ 6206 w 2240580"/>
              <a:gd name="connsiteY9" fmla="*/ 1556568 h 1597230"/>
              <a:gd name="connsiteX10" fmla="*/ 1916050 w 2240580"/>
              <a:gd name="connsiteY10" fmla="*/ 0 h 159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80" h="1597230">
                <a:moveTo>
                  <a:pt x="1916050" y="0"/>
                </a:moveTo>
                <a:cubicBezTo>
                  <a:pt x="1983341" y="0"/>
                  <a:pt x="2049835" y="3410"/>
                  <a:pt x="2115370" y="10065"/>
                </a:cubicBezTo>
                <a:lnTo>
                  <a:pt x="2240580" y="29174"/>
                </a:lnTo>
                <a:lnTo>
                  <a:pt x="2240580" y="1031239"/>
                </a:lnTo>
                <a:lnTo>
                  <a:pt x="2205904" y="1018547"/>
                </a:lnTo>
                <a:cubicBezTo>
                  <a:pt x="2114339" y="990068"/>
                  <a:pt x="2016986" y="974725"/>
                  <a:pt x="1916050" y="974725"/>
                </a:cubicBezTo>
                <a:cubicBezTo>
                  <a:pt x="1512305" y="974725"/>
                  <a:pt x="1165895" y="1220200"/>
                  <a:pt x="1017924" y="1570043"/>
                </a:cubicBezTo>
                <a:lnTo>
                  <a:pt x="1009484" y="1597230"/>
                </a:lnTo>
                <a:lnTo>
                  <a:pt x="0" y="1597230"/>
                </a:lnTo>
                <a:lnTo>
                  <a:pt x="6206" y="1556568"/>
                </a:lnTo>
                <a:cubicBezTo>
                  <a:pt x="187985" y="668236"/>
                  <a:pt x="973980" y="0"/>
                  <a:pt x="1916050" y="0"/>
                </a:cubicBezTo>
                <a:close/>
              </a:path>
            </a:pathLst>
          </a:custGeom>
          <a:pattFill prst="dash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683260" y="3238500"/>
            <a:ext cx="5518150" cy="1077976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圆: 空心 22"/>
          <p:cNvSpPr/>
          <p:nvPr>
            <p:custDataLst>
              <p:tags r:id="rId8"/>
            </p:custDataLst>
          </p:nvPr>
        </p:nvSpPr>
        <p:spPr>
          <a:xfrm>
            <a:off x="6201456" y="826111"/>
            <a:ext cx="838200" cy="838200"/>
          </a:xfrm>
          <a:prstGeom prst="donut">
            <a:avLst/>
          </a:prstGeom>
          <a:pattFill prst="dash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6863447" y="1603886"/>
            <a:ext cx="5152739" cy="39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683260" y="2541270"/>
            <a:ext cx="36322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/>
          <a:p>
            <a:pPr algn="l"/>
            <a:r>
              <a:rPr lang="zh-CN" altLang="en-US" sz="3600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开发流程</a:t>
            </a:r>
          </a:p>
        </p:txBody>
      </p:sp>
      <p:pic>
        <p:nvPicPr>
          <p:cNvPr id="3" name="图片 2" descr="1761800558496e955cec9de6c2c23b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1160" y="346075"/>
            <a:ext cx="7815580" cy="575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>
            <p:custDataLst>
              <p:tags r:id="rId2"/>
            </p:custDataLst>
          </p:nvPr>
        </p:nvSpPr>
        <p:spPr>
          <a:xfrm>
            <a:off x="0" y="0"/>
            <a:ext cx="2431415" cy="2320925"/>
          </a:xfrm>
          <a:custGeom>
            <a:avLst/>
            <a:gdLst>
              <a:gd name="connsiteX0" fmla="*/ 2596397 w 3186462"/>
              <a:gd name="connsiteY0" fmla="*/ 0 h 3364565"/>
              <a:gd name="connsiteX1" fmla="*/ 3173535 w 3186462"/>
              <a:gd name="connsiteY1" fmla="*/ 0 h 3364565"/>
              <a:gd name="connsiteX2" fmla="*/ 3186462 w 3186462"/>
              <a:gd name="connsiteY2" fmla="*/ 256000 h 3364565"/>
              <a:gd name="connsiteX3" fmla="*/ 77897 w 3186462"/>
              <a:gd name="connsiteY3" fmla="*/ 3364565 h 3364565"/>
              <a:gd name="connsiteX4" fmla="*/ 0 w 3186462"/>
              <a:gd name="connsiteY4" fmla="*/ 3360632 h 3364565"/>
              <a:gd name="connsiteX5" fmla="*/ 0 w 3186462"/>
              <a:gd name="connsiteY5" fmla="*/ 2783495 h 3364565"/>
              <a:gd name="connsiteX6" fmla="*/ 77896 w 3186462"/>
              <a:gd name="connsiteY6" fmla="*/ 2787428 h 3364565"/>
              <a:gd name="connsiteX7" fmla="*/ 2609324 w 3186462"/>
              <a:gd name="connsiteY7" fmla="*/ 256000 h 336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462" h="3364565">
                <a:moveTo>
                  <a:pt x="2596397" y="0"/>
                </a:moveTo>
                <a:lnTo>
                  <a:pt x="3173535" y="0"/>
                </a:lnTo>
                <a:lnTo>
                  <a:pt x="3186462" y="256000"/>
                </a:lnTo>
                <a:cubicBezTo>
                  <a:pt x="3186462" y="1972813"/>
                  <a:pt x="1794710" y="3364565"/>
                  <a:pt x="77897" y="3364565"/>
                </a:cubicBezTo>
                <a:lnTo>
                  <a:pt x="0" y="3360632"/>
                </a:lnTo>
                <a:lnTo>
                  <a:pt x="0" y="2783495"/>
                </a:lnTo>
                <a:lnTo>
                  <a:pt x="77896" y="2787428"/>
                </a:lnTo>
                <a:cubicBezTo>
                  <a:pt x="1475965" y="2787428"/>
                  <a:pt x="2609324" y="1654069"/>
                  <a:pt x="2609324" y="25600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ysClr val="windowText" lastClr="000000"/>
              </a:solidFill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6" name="直角三角形 15"/>
          <p:cNvSpPr/>
          <p:nvPr>
            <p:custDataLst>
              <p:tags r:id="rId3"/>
            </p:custDataLst>
          </p:nvPr>
        </p:nvSpPr>
        <p:spPr>
          <a:xfrm>
            <a:off x="4785797" y="1183443"/>
            <a:ext cx="6781109" cy="3814374"/>
          </a:xfrm>
          <a:prstGeom prst="rtTriangle">
            <a:avLst/>
          </a:prstGeom>
          <a:solidFill>
            <a:sysClr val="window" lastClr="FFFFFF">
              <a:alpha val="66000"/>
            </a:sys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6" name="文本框 4"/>
          <p:cNvSpPr txBox="1"/>
          <p:nvPr>
            <p:custDataLst>
              <p:tags r:id="rId4"/>
            </p:custDataLst>
          </p:nvPr>
        </p:nvSpPr>
        <p:spPr>
          <a:xfrm>
            <a:off x="624205" y="2552700"/>
            <a:ext cx="3409950" cy="573405"/>
          </a:xfrm>
          <a:prstGeom prst="rect">
            <a:avLst/>
          </a:prstGeom>
        </p:spPr>
        <p:txBody>
          <a:bodyPr wrap="square" lIns="0" tIns="0" rIns="0" bIns="0">
            <a:normAutofit fontScale="90000" lnSpcReduction="10000"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lvl1pPr>
          </a:lstStyle>
          <a:p>
            <a:pPr marL="0" indent="0" algn="r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200" b="1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ea"/>
              </a:rPr>
              <a:t>DAG</a:t>
            </a:r>
            <a:r>
              <a:rPr lang="zh-CN" altLang="en-US" sz="3200" b="1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ea"/>
              </a:rPr>
              <a:t>（</a:t>
            </a:r>
            <a:r>
              <a:rPr lang="en-US" altLang="zh-CN" sz="3200" b="1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ea"/>
              </a:rPr>
              <a:t>有向无环图</a:t>
            </a:r>
            <a:r>
              <a:rPr lang="zh-CN" altLang="en-US" sz="3200" b="1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+mn-ea"/>
              </a:rPr>
              <a:t>）</a:t>
            </a: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861008" y="3888172"/>
            <a:ext cx="2863284" cy="242823"/>
          </a:xfrm>
          <a:prstGeom prst="rect">
            <a:avLst/>
          </a:prstGeom>
        </p:spPr>
        <p:txBody>
          <a:bodyPr wrap="square" tIns="0" bIns="0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>
                    <a:lumMod val="50000"/>
                    <a:lumOff val="50000"/>
                  </a:prstClr>
                </a:solidFill>
                <a:sym typeface="Arial" panose="020B0604020202020204" pitchFamily="34" charset="0"/>
              </a:rPr>
              <a:t> </a:t>
            </a:r>
          </a:p>
          <a:p>
            <a:pPr lvl="0">
              <a:lnSpc>
                <a:spcPct val="130000"/>
              </a:lnSpc>
            </a:pPr>
            <a:endParaRPr lang="en-US" altLang="zh-CN" sz="1200">
              <a:solidFill>
                <a:prstClr val="black">
                  <a:lumMod val="50000"/>
                  <a:lumOff val="50000"/>
                </a:prstClr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 descr="1702a30637b85ae5fb294990a7733c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4665" y="840105"/>
            <a:ext cx="7603490" cy="53803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18*174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_4*d*1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1371"/>
  <p:tag name="KSO_WM_UNIT_COLOR_SCHEME_SHAPE_ID" val="2"/>
  <p:tag name="KSO_WM_UNIT_COLOR_SCHEME_PARENT_PAGE" val="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1371"/>
  <p:tag name="KSO_WM_UNIT_COLOR_SCHEME_SHAPE_ID" val="3"/>
  <p:tag name="KSO_WM_UNIT_COLOR_SCHEME_PARENT_PAGE" val="1_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91371"/>
  <p:tag name="KSO_WM_SLIDE_COLORSCHEME_VERSION" val="3.2"/>
  <p:tag name="KSO_WM_UNIT_COLOR_SCHEME_SHAPE_ID" val="7"/>
  <p:tag name="KSO_WM_UNIT_COLOR_SCHEME_PARENT_PAGE" val="1_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8"/>
  <p:tag name="KSO_WM_UNIT_COLOR_SCHEME_PARENT_PAGE" val="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4"/>
  <p:tag name="KSO_WM_UNIT_COLOR_SCHEME_PARENT_PAGE" val="2_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7"/>
  <p:tag name="KSO_WM_UNIT_COLOR_SCHEME_PARENT_PAGE" val="2_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94623"/>
  <p:tag name="KSO_WM_UNIT_COLOR_SCHEME_SHAPE_ID" val="2"/>
  <p:tag name="KSO_WM_UNIT_COLOR_SCHEME_PARENT_PAGE" val="1_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94623"/>
  <p:tag name="KSO_WM_UNIT_COLOR_SCHEME_SHAPE_ID" val="3"/>
  <p:tag name="KSO_WM_UNIT_COLOR_SCHEME_PARENT_PAGE" val="1_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1_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1_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"/>
  <p:tag name="KSO_WM_UNIT_COLOR_SCHEME_PARENT_PAGE" val="1_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94623"/>
  <p:tag name="KSO_WM_SLIDE_COLORSCHEME_VERSION" val="3.2"/>
  <p:tag name="KSO_WM_UNIT_COLOR_SCHEME_SHAPE_ID" val="7"/>
  <p:tag name="KSO_WM_UNIT_COLOR_SCHEME_PARENT_PAGE" val="1_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6"/>
  <p:tag name="KSO_WM_UNIT_COLOR_SCHEME_PARENT_PAGE" val="2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7"/>
  <p:tag name="KSO_WM_UNIT_COLOR_SCHEME_PARENT_PAGE" val="2_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2_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4"/>
  <p:tag name="KSO_WM_UNIT_COLOR_SCHEME_PARENT_PAGE" val="2_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"/>
  <p:tag name="KSO_WM_UNIT_COLOR_SCHEME_PARENT_PAGE" val="2_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"/>
  <p:tag name="KSO_WM_UNIT_COLOR_SCHEME_PARENT_PAGE" val="2_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7"/>
  <p:tag name="KSO_WM_UNIT_COLOR_SCHEME_PARENT_PAGE" val="2_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"/>
  <p:tag name="KSO_WM_UNIT_COLOR_SCHEME_PARENT_PAGE" val="2_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7"/>
  <p:tag name="KSO_WM_UNIT_COLOR_SCHEME_PARENT_PAGE" val="2_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"/>
  <p:tag name="KSO_WM_UNIT_COLOR_SCHEME_PARENT_PAGE" val="2_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7"/>
  <p:tag name="KSO_WM_UNIT_COLOR_SCHEME_PARENT_PAGE" val="2_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8"/>
  <p:tag name="KSO_WM_UNIT_COLOR_SCHEME_PARENT_PAGE" val="2_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2_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6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6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7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8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8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8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"/>
  <p:tag name="KSO_WM_UNIT_COLOR_SCHEME_PARENT_PAGE" val="2_8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7"/>
  <p:tag name="KSO_WM_UNIT_COLOR_SCHEME_PARENT_PAGE" val="2_8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"/>
  <p:tag name="KSO_WM_UNIT_COLOR_SCHEME_PARENT_PAGE" val="2_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1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1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1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7"/>
  <p:tag name="KSO_WM_UNIT_COLOR_SCHEME_PARENT_PAGE" val="2_1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"/>
  <p:tag name="KSO_WM_UNIT_COLOR_SCHEME_PARENT_PAGE" val="2_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"/>
  <p:tag name="KSO_WM_UNIT_COLOR_SCHEME_PARENT_PAGE" val="2_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2_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"/>
  <p:tag name="KSO_WM_UNIT_COLOR_SCHEME_PARENT_PAGE" val="2_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UNIT_COLOR_SCHEME_SHAPE_ID" val="6"/>
  <p:tag name="KSO_WM_UNIT_COLOR_SCHEME_PARENT_PAGE" val="2_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"/>
  <p:tag name="KSO_WM_SLIDE_ID" val="background20191712_1"/>
  <p:tag name="KSO_WM_TEMPLATE_SUBCATEGORY" val="0"/>
  <p:tag name="KSO_WM_SLIDE_TYPE" val="title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background"/>
  <p:tag name="KSO_WM_TEMPLATE_INDEX" val="20191712"/>
  <p:tag name="KSO_WM_SLIDE_LAYOUT" val="a_b"/>
  <p:tag name="KSO_WM_SLIDE_LAYOUT_CNT" val="1_2"/>
  <p:tag name="KSO_WM_SLIDE_MODEL_TYPE" val="cover"/>
  <p:tag name="KSO_WM_SLIDE_COVER_PICTUREID" val="310593690"/>
  <p:tag name="KSO_WM_SLIDE_COVER_PICTURERESID" val="310593690"/>
  <p:tag name="KSO_WM_SLIDE_COVER_HASPICTURE" val="1"/>
  <p:tag name="KSO_WM_SLIDE_COVER_TEMPLATE_COLOR_SCHEME" val="{&quot;colors&quot;:[&quot;#262626&quot;,&quot;#ffffff&quot;,&quot;#ffc926&quot;,&quot;#262626&quot;,&quot;#ffffff&quot;,&quot;#ffc926&quot;,&quot;#262626&quot;,&quot;#ffffff&quot;,&quot;#0563c1&quot;,&quot;#954d72&quot;]}"/>
  <p:tag name="KSO_WM_UNIT_VEER_ID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12_1*a*1"/>
  <p:tag name="KSO_WM_TEMPLATE_CATEGORY" val="background"/>
  <p:tag name="KSO_WM_TEMPLATE_INDEX" val="20191712"/>
  <p:tag name="KSO_WM_UNIT_LAYERLEVEL" val="1"/>
  <p:tag name="KSO_WM_TAG_VERSION" val="1.0"/>
  <p:tag name="KSO_WM_BEAUTIFY_FLAG" val="#wm#"/>
  <p:tag name="KSO_WM_UNIT_PRESET_TEXT" val="部门工作汇报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background20191712_1*b*2"/>
  <p:tag name="KSO_WM_TEMPLATE_CATEGORY" val="background"/>
  <p:tag name="KSO_WM_TEMPLATE_INDEX" val="20191712"/>
  <p:tag name="KSO_WM_UNIT_LAYERLEVEL" val="1"/>
  <p:tag name="KSO_WM_TAG_VERSION" val="1.0"/>
  <p:tag name="KSO_WM_BEAUTIFY_FLAG" val="#wm#"/>
  <p:tag name="KSO_WM_UNIT_PRESET_TEXT" val="汇报人：署名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601"/>
  <p:tag name="KSO_WM_SLIDE_ID" val="diagram20194601_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960*540"/>
  <p:tag name="KSO_WM_SLIDE_POSITION" val="0*0"/>
  <p:tag name="KSO_WM_SLIDE_COLORSCHEME_VERSION" val="3.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1_1*i*1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1_1*i*2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5"/>
  <p:tag name="KSO_WM_UNIT_FOIL_COLOR" val="1"/>
  <p:tag name="KSO_WM_UNIT_COLOR_SCHEME_PARENT_PAGE" val="0_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1_1*i*3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UNIT_DECOLORIZATION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01_1*i*5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01_1*i*6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1-2"/>
  <p:tag name="KSO_WM_UNIT_PRESET_TEXT" val="点击此处添加正文。&#10;请尽量言简意赅的阐述。&#10;您的观点。&#10;恰如其分的表达观点。&#10;往往事半功倍。"/>
  <p:tag name="KSO_WM_UNIT_NOCLEAR" val="0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1_1*f*1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2"/>
  <p:tag name="KSO_WM_UNIT_COLOR_SCHEME_PARENT_PAGE" val="0_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2"/>
  <p:tag name="KSO_WM_UNIT_ISCONTENTSTITLE" val="0"/>
  <p:tag name="KSO_WM_UNIT_PRESET_TEXT" val="单击此处可自行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01_1*a*1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601_1*i*8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11"/>
  <p:tag name="KSO_WM_UNIT_COLOR_SCHEME_PARENT_PAGE" val="0_1"/>
  <p:tag name="KSO_WM_UNIT_DECOLORIZATION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601_1*i*9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COLOR_SCHEME_SHAPE_ID" val="12"/>
  <p:tag name="KSO_WM_UNIT_COLOR_SCHEME_PARENT_PAGE" val="0_1"/>
  <p:tag name="KSO_WM_UNIT_DECOLORIZATION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722"/>
  <p:tag name="KSO_WM_SLIDE_ID" val="diagram20194722_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949*472"/>
  <p:tag name="KSO_WM_SLIDE_POSITION" val="10*35"/>
  <p:tag name="KSO_WM_SLIDE_COLORSCHEME_VERSION" val="3.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22_1*i*1"/>
  <p:tag name="KSO_WM_TEMPLATE_CATEGORY" val="diagram"/>
  <p:tag name="KSO_WM_TEMPLATE_INDEX" val="20194722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22_1*i*2"/>
  <p:tag name="KSO_WM_TEMPLATE_CATEGORY" val="diagram"/>
  <p:tag name="KSO_WM_TEMPLATE_INDEX" val="20194722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22_1*i*3"/>
  <p:tag name="KSO_WM_TEMPLATE_CATEGORY" val="diagram"/>
  <p:tag name="KSO_WM_TEMPLATE_INDEX" val="20194722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2"/>
  <p:tag name="KSO_WM_UNIT_ISCONTENTS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22_1*a*1"/>
  <p:tag name="KSO_WM_TEMPLATE_CATEGORY" val="diagram"/>
  <p:tag name="KSO_WM_TEMPLATE_INDEX" val="20194722"/>
  <p:tag name="KSO_WM_UNIT_LAYERLEVEL" val="1"/>
  <p:tag name="KSO_WM_TAG_VERSION" val="1.0"/>
  <p:tag name="KSO_WM_BEAUTIFY_FLAG" val="#wm#"/>
  <p:tag name="KSO_WM_UNIT_COLOR_SCHEME_SHAPE_ID" val="2"/>
  <p:tag name="KSO_WM_UNIT_COLOR_SCHEME_PARENT_PAGE" val="0_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2-2"/>
  <p:tag name="KSO_WM_UNIT_PRESET_TEXT" val="单击此处添加小标题:&#10;点击此处添加正文，文字是您思想的提炼。&#10;为了最终呈现发布的良好效果，言简意赅阐述。&#10;单击此处添加小标题：&#10;即便信息错综复杂，需要更多的文字来表述。&#10;恰如其分的表达观点，往往事半功倍。"/>
  <p:tag name="KSO_WM_UNIT_NOCLEAR" val="1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22_1*f*1"/>
  <p:tag name="KSO_WM_TEMPLATE_CATEGORY" val="diagram"/>
  <p:tag name="KSO_WM_TEMPLATE_INDEX" val="20194722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762"/>
  <p:tag name="KSO_WM_SLIDE_ID" val="diagram20194762_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915*505"/>
  <p:tag name="KSO_WM_SLIDE_POSITION" val="22*28"/>
  <p:tag name="KSO_WM_SLIDE_COLORSCHEME_VERSION" val="3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2_1*i*2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UNIT_DECOLORIZATION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2_1*i*3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62_1*i*5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DECOLORIZATION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62_1*i*6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20"/>
  <p:tag name="KSO_WM_UNIT_COLOR_SCHEME_PARENT_PAGE" val="0_1"/>
  <p:tag name="KSO_WM_UNIT_DECOLORIZATION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62_1*i*7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22"/>
  <p:tag name="KSO_WM_UNIT_COLOR_SCHEME_PARENT_PAGE" val="0_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762_1*i*8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23"/>
  <p:tag name="KSO_WM_UNIT_COLOR_SCHEME_PARENT_PAGE" val="0_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762_1*i*10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25"/>
  <p:tag name="KSO_WM_UNIT_COLOR_SCHEME_PARENT_PAGE" val="0_1"/>
  <p:tag name="KSO_WM_UNIT_DECOLORIZATION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762_1*i*11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26"/>
  <p:tag name="KSO_WM_UNIT_COLOR_SCHEME_PARENT_PAGE" val="0_1"/>
  <p:tag name="KSO_WM_UNIT_DECOLORIZATION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762_1*i*12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28"/>
  <p:tag name="KSO_WM_UNIT_COLOR_SCHEME_PARENT_PAGE" val="0_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762_1*i*13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29"/>
  <p:tag name="KSO_WM_UNIT_COLOR_SCHEME_PARENT_PAGE" val="0_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4-2"/>
  <p:tag name="KSO_WM_UNIT_ISCONTENTSTITLE" val="0"/>
  <p:tag name="KSO_WM_UNIT_PRESET_TEXT" val="单击此处可添加您的大标题内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2_1*a*1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PRESET_TEXT" val="单击此处添加小标题&#10;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&#10;单击此处添加小标题&#10;正如我们都希望改变世界，希望给别人带去光明，但更多时候我们只需要播下一颗种子，自然有微风吹拂，雨露滋养。恰如其分的表达观点，往往事半功倍。&#10;为了能让您有更直观的字数感受，并进一步方便使用，我们为您标注了最适合的位置。您输入的文字到这里时，就是最佳视觉效果，请您务必注意。"/>
  <p:tag name="KSO_WM_UNIT_NOCLEAR" val="1"/>
  <p:tag name="KSO_WM_UNIT_VALUE" val="4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2_1*f*1"/>
  <p:tag name="KSO_WM_TEMPLATE_CATEGORY" val="diagram"/>
  <p:tag name="KSO_WM_TEMPLATE_INDEX" val="20194762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169053"/>
  <p:tag name="KSO_WM_SLIDE_ID" val="diagram169053_1"/>
  <p:tag name="KSO_WM_SLIDE_ITEM_CNT" val="2"/>
  <p:tag name="KSO_WM_SLIDE_INDEX" val="1"/>
  <p:tag name="KSO_WM_TAG_VERSION" val="1.0"/>
  <p:tag name="KSO_WM_SLIDE_LAYOUT" val="a_f_d_g"/>
  <p:tag name="KSO_WM_SLIDE_LAYOUT_CNT" val="1_1_1_1"/>
  <p:tag name="KSO_WM_SLIDE_TYPE" val="text"/>
  <p:tag name="KSO_WM_SLIDE_SUBTYPE" val="picTxt"/>
  <p:tag name="KSO_WM_SLIDE_SIZE" val="878*540"/>
  <p:tag name="KSO_WM_SLIDE_POSITION" val="-1*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9053"/>
  <p:tag name="KSO_WM_UNIT_TYPE" val="d"/>
  <p:tag name="KSO_WM_UNIT_INDEX" val="1"/>
  <p:tag name="KSO_WM_UNIT_ID" val="diagram169053_1*d*1"/>
  <p:tag name="KSO_WM_UNIT_CLEAR" val="0"/>
  <p:tag name="KSO_WM_UNIT_LAYERLEVEL" val="1"/>
  <p:tag name="KSO_WM_UNIT_VALUE" val="1904*1993"/>
  <p:tag name="KSO_WM_UNIT_HIGHLIGHT" val="0"/>
  <p:tag name="KSO_WM_UNIT_COMPATIB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9053"/>
  <p:tag name="KSO_WM_UNIT_TYPE" val="g"/>
  <p:tag name="KSO_WM_UNIT_INDEX" val="1"/>
  <p:tag name="KSO_WM_UNIT_ID" val="diagram169053_1*g*1"/>
  <p:tag name="KSO_WM_UNIT_CLEAR" val="1"/>
  <p:tag name="KSO_WM_UNIT_LAYERLEVEL" val="1"/>
  <p:tag name="KSO_WM_UNIT_VALUE" val="84"/>
  <p:tag name="KSO_WM_UNIT_HIGHLIGHT" val="0"/>
  <p:tag name="KSO_WM_UNIT_COMPATIBLE" val="1"/>
  <p:tag name="KSO_WM_UNIT_RELATE_UNITID" val="diagram169053_1*d*1"/>
  <p:tag name="KSO_WM_UNIT_PRESET_TEXT_INDEX" val="3"/>
  <p:tag name="KSO_WM_UNIT_PRESET_TEXT_LEN" val="3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9053_1*i*2"/>
  <p:tag name="KSO_WM_TEMPLATE_CATEGORY" val="diagram"/>
  <p:tag name="KSO_WM_TEMPLATE_INDEX" val="16905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9053_1*i*3"/>
  <p:tag name="KSO_WM_TEMPLATE_CATEGORY" val="diagram"/>
  <p:tag name="KSO_WM_TEMPLATE_INDEX" val="1690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9053_1*i*4"/>
  <p:tag name="KSO_WM_TEMPLATE_CATEGORY" val="diagram"/>
  <p:tag name="KSO_WM_TEMPLATE_INDEX" val="16905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9053_1*i*5"/>
  <p:tag name="KSO_WM_TEMPLATE_CATEGORY" val="diagram"/>
  <p:tag name="KSO_WM_TEMPLATE_INDEX" val="16905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9053"/>
  <p:tag name="KSO_WM_UNIT_TYPE" val="a"/>
  <p:tag name="KSO_WM_UNIT_INDEX" val="1"/>
  <p:tag name="KSO_WM_UNIT_ID" val="diagram16905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9053"/>
  <p:tag name="KSO_WM_UNIT_TYPE" val="f"/>
  <p:tag name="KSO_WM_UNIT_INDEX" val="1"/>
  <p:tag name="KSO_WM_UNIT_ID" val="diagram169053_1*f*1"/>
  <p:tag name="KSO_WM_UNIT_CLEAR" val="1"/>
  <p:tag name="KSO_WM_UNIT_LAYERLEVEL" val="1"/>
  <p:tag name="KSO_WM_UNIT_VALUE" val="128"/>
  <p:tag name="KSO_WM_UNIT_HIGHLIGHT" val="0"/>
  <p:tag name="KSO_WM_UNIT_COMPATIBLE" val="0"/>
  <p:tag name="KSO_WM_UNIT_PRESET_TEXT_INDEX" val="3"/>
  <p:tag name="KSO_WM_UNIT_PRESET_TEXT_LEN" val="7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9053_1*i*8"/>
  <p:tag name="KSO_WM_TEMPLATE_CATEGORY" val="diagram"/>
  <p:tag name="KSO_WM_TEMPLATE_INDEX" val="16905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681"/>
  <p:tag name="KSO_WM_SLIDE_ID" val="diagram20191681_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960*540"/>
  <p:tag name="KSO_WM_SLIDE_POSITION" val="0*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8"/>
  <p:tag name="KSO_WM_UNIT_HIGHLIGHT" val="0"/>
  <p:tag name="KSO_WM_UNIT_COMPATIBLE" val="0"/>
  <p:tag name="KSO_WM_UNIT_TYPE" val="a"/>
  <p:tag name="KSO_WM_UNIT_INDEX" val="1"/>
  <p:tag name="KSO_WM_UNIT_ID" val="diagram20191681_1*a*1"/>
  <p:tag name="KSO_WM_TEMPLATE_CATEGORY" val="diagram"/>
  <p:tag name="KSO_WM_TEMPLATE_INDEX" val="20191681"/>
  <p:tag name="KSO_WM_UNIT_LAYERLEVEL" val="1"/>
  <p:tag name="KSO_WM_TAG_VERSION" val="1.0"/>
  <p:tag name="KSO_WM_BEAUTIFY_FLAG" val="#wm#"/>
  <p:tag name="KSO_WM_UNIT_PRESET_TEXT" val="添加你的大标题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9"/>
  <p:tag name="KSO_WM_UNIT_HIGHLIGHT" val="0"/>
  <p:tag name="KSO_WM_UNIT_COMPATIBLE" val="0"/>
  <p:tag name="KSO_WM_UNIT_TYPE" val="f"/>
  <p:tag name="KSO_WM_UNIT_INDEX" val="1"/>
  <p:tag name="KSO_WM_UNIT_ID" val="diagram20191681_1*f*1"/>
  <p:tag name="KSO_WM_TEMPLATE_CATEGORY" val="diagram"/>
  <p:tag name="KSO_WM_TEMPLATE_INDEX" val="20191681"/>
  <p:tag name="KSO_WM_UNIT_LAYERLEVEL" val="1"/>
  <p:tag name="KSO_WM_TAG_VERSION" val="1.0"/>
  <p:tag name="KSO_WM_BEAUTIFY_FLAG" val="#wm#"/>
  <p:tag name="KSO_WM_UNIT_PRESET_TEXT" val="点击添加本栏的具体文字，简明扼要地说明内容。作为概念的解说，请根据您的具体内容酌情进行修改。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9053_1*i*8"/>
  <p:tag name="KSO_WM_TEMPLATE_CATEGORY" val="diagram"/>
  <p:tag name="KSO_WM_TEMPLATE_INDEX" val="16905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6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1371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71"/>
  <p:tag name="KSO_WM_SLIDE_LAYOUT" val="a_d_f"/>
  <p:tag name="KSO_WM_SLIDE_LAYOUT_CNT" val="1_1_1"/>
  <p:tag name="KSO_WM_SLIDE_TYPE" val="text"/>
  <p:tag name="KSO_WM_SLIDE_SUBTYPE" val="picTxt"/>
  <p:tag name="KSO_WM_SLIDE_SIZE" val="959*540"/>
  <p:tag name="KSO_WM_SLIDE_POSITION" val="0*0"/>
  <p:tag name="KSO_WM_SLIDE_CONSTRAINT" val="%7b%22slideConstraint%22%3a%7b%22seriesAreas%22%3a%5b%5d%2c%22singleAreas%22%3a%5b%7b%22shapes%22%3a%5b14%5d%2c%22serialConstraintIndex%22%3a-1%2c%22areatextmark%22%3a0%2c%22pictureprocessmark%22%3a0%7d%5d%7d%7d"/>
  <p:tag name="KSO_WM_SLIDE_COLORSCHEME_VERSION" val="3.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371_1*i*1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371_1*i*2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ADJUSTLAYOUT_ID" val="24"/>
  <p:tag name="KSO_WM_UNIT_COLOR_SCHEME_SHAPE_ID" val="24"/>
  <p:tag name="KSO_WM_UNIT_COLOR_SCHEME_PARENT_PAGE" val="0_1"/>
  <p:tag name="KSO_WM_UNIT_FOIL_COLOR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371_1*i*4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ADJUSTLAYOUT_ID" val="9"/>
  <p:tag name="KSO_WM_UNIT_COLOR_SCHEME_SHAPE_ID" val="9"/>
  <p:tag name="KSO_WM_UNIT_COLOR_SCHEME_PARENT_PAGE" val="0_1"/>
  <p:tag name="KSO_WM_UNIT_DECOLORIZATION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371_1*i*5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ADJUSTLAYOUT_ID" val="10"/>
  <p:tag name="KSO_WM_UNIT_COLOR_SCHEME_SHAPE_ID" val="10"/>
  <p:tag name="KSO_WM_UNIT_COLOR_SCHEME_PARENT_PAGE" val="0_1"/>
  <p:tag name="KSO_WM_UNIT_DECOLORIZATION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1371_1*i*6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DECOLORIZATION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ID" val="diagram20191371_1*f*1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TEXT_PART_ID" val="2-b"/>
  <p:tag name="KSO_WM_UNIT_TEXT_PART_SIZE" val="84.88*434.5"/>
  <p:tag name="KSO_WM_UNIT_PRESET_TEXT" val="点击此处添加正文，文字是您思想的提炼，为了最终呈现发布的良好效果，请言简意赅的阐述观点，并根据需要酌情增减文字。"/>
  <p:tag name="KSO_WM_UNIT_TYPE" val="f"/>
  <p:tag name="KSO_WM_UNIT_INDEX" val="1"/>
  <p:tag name="KSO_WM_UNIT_ADJUSTLAYOUT_ID" val="16"/>
  <p:tag name="KSO_WM_UNIT_COLOR_SCHEME_SHAPE_ID" val="16"/>
  <p:tag name="KSO_WM_UNIT_COLOR_SCHEME_PARENT_PAGE" val="0_1"/>
  <p:tag name="KSO_WM_UNIT_TEXT_PART_ID_V2" val="d-2-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1371_1*i*8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ADJUSTLAYOUT_ID" val="23"/>
  <p:tag name="KSO_WM_UNIT_COLOR_SCHEME_SHAPE_ID" val="23"/>
  <p:tag name="KSO_WM_UNIT_COLOR_SCHEME_PARENT_PAGE" val="0_1"/>
  <p:tag name="KSO_WM_UNIT_DECOLORIZATION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1371_1*i*10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FOIL_COLOR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371_1*a*1"/>
  <p:tag name="KSO_WM_TEMPLATE_CATEGORY" val="diagram"/>
  <p:tag name="KSO_WM_TEMPLATE_INDEX" val="20191371"/>
  <p:tag name="KSO_WM_UNIT_LAYERLEVEL" val="1"/>
  <p:tag name="KSO_WM_TAG_VERSION" val="1.0"/>
  <p:tag name="KSO_WM_BEAUTIFY_FLAG" val="#wm#"/>
  <p:tag name="KSO_WM_UNIT_COLOR_SCHEME_SHAPE_ID" val="2"/>
  <p:tag name="KSO_WM_UNIT_COLOR_SCHEME_PARENT_PAGE" val="0_1"/>
  <p:tag name="KSO_WM_UNIT_TEXT_PART_ID_V2" val="a-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30177722"/>
  <p:tag name="KSO_WM_TAG_VERSION" val="1.0"/>
  <p:tag name="KSO_WM_SLIDE_ID" val="diagram30177722_1"/>
  <p:tag name="KSO_WM_SLIDE_INDEX" val="1"/>
  <p:tag name="KSO_WM_SLIDE_ITEM_CNT" val="1"/>
  <p:tag name="KSO_WM_SLIDE_LAYOUT" val="a_b_d"/>
  <p:tag name="KSO_WM_SLIDE_LAYOUT_CNT" val="1_1_1"/>
  <p:tag name="KSO_WM_SLIDE_TYPE" val="text"/>
  <p:tag name="KSO_WM_SLIDE_SUBTYPE" val="picTxt"/>
  <p:tag name="KSO_WM_SLIDE_POSITION" val="225*123"/>
  <p:tag name="KSO_WM_SLIDE_SIZE" val="704*315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30177722_1*i*0"/>
  <p:tag name="KSO_WM_TEMPLATE_CATEGORY" val="diagram"/>
  <p:tag name="KSO_WM_TEMPLATE_INDEX" val="30177722"/>
  <p:tag name="KSO_WM_UNIT_INDEX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30177722_1*i*2"/>
  <p:tag name="KSO_WM_TEMPLATE_CATEGORY" val="diagram"/>
  <p:tag name="KSO_WM_TEMPLATE_INDEX" val="30177722"/>
  <p:tag name="KSO_WM_UNIT_INDEX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30177722"/>
  <p:tag name="KSO_WM_UNIT_TYPE" val="a"/>
  <p:tag name="KSO_WM_UNIT_INDEX" val="1"/>
  <p:tag name="KSO_WM_UNIT_ID" val="diagram30177722_1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e title only layout her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30177722"/>
  <p:tag name="KSO_WM_UNIT_TYPE" val="b"/>
  <p:tag name="KSO_WM_UNIT_INDEX" val="1"/>
  <p:tag name="KSO_WM_UNIT_ID" val="diagram30177722_1*b*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.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462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23"/>
  <p:tag name="KSO_WM_SLIDE_LAYOUT" val="a_f"/>
  <p:tag name="KSO_WM_SLIDE_LAYOUT_CNT" val="1_1"/>
  <p:tag name="KSO_WM_SLIDE_TYPE" val="text"/>
  <p:tag name="KSO_WM_SLIDE_SUBTYPE" val="pureTxt"/>
  <p:tag name="KSO_WM_SLIDE_SIZE" val="1063*515"/>
  <p:tag name="KSO_WM_SLIDE_POSITION" val="-65*-10"/>
  <p:tag name="KSO_WM_SLIDE_COLORSCHEME_VERSION" val="3.2"/>
  <p:tag name="KSO_WM_SLIDE_MODEL_TYPE" val="numdgm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23_1*i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10"/>
  <p:tag name="KSO_WM_UNIT_COLOR_SCHEME_PARENT_PAGE" val="0_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23_1*i*2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11"/>
  <p:tag name="KSO_WM_UNIT_COLOR_SCHEME_PARENT_PAGE" val="0_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23_1*i*3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6"/>
  <p:tag name="KSO_WM_UNIT_COLOR_SCHEME_PARENT_PAGE" val="0_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23_1*i*4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4"/>
  <p:tag name="KSO_WM_UNIT_COLOR_SCHEME_PARENT_PAGE" val="0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23_1*i*5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42"/>
  <p:tag name="KSO_WM_UNIT_COLOR_SCHEME_PARENT_PAGE" val="0_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23_1*i*6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9"/>
  <p:tag name="KSO_WM_UNIT_COLOR_SCHEME_PARENT_PAGE" val="0_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623_1*i*7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60"/>
  <p:tag name="KSO_WM_UNIT_COLOR_SCHEME_PARENT_PAGE" val="0_1"/>
  <p:tag name="KSO_WM_UNIT_FOIL_COLOR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2-2"/>
  <p:tag name="KSO_WM_UNIT_PRESET_TEXT" val="您可以点击此处添加正文,文字是您的核心提炼。&#10;请言简意赅的阐述您的观点，根据需要酌情增减。&#10;以便使观者可以准确的理解您所传达的完整信息。&#10;您的正文已经字字珠玑，但信息却错综复杂。&#10;需要用更多的文字来表述，但请您尽可能提炼精髓。&#10;否则容易造成观者的阅读压力，适得其反。&#10;您输入的文字到这里是最佳视觉效果，请务必注意。"/>
  <p:tag name="KSO_WM_UNIT_NOCLEAR" val="1"/>
  <p:tag name="KSO_WM_UNIT_VALUE" val="23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23_1*f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0"/>
  <p:tag name="KSO_WM_UNIT_COLOR_SCHEME_PARENT_PAGE" val="0_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3-2"/>
  <p:tag name="KSO_WM_UNIT_ISCONTENTSTITLE" val="0"/>
  <p:tag name="KSO_WM_UNIT_PRESET_TEXT" val="单击此处可添加大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23_1*a*1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1"/>
  <p:tag name="KSO_WM_UNIT_COLOR_SCHEME_PARENT_PAGE" val="0_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623_1*i*8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30"/>
  <p:tag name="KSO_WM_UNIT_COLOR_SCHEME_PARENT_PAGE" val="0_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623_1*i*9"/>
  <p:tag name="KSO_WM_TEMPLATE_CATEGORY" val="diagram"/>
  <p:tag name="KSO_WM_TEMPLATE_INDEX" val="20194623"/>
  <p:tag name="KSO_WM_UNIT_LAYERLEVEL" val="1"/>
  <p:tag name="KSO_WM_TAG_VERSION" val="1.0"/>
  <p:tag name="KSO_WM_BEAUTIFY_FLAG" val="#wm#"/>
  <p:tag name="KSO_WM_UNIT_COLOR_SCHEME_SHAPE_ID" val="26"/>
  <p:tag name="KSO_WM_UNIT_COLOR_SCHEME_PARENT_PAGE" val="0_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289"/>
  <p:tag name="KSO_WM_SLIDE_ID" val="diagram20191289_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"/>
  <p:tag name="KSO_WM_SLIDE_LAYOUT_CNT" val="1_1"/>
  <p:tag name="KSO_WM_SLIDE_COLORSCHEME_VERSION" val="3.2"/>
  <p:tag name="KSO_WM_SLIDE_BACKGROUND_SUBSTITUTE_COLOR" val="0"/>
  <p:tag name="KSO_WM_SLIDE_SIZE" val="910*495"/>
  <p:tag name="KSO_WM_SLIDE_POSITION" val="32*3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289_1*i*3"/>
  <p:tag name="KSO_WM_TEMPLATE_CATEGORY" val="diagram"/>
  <p:tag name="KSO_WM_TEMPLATE_INDEX" val="20191289"/>
  <p:tag name="KSO_WM_UNIT_LAYERLEVEL" val="1"/>
  <p:tag name="KSO_WM_TAG_VERSION" val="1.0"/>
  <p:tag name="KSO_WM_BEAUTIFY_FLAG" val="#wm#"/>
  <p:tag name="KSO_WM_UNIT_COLOR_SCHEME_SHAPE_ID" val="30"/>
  <p:tag name="KSO_WM_UNIT_COLOR_SCHEME_PARENT_PAGE" val="0_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289_1*i*4"/>
  <p:tag name="KSO_WM_TEMPLATE_CATEGORY" val="diagram"/>
  <p:tag name="KSO_WM_TEMPLATE_INDEX" val="20191289"/>
  <p:tag name="KSO_WM_UNIT_LAYERLEVEL" val="1"/>
  <p:tag name="KSO_WM_TAG_VERSION" val="1.0"/>
  <p:tag name="KSO_WM_BEAUTIFY_FLAG" val="#wm#"/>
  <p:tag name="KSO_WM_UNIT_COLOR_SCHEME_SHAPE_ID" val="2"/>
  <p:tag name="KSO_WM_UNIT_COLOR_SCHEME_PARENT_PAGE" val="0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1289_1*i*6"/>
  <p:tag name="KSO_WM_TEMPLATE_CATEGORY" val="diagram"/>
  <p:tag name="KSO_WM_TEMPLATE_INDEX" val="20191289"/>
  <p:tag name="KSO_WM_UNIT_LAYERLEVEL" val="1"/>
  <p:tag name="KSO_WM_TAG_VERSION" val="1.0"/>
  <p:tag name="KSO_WM_BEAUTIFY_FLAG" val="#wm#"/>
  <p:tag name="KSO_WM_UNIT_COLOR_SCHEME_SHAPE_ID" val="29"/>
  <p:tag name="KSO_WM_UNIT_COLOR_SCHEME_PARENT_PAGE" val="0_1"/>
  <p:tag name="KSO_WM_UNIT_DECOLORIZATION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1289_1*i*7"/>
  <p:tag name="KSO_WM_TEMPLATE_CATEGORY" val="diagram"/>
  <p:tag name="KSO_WM_TEMPLATE_INDEX" val="20191289"/>
  <p:tag name="KSO_WM_UNIT_LAYERLEVEL" val="1"/>
  <p:tag name="KSO_WM_TAG_VERSION" val="1.0"/>
  <p:tag name="KSO_WM_BEAUTIFY_FLAG" val="#wm#"/>
  <p:tag name="KSO_WM_UNIT_COLOR_SCHEME_SHAPE_ID" val="31"/>
  <p:tag name="KSO_WM_UNIT_COLOR_SCHEME_PARENT_PAGE" val="0_1"/>
  <p:tag name="KSO_WM_UNIT_DECOLORIZATION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67*117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289_1*d*1"/>
  <p:tag name="KSO_WM_TEMPLATE_CATEGORY" val="diagram"/>
  <p:tag name="KSO_WM_TEMPLATE_INDEX" val="20191289"/>
  <p:tag name="KSO_WM_UNIT_LAYERLEVEL" val="1"/>
  <p:tag name="KSO_WM_TAG_VERSION" val="1.0"/>
  <p:tag name="KSO_WM_BEAUTIFY_FLAG" val="#wm#"/>
  <p:tag name="KSO_WM_UNIT_COLOR_SCHEME_SHAPE_ID" val="13"/>
  <p:tag name="KSO_WM_UNIT_COLOR_SCHEME_PARENT_PAGE" val="0_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&#10;添加大标题"/>
  <p:tag name="KSO_WM_UNIT_TEXT_PART_ID" val="4-X"/>
  <p:tag name="KSO_WM_UNIT_TEXT_PART_SIZE" val="92.4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89_1*a*1"/>
  <p:tag name="KSO_WM_TEMPLATE_CATEGORY" val="diagram"/>
  <p:tag name="KSO_WM_TEMPLATE_INDEX" val="20191289"/>
  <p:tag name="KSO_WM_UNIT_LAYERLEVEL" val="1"/>
  <p:tag name="KSO_WM_TAG_VERSION" val="1.0"/>
  <p:tag name="KSO_WM_BEAUTIFY_FLAG" val="#wm#"/>
  <p:tag name="KSO_WM_UNIT_COLOR_SCHEME_SHAPE_ID" val="11"/>
  <p:tag name="KSO_WM_UNIT_COLOR_SCHEME_PARENT_PAGE" val="0_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718"/>
  <p:tag name="KSO_WM_SLIDE_ID" val="diagram20194718_1"/>
  <p:tag name="KSO_WM_TEMPLATE_SUBCATEGORY" val="0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960*539"/>
  <p:tag name="KSO_WM_SLIDE_POSITION" val="0*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18_1*i*1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18_1*i*2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18_1*i*3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小标题：&#10;点击此处添加正文，文字是您思想的提炼，请言简意赅的阐述您的观点。根据需要您可以酌情增减文字，以便观者可以准确的理解您所传达的完整信息，您的正文已经字字珠玑，但信息却错综复杂，需要用更多的文字来表述。&#10;但请您尽可能提炼思想的精髓。&#10;否则容易造成观者的阅读压力，适得其反。&#10;恰如其分的表达观点，往往事半功倍。"/>
  <p:tag name="KSO_WM_UNIT_TEXT_PART_ID" val="2-d"/>
  <p:tag name="KSO_WM_UNIT_TEXT_PART_SIZE" val="254.64*434.5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18_1*f*1"/>
  <p:tag name="KSO_WM_TEMPLATE_CATEGORY" val="diagram"/>
  <p:tag name="KSO_WM_TEMPLATE_INDEX" val="20194718"/>
  <p:tag name="KSO_WM_UNIT_LAYERLEVEL" val="1"/>
  <p:tag name="KSO_WM_TAG_VERSION" val="1.0"/>
  <p:tag name="KSO_WM_BEAUTIFY_FLAG" val="#wm#"/>
  <p:tag name="KSO_WM_UNIT_NOCLEAR" val="1"/>
  <p:tag name="KSO_WM_UNIT_TEXT_PART_ID_V2" val="d-2-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3-1"/>
  <p:tag name="KSO_WM_UNIT_ISCONTENTSTITLE" val="0"/>
  <p:tag name="KSO_WM_UNIT_PRESET_TEXT" val="单击此处添加大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18_1*a*1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18_1*i*4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18_1*i*5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18_1*i*6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18_1*i*7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718_1*i*9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718_1*i*10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718"/>
  <p:tag name="KSO_WM_SLIDE_ID" val="diagram20194718_1"/>
  <p:tag name="KSO_WM_TEMPLATE_SUBCATEGORY" val="0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960*539"/>
  <p:tag name="KSO_WM_SLIDE_POSITION" val="0*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18_1*i*1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18_1*i*2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18_1*i*3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3-1"/>
  <p:tag name="KSO_WM_UNIT_ISCONTENTSTITLE" val="0"/>
  <p:tag name="KSO_WM_UNIT_PRESET_TEXT" val="单击此处添加大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18_1*a*1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18_1*i*4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18_1*i*5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18_1*i*6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18_1*i*7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718_1*i*9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718_1*i*10"/>
  <p:tag name="KSO_WM_TEMPLATE_CATEGORY" val="diagram"/>
  <p:tag name="KSO_WM_TEMPLATE_INDEX" val="20194718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background"/>
  <p:tag name="KSO_WM_TEMPLATE_INDEX" val="20191712"/>
  <p:tag name="KSO_WM_TEMPLATE_THUMBS_INDEX" val="1、2、3、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18*174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_1*d*1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34*105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_3*d*1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background20191712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FC926"/>
      </a:accent1>
      <a:accent2>
        <a:srgbClr val="262626"/>
      </a:accent2>
      <a:accent3>
        <a:srgbClr val="FFFFFF"/>
      </a:accent3>
      <a:accent4>
        <a:srgbClr val="FFC926"/>
      </a:accent4>
      <a:accent5>
        <a:srgbClr val="262626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6BC5"/>
      </a:accent1>
      <a:accent2>
        <a:srgbClr val="E34D4D"/>
      </a:accent2>
      <a:accent3>
        <a:srgbClr val="C5CFCF"/>
      </a:accent3>
      <a:accent4>
        <a:srgbClr val="1EAAE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0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6BC5"/>
      </a:accent1>
      <a:accent2>
        <a:srgbClr val="E34D4D"/>
      </a:accent2>
      <a:accent3>
        <a:srgbClr val="C5CFCF"/>
      </a:accent3>
      <a:accent4>
        <a:srgbClr val="1EAAE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444</Words>
  <Application>Microsoft Office PowerPoint</Application>
  <PresentationFormat>宽屏</PresentationFormat>
  <Paragraphs>44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WPS-Bullets</vt:lpstr>
      <vt:lpstr>黑体</vt:lpstr>
      <vt:lpstr>微软雅黑</vt:lpstr>
      <vt:lpstr>Arial</vt:lpstr>
      <vt:lpstr>Calibri Light</vt:lpstr>
      <vt:lpstr>Wingdings</vt:lpstr>
      <vt:lpstr>Office 主题​​</vt:lpstr>
      <vt:lpstr>1_Office 主题​​</vt:lpstr>
      <vt:lpstr>2_Office 主题​​</vt:lpstr>
      <vt:lpstr>3_Office 主题​​</vt:lpstr>
      <vt:lpstr>基于贝叶斯以及聚类的有监督学习对实时股票数据的暴涨预测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基于贝叶斯以及聚类的有监督学习对实时股票数据的暴涨预测</dc:title>
  <dc:creator/>
  <cp:lastModifiedBy>Devin</cp:lastModifiedBy>
  <cp:revision>20</cp:revision>
  <dcterms:created xsi:type="dcterms:W3CDTF">2019-05-18T08:00:00Z</dcterms:created>
  <dcterms:modified xsi:type="dcterms:W3CDTF">2019-05-21T04:36:28Z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