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61"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3" autoAdjust="0"/>
    <p:restoredTop sz="94660"/>
  </p:normalViewPr>
  <p:slideViewPr>
    <p:cSldViewPr snapToGrid="0">
      <p:cViewPr varScale="1">
        <p:scale>
          <a:sx n="111" d="100"/>
          <a:sy n="111" d="100"/>
        </p:scale>
        <p:origin x="20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19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5185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89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628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1203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7307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0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9049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2519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28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6/15/2023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5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6/15/2023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25988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Triangular abstract background">
            <a:extLst>
              <a:ext uri="{FF2B5EF4-FFF2-40B4-BE49-F238E27FC236}">
                <a16:creationId xmlns:a16="http://schemas.microsoft.com/office/drawing/2014/main" id="{795BE26E-78A9-FC7F-F3A3-BDAC55344E68}"/>
              </a:ext>
            </a:extLst>
          </p:cNvPr>
          <p:cNvPicPr>
            <a:picLocks noChangeAspect="1"/>
          </p:cNvPicPr>
          <p:nvPr/>
        </p:nvPicPr>
        <p:blipFill rotWithShape="1">
          <a:blip r:embed="rId2"/>
          <a:srcRect t="2516" b="18597"/>
          <a:stretch/>
        </p:blipFill>
        <p:spPr>
          <a:xfrm>
            <a:off x="20" y="0"/>
            <a:ext cx="12191980" cy="6858000"/>
          </a:xfrm>
          <a:prstGeom prst="rect">
            <a:avLst/>
          </a:prstGeom>
        </p:spPr>
      </p:pic>
      <p:sp>
        <p:nvSpPr>
          <p:cNvPr id="2" name="Title 1">
            <a:extLst>
              <a:ext uri="{FF2B5EF4-FFF2-40B4-BE49-F238E27FC236}">
                <a16:creationId xmlns:a16="http://schemas.microsoft.com/office/drawing/2014/main" id="{89C671E6-9D83-106E-3276-C80468569888}"/>
              </a:ext>
            </a:extLst>
          </p:cNvPr>
          <p:cNvSpPr>
            <a:spLocks noGrp="1"/>
          </p:cNvSpPr>
          <p:nvPr>
            <p:ph type="ctrTitle"/>
          </p:nvPr>
        </p:nvSpPr>
        <p:spPr>
          <a:xfrm>
            <a:off x="890581" y="2146869"/>
            <a:ext cx="10410829" cy="1386007"/>
          </a:xfrm>
        </p:spPr>
        <p:txBody>
          <a:bodyPr anchor="b">
            <a:normAutofit/>
          </a:bodyPr>
          <a:lstStyle/>
          <a:p>
            <a:pPr algn="ctr"/>
            <a:r>
              <a:rPr lang="en-US" sz="4400" dirty="0"/>
              <a:t>Agile Presentation</a:t>
            </a:r>
          </a:p>
        </p:txBody>
      </p:sp>
      <p:sp>
        <p:nvSpPr>
          <p:cNvPr id="3" name="Subtitle 2">
            <a:extLst>
              <a:ext uri="{FF2B5EF4-FFF2-40B4-BE49-F238E27FC236}">
                <a16:creationId xmlns:a16="http://schemas.microsoft.com/office/drawing/2014/main" id="{94FC951A-5800-F61D-A5C6-140C801283D7}"/>
              </a:ext>
            </a:extLst>
          </p:cNvPr>
          <p:cNvSpPr>
            <a:spLocks noGrp="1"/>
          </p:cNvSpPr>
          <p:nvPr>
            <p:ph type="subTitle" idx="1"/>
          </p:nvPr>
        </p:nvSpPr>
        <p:spPr>
          <a:xfrm>
            <a:off x="1938992" y="3632069"/>
            <a:ext cx="8314005" cy="696351"/>
          </a:xfrm>
        </p:spPr>
        <p:txBody>
          <a:bodyPr>
            <a:normAutofit/>
          </a:bodyPr>
          <a:lstStyle/>
          <a:p>
            <a:pPr algn="ctr"/>
            <a:r>
              <a:rPr lang="en-US" dirty="0"/>
              <a:t>Presented by Devin Perry</a:t>
            </a:r>
          </a:p>
        </p:txBody>
      </p:sp>
    </p:spTree>
    <p:extLst>
      <p:ext uri="{BB962C8B-B14F-4D97-AF65-F5344CB8AC3E}">
        <p14:creationId xmlns:p14="http://schemas.microsoft.com/office/powerpoint/2010/main" val="187573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E2F63547-7CBC-CCA5-3733-72E77963AC3C}"/>
              </a:ext>
            </a:extLst>
          </p:cNvPr>
          <p:cNvPicPr>
            <a:picLocks noChangeAspect="1"/>
          </p:cNvPicPr>
          <p:nvPr/>
        </p:nvPicPr>
        <p:blipFill rotWithShape="1">
          <a:blip r:embed="rId2">
            <a:duotone>
              <a:schemeClr val="accent6">
                <a:shade val="45000"/>
                <a:satMod val="135000"/>
              </a:schemeClr>
              <a:prstClr val="white"/>
            </a:duotone>
          </a:blip>
          <a:srcRect t="73548"/>
          <a:stretch/>
        </p:blipFill>
        <p:spPr>
          <a:xfrm>
            <a:off x="20" y="0"/>
            <a:ext cx="12191980" cy="1871932"/>
          </a:xfrm>
          <a:prstGeom prst="rect">
            <a:avLst/>
          </a:prstGeom>
        </p:spPr>
      </p:pic>
      <p:sp>
        <p:nvSpPr>
          <p:cNvPr id="2" name="Title 1">
            <a:extLst>
              <a:ext uri="{FF2B5EF4-FFF2-40B4-BE49-F238E27FC236}">
                <a16:creationId xmlns:a16="http://schemas.microsoft.com/office/drawing/2014/main" id="{B8DE6E0C-6F65-F8AF-AF49-744CE0E5ADD8}"/>
              </a:ext>
            </a:extLst>
          </p:cNvPr>
          <p:cNvSpPr>
            <a:spLocks noGrp="1"/>
          </p:cNvSpPr>
          <p:nvPr>
            <p:ph type="title"/>
          </p:nvPr>
        </p:nvSpPr>
        <p:spPr/>
        <p:txBody>
          <a:bodyPr>
            <a:normAutofit/>
          </a:bodyPr>
          <a:lstStyle/>
          <a:p>
            <a:r>
              <a:rPr lang="en-US" dirty="0"/>
              <a:t>Explaining Scrum-Agile Roles</a:t>
            </a:r>
          </a:p>
        </p:txBody>
      </p:sp>
      <p:sp>
        <p:nvSpPr>
          <p:cNvPr id="7" name="Rectangle 6">
            <a:extLst>
              <a:ext uri="{FF2B5EF4-FFF2-40B4-BE49-F238E27FC236}">
                <a16:creationId xmlns:a16="http://schemas.microsoft.com/office/drawing/2014/main" id="{365174BC-EAE8-5701-D7D2-252D561F3EF1}"/>
              </a:ext>
            </a:extLst>
          </p:cNvPr>
          <p:cNvSpPr/>
          <p:nvPr/>
        </p:nvSpPr>
        <p:spPr>
          <a:xfrm>
            <a:off x="776378" y="2018580"/>
            <a:ext cx="5236234" cy="2191110"/>
          </a:xfrm>
          <a:prstGeom prst="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Product Owner</a:t>
            </a:r>
          </a:p>
          <a:p>
            <a:pPr marL="285750" indent="-285750">
              <a:buFont typeface="Arial" panose="020B0604020202020204" pitchFamily="34" charset="0"/>
              <a:buChar char="•"/>
            </a:pPr>
            <a:r>
              <a:rPr lang="en-US" sz="1600" dirty="0">
                <a:solidFill>
                  <a:schemeClr val="tx1"/>
                </a:solidFill>
              </a:rPr>
              <a:t>Maintains the vision of the product</a:t>
            </a:r>
          </a:p>
          <a:p>
            <a:pPr marL="285750" indent="-285750">
              <a:buFont typeface="Arial" panose="020B0604020202020204" pitchFamily="34" charset="0"/>
              <a:buChar char="•"/>
            </a:pPr>
            <a:r>
              <a:rPr lang="en-US" sz="1600" dirty="0">
                <a:solidFill>
                  <a:schemeClr val="tx1"/>
                </a:solidFill>
              </a:rPr>
              <a:t>Gets stakeholders involved in the project</a:t>
            </a:r>
          </a:p>
          <a:p>
            <a:pPr marL="285750" indent="-285750">
              <a:buFont typeface="Arial" panose="020B0604020202020204" pitchFamily="34" charset="0"/>
              <a:buChar char="•"/>
            </a:pPr>
            <a:r>
              <a:rPr lang="en-US" sz="1600" dirty="0">
                <a:solidFill>
                  <a:schemeClr val="tx1"/>
                </a:solidFill>
              </a:rPr>
              <a:t>Manages the product</a:t>
            </a:r>
          </a:p>
          <a:p>
            <a:pPr marL="285750" indent="-285750">
              <a:buFont typeface="Arial" panose="020B0604020202020204" pitchFamily="34" charset="0"/>
              <a:buChar char="•"/>
            </a:pPr>
            <a:r>
              <a:rPr lang="en-US" sz="1600" dirty="0">
                <a:solidFill>
                  <a:schemeClr val="tx1"/>
                </a:solidFill>
              </a:rPr>
              <a:t>Converses with the Scrum Master</a:t>
            </a:r>
          </a:p>
          <a:p>
            <a:pPr marL="285750" indent="-285750">
              <a:buFont typeface="Arial" panose="020B0604020202020204" pitchFamily="34" charset="0"/>
              <a:buChar char="•"/>
            </a:pPr>
            <a:endParaRPr lang="en-US" dirty="0">
              <a:solidFill>
                <a:schemeClr val="tx1"/>
              </a:solidFill>
            </a:endParaRPr>
          </a:p>
        </p:txBody>
      </p:sp>
      <p:sp>
        <p:nvSpPr>
          <p:cNvPr id="8" name="Rectangle 7">
            <a:extLst>
              <a:ext uri="{FF2B5EF4-FFF2-40B4-BE49-F238E27FC236}">
                <a16:creationId xmlns:a16="http://schemas.microsoft.com/office/drawing/2014/main" id="{038EC5F6-F302-114B-F946-66A230C34E53}"/>
              </a:ext>
            </a:extLst>
          </p:cNvPr>
          <p:cNvSpPr/>
          <p:nvPr/>
        </p:nvSpPr>
        <p:spPr>
          <a:xfrm>
            <a:off x="6117566" y="2018580"/>
            <a:ext cx="5236234" cy="2191110"/>
          </a:xfrm>
          <a:prstGeom prst="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Scrum Master</a:t>
            </a:r>
          </a:p>
          <a:p>
            <a:pPr marL="285750" indent="-285750">
              <a:buFont typeface="Arial" panose="020B0604020202020204" pitchFamily="34" charset="0"/>
              <a:buChar char="•"/>
            </a:pPr>
            <a:r>
              <a:rPr lang="en-US" sz="1600" dirty="0">
                <a:solidFill>
                  <a:schemeClr val="tx1"/>
                </a:solidFill>
              </a:rPr>
              <a:t>Manages the team</a:t>
            </a:r>
          </a:p>
          <a:p>
            <a:pPr marL="285750" indent="-285750">
              <a:buFont typeface="Arial" panose="020B0604020202020204" pitchFamily="34" charset="0"/>
              <a:buChar char="•"/>
            </a:pPr>
            <a:r>
              <a:rPr lang="en-US" sz="1600" dirty="0">
                <a:solidFill>
                  <a:schemeClr val="tx1"/>
                </a:solidFill>
              </a:rPr>
              <a:t>Facilitates the boundaries and expectations of the team</a:t>
            </a:r>
          </a:p>
          <a:p>
            <a:pPr marL="285750" indent="-285750">
              <a:buFont typeface="Arial" panose="020B0604020202020204" pitchFamily="34" charset="0"/>
              <a:buChar char="•"/>
            </a:pPr>
            <a:r>
              <a:rPr lang="en-US" sz="1600" dirty="0">
                <a:solidFill>
                  <a:schemeClr val="tx1"/>
                </a:solidFill>
              </a:rPr>
              <a:t>Resolves conflicts within the team</a:t>
            </a:r>
          </a:p>
          <a:p>
            <a:pPr marL="285750" indent="-285750">
              <a:buFont typeface="Arial" panose="020B0604020202020204" pitchFamily="34" charset="0"/>
              <a:buChar char="•"/>
            </a:pPr>
            <a:r>
              <a:rPr lang="en-US" sz="1600" dirty="0">
                <a:solidFill>
                  <a:schemeClr val="tx1"/>
                </a:solidFill>
              </a:rPr>
              <a:t>Is a mentor to the team</a:t>
            </a:r>
          </a:p>
          <a:p>
            <a:pPr marL="285750" indent="-285750">
              <a:buFont typeface="Arial" panose="020B0604020202020204" pitchFamily="34" charset="0"/>
              <a:buChar char="•"/>
            </a:pPr>
            <a:r>
              <a:rPr lang="en-US" sz="1600" dirty="0">
                <a:solidFill>
                  <a:schemeClr val="tx1"/>
                </a:solidFill>
              </a:rPr>
              <a:t>Runs the scrum meetings</a:t>
            </a:r>
          </a:p>
          <a:p>
            <a:pPr marL="285750" indent="-285750">
              <a:buFont typeface="Arial" panose="020B0604020202020204" pitchFamily="34" charset="0"/>
              <a:buChar char="•"/>
            </a:pPr>
            <a:r>
              <a:rPr lang="en-US" sz="1600" dirty="0">
                <a:solidFill>
                  <a:schemeClr val="tx1"/>
                </a:solidFill>
              </a:rPr>
              <a:t>Reports to the Product Owner</a:t>
            </a:r>
          </a:p>
        </p:txBody>
      </p:sp>
      <p:sp>
        <p:nvSpPr>
          <p:cNvPr id="9" name="Rectangle 8">
            <a:extLst>
              <a:ext uri="{FF2B5EF4-FFF2-40B4-BE49-F238E27FC236}">
                <a16:creationId xmlns:a16="http://schemas.microsoft.com/office/drawing/2014/main" id="{6DF32085-53D2-FFB7-177D-BE80119402FE}"/>
              </a:ext>
            </a:extLst>
          </p:cNvPr>
          <p:cNvSpPr/>
          <p:nvPr/>
        </p:nvSpPr>
        <p:spPr>
          <a:xfrm>
            <a:off x="776378" y="4330457"/>
            <a:ext cx="5236234" cy="2191110"/>
          </a:xfrm>
          <a:prstGeom prst="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Development Team</a:t>
            </a:r>
          </a:p>
          <a:p>
            <a:pPr marL="285750" indent="-285750">
              <a:buFont typeface="Arial" panose="020B0604020202020204" pitchFamily="34" charset="0"/>
              <a:buChar char="•"/>
            </a:pPr>
            <a:r>
              <a:rPr lang="en-US" sz="1600" dirty="0">
                <a:solidFill>
                  <a:schemeClr val="tx1"/>
                </a:solidFill>
              </a:rPr>
              <a:t>Have the necessary skills across themselves to create the product</a:t>
            </a:r>
          </a:p>
          <a:p>
            <a:pPr marL="285750" indent="-285750">
              <a:buFont typeface="Arial" panose="020B0604020202020204" pitchFamily="34" charset="0"/>
              <a:buChar char="•"/>
            </a:pPr>
            <a:r>
              <a:rPr lang="en-US" sz="1600" dirty="0">
                <a:solidFill>
                  <a:schemeClr val="tx1"/>
                </a:solidFill>
              </a:rPr>
              <a:t>Work as a unit in order to achieve a common goal</a:t>
            </a:r>
          </a:p>
          <a:p>
            <a:pPr marL="285750" indent="-285750">
              <a:buFont typeface="Arial" panose="020B0604020202020204" pitchFamily="34" charset="0"/>
              <a:buChar char="•"/>
            </a:pPr>
            <a:r>
              <a:rPr lang="en-US" sz="1600" dirty="0">
                <a:solidFill>
                  <a:schemeClr val="tx1"/>
                </a:solidFill>
              </a:rPr>
              <a:t>Figure out solutions of how to make things work</a:t>
            </a:r>
          </a:p>
          <a:p>
            <a:pPr marL="285750" indent="-285750">
              <a:buFont typeface="Arial" panose="020B0604020202020204" pitchFamily="34" charset="0"/>
              <a:buChar char="•"/>
            </a:pPr>
            <a:r>
              <a:rPr lang="en-US" sz="1600" dirty="0">
                <a:solidFill>
                  <a:schemeClr val="tx1"/>
                </a:solidFill>
              </a:rPr>
              <a:t>Accept feedback on the product and fix any issues after testing</a:t>
            </a:r>
          </a:p>
          <a:p>
            <a:pPr marL="285750" indent="-285750">
              <a:buFont typeface="Arial" panose="020B0604020202020204" pitchFamily="34" charset="0"/>
              <a:buChar char="•"/>
            </a:pPr>
            <a:r>
              <a:rPr lang="en-US" sz="1600" dirty="0">
                <a:solidFill>
                  <a:schemeClr val="tx1"/>
                </a:solidFill>
              </a:rPr>
              <a:t>Works directly under the Scrum Master</a:t>
            </a:r>
          </a:p>
          <a:p>
            <a:pPr marL="285750" indent="-285750">
              <a:buFont typeface="Arial" panose="020B0604020202020204" pitchFamily="34" charset="0"/>
              <a:buChar char="•"/>
            </a:pPr>
            <a:endParaRPr lang="en-US" dirty="0">
              <a:solidFill>
                <a:schemeClr val="tx1"/>
              </a:solidFill>
            </a:endParaRPr>
          </a:p>
        </p:txBody>
      </p:sp>
      <p:sp>
        <p:nvSpPr>
          <p:cNvPr id="10" name="Rectangle 9">
            <a:extLst>
              <a:ext uri="{FF2B5EF4-FFF2-40B4-BE49-F238E27FC236}">
                <a16:creationId xmlns:a16="http://schemas.microsoft.com/office/drawing/2014/main" id="{2945DC36-53C6-C2BE-1270-3308768816E0}"/>
              </a:ext>
            </a:extLst>
          </p:cNvPr>
          <p:cNvSpPr/>
          <p:nvPr/>
        </p:nvSpPr>
        <p:spPr>
          <a:xfrm>
            <a:off x="6117566" y="4330457"/>
            <a:ext cx="5236234" cy="2191110"/>
          </a:xfrm>
          <a:prstGeom prst="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Product Testers</a:t>
            </a:r>
          </a:p>
          <a:p>
            <a:pPr marL="285750" indent="-285750">
              <a:buFont typeface="Arial" panose="020B0604020202020204" pitchFamily="34" charset="0"/>
              <a:buChar char="•"/>
            </a:pPr>
            <a:r>
              <a:rPr lang="en-US" sz="1600" dirty="0">
                <a:solidFill>
                  <a:schemeClr val="tx1"/>
                </a:solidFill>
              </a:rPr>
              <a:t>Test the product in any state to find any errors</a:t>
            </a:r>
          </a:p>
          <a:p>
            <a:pPr marL="285750" indent="-285750">
              <a:buFont typeface="Arial" panose="020B0604020202020204" pitchFamily="34" charset="0"/>
              <a:buChar char="•"/>
            </a:pPr>
            <a:r>
              <a:rPr lang="en-US" sz="1600" dirty="0">
                <a:solidFill>
                  <a:schemeClr val="tx1"/>
                </a:solidFill>
              </a:rPr>
              <a:t>Give suggestions on how to make the product better</a:t>
            </a:r>
          </a:p>
          <a:p>
            <a:pPr marL="285750" indent="-285750">
              <a:buFont typeface="Arial" panose="020B0604020202020204" pitchFamily="34" charset="0"/>
              <a:buChar char="•"/>
            </a:pPr>
            <a:r>
              <a:rPr lang="en-US" sz="1600" dirty="0">
                <a:solidFill>
                  <a:schemeClr val="tx1"/>
                </a:solidFill>
              </a:rPr>
              <a:t>Converses with the Scrum Master, who then takes the feedback to the Development Team</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57108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A1BFAC6C-9C7A-8A0E-1AFF-BE55AAEBC544}"/>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788"/>
                    </a14:imgEffect>
                    <a14:imgEffect>
                      <a14:saturation sat="0"/>
                    </a14:imgEffect>
                  </a14:imgLayer>
                </a14:imgProps>
              </a:ext>
            </a:extLst>
          </a:blip>
          <a:srcRect t="73548"/>
          <a:stretch/>
        </p:blipFill>
        <p:spPr>
          <a:xfrm>
            <a:off x="20" y="0"/>
            <a:ext cx="12191980" cy="1871932"/>
          </a:xfrm>
          <a:prstGeom prst="rect">
            <a:avLst/>
          </a:prstGeom>
        </p:spPr>
      </p:pic>
      <p:sp>
        <p:nvSpPr>
          <p:cNvPr id="2" name="Title 1">
            <a:extLst>
              <a:ext uri="{FF2B5EF4-FFF2-40B4-BE49-F238E27FC236}">
                <a16:creationId xmlns:a16="http://schemas.microsoft.com/office/drawing/2014/main" id="{5F9780D7-7E72-26D2-1DC6-4F1C6F40D4D7}"/>
              </a:ext>
            </a:extLst>
          </p:cNvPr>
          <p:cNvSpPr>
            <a:spLocks noGrp="1"/>
          </p:cNvSpPr>
          <p:nvPr>
            <p:ph type="title"/>
          </p:nvPr>
        </p:nvSpPr>
        <p:spPr/>
        <p:txBody>
          <a:bodyPr>
            <a:normAutofit/>
          </a:bodyPr>
          <a:lstStyle/>
          <a:p>
            <a:r>
              <a:rPr lang="en-US" dirty="0"/>
              <a:t>Agile phases and the SDLC</a:t>
            </a:r>
          </a:p>
        </p:txBody>
      </p:sp>
      <p:sp>
        <p:nvSpPr>
          <p:cNvPr id="8" name="TextBox 7">
            <a:extLst>
              <a:ext uri="{FF2B5EF4-FFF2-40B4-BE49-F238E27FC236}">
                <a16:creationId xmlns:a16="http://schemas.microsoft.com/office/drawing/2014/main" id="{0C694F3E-5150-14C8-9F3A-6BF5FA887BBD}"/>
              </a:ext>
            </a:extLst>
          </p:cNvPr>
          <p:cNvSpPr txBox="1"/>
          <p:nvPr/>
        </p:nvSpPr>
        <p:spPr>
          <a:xfrm>
            <a:off x="636283" y="2040188"/>
            <a:ext cx="7187875" cy="3693319"/>
          </a:xfrm>
          <a:prstGeom prst="rect">
            <a:avLst/>
          </a:prstGeom>
          <a:noFill/>
        </p:spPr>
        <p:txBody>
          <a:bodyPr wrap="square" rtlCol="0">
            <a:spAutoFit/>
          </a:bodyPr>
          <a:lstStyle/>
          <a:p>
            <a:r>
              <a:rPr lang="en-US" dirty="0"/>
              <a:t>The Agile Development Model has a dynamic process that allows for edits and changes to be made along the way. It begins with a Planning phase that gathers the required information to start the production before it begins. Then it moves to the Design phase where it stays a while. This Design phase is broken down into four smaller parts that are Develop, Test, Deploy, and Review. The Design phase loops these four subphases and once everything is all set it goes to the Launch phase where the product is complete. </a:t>
            </a:r>
          </a:p>
          <a:p>
            <a:endParaRPr lang="en-US" dirty="0"/>
          </a:p>
          <a:p>
            <a:r>
              <a:rPr lang="en-US" dirty="0"/>
              <a:t>In relation to the Software Development Life Cycle, the Agile Development Model is a great pick for many reasons. Instead of creating a product and then waiting for errors and feedback after it’s already done, the Agile method takes feedback during the production. This saves lots of troubles once the product is complete and allows for a polished product on launch. </a:t>
            </a:r>
          </a:p>
        </p:txBody>
      </p:sp>
      <p:sp>
        <p:nvSpPr>
          <p:cNvPr id="9" name="TextBox 8">
            <a:extLst>
              <a:ext uri="{FF2B5EF4-FFF2-40B4-BE49-F238E27FC236}">
                <a16:creationId xmlns:a16="http://schemas.microsoft.com/office/drawing/2014/main" id="{7AFAE40A-9A05-2624-EBAA-08FE59790026}"/>
              </a:ext>
            </a:extLst>
          </p:cNvPr>
          <p:cNvSpPr txBox="1"/>
          <p:nvPr/>
        </p:nvSpPr>
        <p:spPr>
          <a:xfrm>
            <a:off x="7988062" y="2030771"/>
            <a:ext cx="3959524" cy="3170099"/>
          </a:xfrm>
          <a:prstGeom prst="rect">
            <a:avLst/>
          </a:prstGeom>
          <a:solidFill>
            <a:schemeClr val="accent2">
              <a:lumMod val="60000"/>
              <a:lumOff val="40000"/>
            </a:schemeClr>
          </a:solidFill>
        </p:spPr>
        <p:txBody>
          <a:bodyPr wrap="square" rtlCol="0">
            <a:spAutoFit/>
          </a:bodyPr>
          <a:lstStyle/>
          <a:p>
            <a:r>
              <a:rPr lang="en-US" sz="2000" b="1" dirty="0">
                <a:solidFill>
                  <a:schemeClr val="tx1"/>
                </a:solidFill>
              </a:rPr>
              <a:t>Agile Development Model</a:t>
            </a:r>
          </a:p>
          <a:p>
            <a:endParaRPr lang="en-US" sz="2000" b="1" dirty="0">
              <a:solidFill>
                <a:schemeClr val="tx1"/>
              </a:solidFill>
            </a:endParaRPr>
          </a:p>
          <a:p>
            <a:pPr marL="342900" indent="-342900">
              <a:buFont typeface="+mj-lt"/>
              <a:buAutoNum type="arabicPeriod"/>
            </a:pPr>
            <a:r>
              <a:rPr lang="en-US" sz="2000" b="1" dirty="0">
                <a:solidFill>
                  <a:schemeClr val="tx1"/>
                </a:solidFill>
              </a:rPr>
              <a:t>Plan</a:t>
            </a:r>
          </a:p>
          <a:p>
            <a:pPr marL="342900" indent="-342900">
              <a:buFont typeface="+mj-lt"/>
              <a:buAutoNum type="arabicPeriod"/>
            </a:pPr>
            <a:r>
              <a:rPr lang="en-US" sz="2000" b="1" dirty="0">
                <a:solidFill>
                  <a:schemeClr val="tx1"/>
                </a:solidFill>
              </a:rPr>
              <a:t>Design</a:t>
            </a:r>
          </a:p>
          <a:p>
            <a:pPr marL="800100" lvl="1" indent="-342900">
              <a:buFont typeface="+mj-lt"/>
              <a:buAutoNum type="arabicPeriod"/>
            </a:pPr>
            <a:r>
              <a:rPr lang="en-US" sz="2000" b="1" dirty="0">
                <a:solidFill>
                  <a:schemeClr val="tx1"/>
                </a:solidFill>
              </a:rPr>
              <a:t>Develop</a:t>
            </a:r>
          </a:p>
          <a:p>
            <a:pPr marL="800100" lvl="1" indent="-342900">
              <a:buFont typeface="+mj-lt"/>
              <a:buAutoNum type="arabicPeriod"/>
            </a:pPr>
            <a:r>
              <a:rPr lang="en-US" sz="2000" b="1" dirty="0">
                <a:solidFill>
                  <a:schemeClr val="tx1"/>
                </a:solidFill>
              </a:rPr>
              <a:t>Test</a:t>
            </a:r>
          </a:p>
          <a:p>
            <a:pPr marL="800100" lvl="1" indent="-342900">
              <a:buFont typeface="+mj-lt"/>
              <a:buAutoNum type="arabicPeriod"/>
            </a:pPr>
            <a:r>
              <a:rPr lang="en-US" sz="2000" b="1" dirty="0">
                <a:solidFill>
                  <a:schemeClr val="tx1"/>
                </a:solidFill>
              </a:rPr>
              <a:t>Deploy</a:t>
            </a:r>
          </a:p>
          <a:p>
            <a:pPr marL="800100" lvl="1" indent="-342900">
              <a:buFont typeface="+mj-lt"/>
              <a:buAutoNum type="arabicPeriod"/>
            </a:pPr>
            <a:r>
              <a:rPr lang="en-US" sz="2000" b="1" dirty="0">
                <a:solidFill>
                  <a:schemeClr val="tx1"/>
                </a:solidFill>
              </a:rPr>
              <a:t>Review</a:t>
            </a:r>
          </a:p>
          <a:p>
            <a:pPr marL="800100" lvl="1" indent="-342900">
              <a:buFont typeface="+mj-lt"/>
              <a:buAutoNum type="arabicPeriod"/>
            </a:pPr>
            <a:r>
              <a:rPr lang="en-US" sz="2000" b="1" dirty="0">
                <a:solidFill>
                  <a:schemeClr val="tx1"/>
                </a:solidFill>
              </a:rPr>
              <a:t>(Repeat “Design” if needed)</a:t>
            </a:r>
          </a:p>
          <a:p>
            <a:pPr marL="342900" indent="-342900">
              <a:buFont typeface="+mj-lt"/>
              <a:buAutoNum type="arabicPeriod"/>
            </a:pPr>
            <a:r>
              <a:rPr lang="en-US" sz="2000" b="1" dirty="0">
                <a:solidFill>
                  <a:schemeClr val="tx1"/>
                </a:solidFill>
              </a:rPr>
              <a:t>Launch</a:t>
            </a:r>
          </a:p>
        </p:txBody>
      </p:sp>
    </p:spTree>
    <p:extLst>
      <p:ext uri="{BB962C8B-B14F-4D97-AF65-F5344CB8AC3E}">
        <p14:creationId xmlns:p14="http://schemas.microsoft.com/office/powerpoint/2010/main" val="46734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961BAD38-980C-5D4D-8E85-27AD1C177E92}"/>
              </a:ext>
            </a:extLst>
          </p:cNvPr>
          <p:cNvPicPr>
            <a:picLocks noChangeAspect="1"/>
          </p:cNvPicPr>
          <p:nvPr/>
        </p:nvPicPr>
        <p:blipFill rotWithShape="1">
          <a:blip r:embed="rId2">
            <a:duotone>
              <a:schemeClr val="accent5">
                <a:shade val="45000"/>
                <a:satMod val="135000"/>
              </a:schemeClr>
              <a:prstClr val="white"/>
            </a:duotone>
          </a:blip>
          <a:srcRect t="73548"/>
          <a:stretch/>
        </p:blipFill>
        <p:spPr>
          <a:xfrm>
            <a:off x="20" y="0"/>
            <a:ext cx="12191980" cy="1871932"/>
          </a:xfrm>
          <a:prstGeom prst="rect">
            <a:avLst/>
          </a:prstGeom>
        </p:spPr>
      </p:pic>
      <p:sp>
        <p:nvSpPr>
          <p:cNvPr id="5" name="Title 1">
            <a:extLst>
              <a:ext uri="{FF2B5EF4-FFF2-40B4-BE49-F238E27FC236}">
                <a16:creationId xmlns:a16="http://schemas.microsoft.com/office/drawing/2014/main" id="{45B5D430-F70A-B851-41EE-EE59C02AFEEB}"/>
              </a:ext>
            </a:extLst>
          </p:cNvPr>
          <p:cNvSpPr txBox="1">
            <a:spLocks/>
          </p:cNvSpPr>
          <p:nvPr/>
        </p:nvSpPr>
        <p:spPr>
          <a:xfrm>
            <a:off x="838200" y="584990"/>
            <a:ext cx="10515600" cy="1116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Comparing Agile and waterfall</a:t>
            </a:r>
          </a:p>
        </p:txBody>
      </p:sp>
      <p:sp>
        <p:nvSpPr>
          <p:cNvPr id="9" name="TextBox 8">
            <a:extLst>
              <a:ext uri="{FF2B5EF4-FFF2-40B4-BE49-F238E27FC236}">
                <a16:creationId xmlns:a16="http://schemas.microsoft.com/office/drawing/2014/main" id="{0268D228-65D3-82E4-E9F8-EC0716130BF1}"/>
              </a:ext>
            </a:extLst>
          </p:cNvPr>
          <p:cNvSpPr txBox="1"/>
          <p:nvPr/>
        </p:nvSpPr>
        <p:spPr>
          <a:xfrm>
            <a:off x="695861" y="2030771"/>
            <a:ext cx="3305988" cy="4401205"/>
          </a:xfrm>
          <a:prstGeom prst="rect">
            <a:avLst/>
          </a:prstGeom>
          <a:solidFill>
            <a:schemeClr val="bg1">
              <a:lumMod val="75000"/>
            </a:schemeClr>
          </a:solidFill>
        </p:spPr>
        <p:txBody>
          <a:bodyPr wrap="square" rtlCol="0">
            <a:spAutoFit/>
          </a:bodyPr>
          <a:lstStyle/>
          <a:p>
            <a:r>
              <a:rPr lang="en-US" sz="2000" dirty="0"/>
              <a:t>The Waterfall Development Model starts with analysis, then goes to the design phase. Agile does this similarly where it goes from the planning phase to the design phase as well. However, </a:t>
            </a:r>
            <a:r>
              <a:rPr lang="en-US" sz="2000" dirty="0" err="1"/>
              <a:t>Agile’s</a:t>
            </a:r>
            <a:r>
              <a:rPr lang="en-US" sz="2000" dirty="0"/>
              <a:t> design phase has multiple steps inside of it that repeat in a loop until it is ready to launch. Waterfall has these steps after its design phase which prevent them from occurring during development.</a:t>
            </a:r>
          </a:p>
        </p:txBody>
      </p:sp>
      <p:sp>
        <p:nvSpPr>
          <p:cNvPr id="10" name="TextBox 9">
            <a:extLst>
              <a:ext uri="{FF2B5EF4-FFF2-40B4-BE49-F238E27FC236}">
                <a16:creationId xmlns:a16="http://schemas.microsoft.com/office/drawing/2014/main" id="{80433547-D886-DBF8-CBF4-FAB8036FB843}"/>
              </a:ext>
            </a:extLst>
          </p:cNvPr>
          <p:cNvSpPr txBox="1"/>
          <p:nvPr/>
        </p:nvSpPr>
        <p:spPr>
          <a:xfrm>
            <a:off x="4203939" y="3107988"/>
            <a:ext cx="3582033" cy="2246769"/>
          </a:xfrm>
          <a:prstGeom prst="rect">
            <a:avLst/>
          </a:prstGeom>
          <a:solidFill>
            <a:schemeClr val="accent5">
              <a:lumMod val="40000"/>
              <a:lumOff val="60000"/>
            </a:schemeClr>
          </a:solidFill>
        </p:spPr>
        <p:txBody>
          <a:bodyPr wrap="square" rtlCol="0">
            <a:spAutoFit/>
          </a:bodyPr>
          <a:lstStyle/>
          <a:p>
            <a:r>
              <a:rPr lang="en-US" sz="2000" b="1" dirty="0">
                <a:solidFill>
                  <a:schemeClr val="tx1"/>
                </a:solidFill>
              </a:rPr>
              <a:t>Waterfall Development Model</a:t>
            </a:r>
          </a:p>
          <a:p>
            <a:endParaRPr lang="en-US" sz="2000" b="1" dirty="0">
              <a:solidFill>
                <a:schemeClr val="tx1"/>
              </a:solidFill>
            </a:endParaRPr>
          </a:p>
          <a:p>
            <a:pPr marL="342900" indent="-342900">
              <a:buFont typeface="+mj-lt"/>
              <a:buAutoNum type="arabicPeriod"/>
            </a:pPr>
            <a:r>
              <a:rPr lang="en-US" sz="2000" b="1" dirty="0">
                <a:solidFill>
                  <a:schemeClr val="tx1"/>
                </a:solidFill>
              </a:rPr>
              <a:t>Analysis</a:t>
            </a:r>
          </a:p>
          <a:p>
            <a:pPr marL="342900" indent="-342900">
              <a:buFont typeface="+mj-lt"/>
              <a:buAutoNum type="arabicPeriod"/>
            </a:pPr>
            <a:r>
              <a:rPr lang="en-US" sz="2000" b="1" dirty="0">
                <a:solidFill>
                  <a:schemeClr val="tx1"/>
                </a:solidFill>
              </a:rPr>
              <a:t>Design</a:t>
            </a:r>
          </a:p>
          <a:p>
            <a:pPr marL="342900" indent="-342900">
              <a:buFont typeface="+mj-lt"/>
              <a:buAutoNum type="arabicPeriod"/>
            </a:pPr>
            <a:r>
              <a:rPr lang="en-US" sz="2000" b="1" dirty="0">
                <a:solidFill>
                  <a:schemeClr val="tx1"/>
                </a:solidFill>
              </a:rPr>
              <a:t>Implementation</a:t>
            </a:r>
          </a:p>
          <a:p>
            <a:pPr marL="342900" indent="-342900">
              <a:buFont typeface="+mj-lt"/>
              <a:buAutoNum type="arabicPeriod"/>
            </a:pPr>
            <a:r>
              <a:rPr lang="en-US" sz="2000" b="1" dirty="0">
                <a:solidFill>
                  <a:schemeClr val="tx1"/>
                </a:solidFill>
              </a:rPr>
              <a:t>Testing</a:t>
            </a:r>
          </a:p>
          <a:p>
            <a:pPr marL="342900" indent="-342900">
              <a:buFont typeface="+mj-lt"/>
              <a:buAutoNum type="arabicPeriod"/>
            </a:pPr>
            <a:r>
              <a:rPr lang="en-US" sz="2000" b="1" dirty="0">
                <a:solidFill>
                  <a:schemeClr val="tx1"/>
                </a:solidFill>
              </a:rPr>
              <a:t>Maintenance</a:t>
            </a:r>
          </a:p>
        </p:txBody>
      </p:sp>
      <p:sp>
        <p:nvSpPr>
          <p:cNvPr id="11" name="TextBox 10">
            <a:extLst>
              <a:ext uri="{FF2B5EF4-FFF2-40B4-BE49-F238E27FC236}">
                <a16:creationId xmlns:a16="http://schemas.microsoft.com/office/drawing/2014/main" id="{381D9F9A-83C7-A799-5958-DECBCAAF5B3E}"/>
              </a:ext>
            </a:extLst>
          </p:cNvPr>
          <p:cNvSpPr txBox="1"/>
          <p:nvPr/>
        </p:nvSpPr>
        <p:spPr>
          <a:xfrm>
            <a:off x="7988062" y="2646322"/>
            <a:ext cx="3959524" cy="3170099"/>
          </a:xfrm>
          <a:prstGeom prst="rect">
            <a:avLst/>
          </a:prstGeom>
          <a:solidFill>
            <a:schemeClr val="accent5">
              <a:lumMod val="40000"/>
              <a:lumOff val="60000"/>
            </a:schemeClr>
          </a:solidFill>
        </p:spPr>
        <p:txBody>
          <a:bodyPr wrap="square" rtlCol="0">
            <a:spAutoFit/>
          </a:bodyPr>
          <a:lstStyle/>
          <a:p>
            <a:r>
              <a:rPr lang="en-US" sz="2000" b="1" dirty="0">
                <a:solidFill>
                  <a:schemeClr val="tx1"/>
                </a:solidFill>
              </a:rPr>
              <a:t>Agile Development Model</a:t>
            </a:r>
          </a:p>
          <a:p>
            <a:endParaRPr lang="en-US" sz="2000" b="1" dirty="0">
              <a:solidFill>
                <a:schemeClr val="tx1"/>
              </a:solidFill>
            </a:endParaRPr>
          </a:p>
          <a:p>
            <a:pPr marL="342900" indent="-342900">
              <a:buFont typeface="+mj-lt"/>
              <a:buAutoNum type="arabicPeriod"/>
            </a:pPr>
            <a:r>
              <a:rPr lang="en-US" sz="2000" b="1" dirty="0">
                <a:solidFill>
                  <a:schemeClr val="tx1"/>
                </a:solidFill>
              </a:rPr>
              <a:t>Plan</a:t>
            </a:r>
          </a:p>
          <a:p>
            <a:pPr marL="342900" indent="-342900">
              <a:buFont typeface="+mj-lt"/>
              <a:buAutoNum type="arabicPeriod"/>
            </a:pPr>
            <a:r>
              <a:rPr lang="en-US" sz="2000" b="1" dirty="0">
                <a:solidFill>
                  <a:schemeClr val="tx1"/>
                </a:solidFill>
              </a:rPr>
              <a:t>Design</a:t>
            </a:r>
          </a:p>
          <a:p>
            <a:pPr marL="800100" lvl="1" indent="-342900">
              <a:buFont typeface="+mj-lt"/>
              <a:buAutoNum type="arabicPeriod"/>
            </a:pPr>
            <a:r>
              <a:rPr lang="en-US" sz="2000" b="1" dirty="0">
                <a:solidFill>
                  <a:schemeClr val="tx1"/>
                </a:solidFill>
              </a:rPr>
              <a:t>Develop</a:t>
            </a:r>
          </a:p>
          <a:p>
            <a:pPr marL="800100" lvl="1" indent="-342900">
              <a:buFont typeface="+mj-lt"/>
              <a:buAutoNum type="arabicPeriod"/>
            </a:pPr>
            <a:r>
              <a:rPr lang="en-US" sz="2000" b="1" dirty="0">
                <a:solidFill>
                  <a:schemeClr val="tx1"/>
                </a:solidFill>
              </a:rPr>
              <a:t>Test</a:t>
            </a:r>
          </a:p>
          <a:p>
            <a:pPr marL="800100" lvl="1" indent="-342900">
              <a:buFont typeface="+mj-lt"/>
              <a:buAutoNum type="arabicPeriod"/>
            </a:pPr>
            <a:r>
              <a:rPr lang="en-US" sz="2000" b="1" dirty="0">
                <a:solidFill>
                  <a:schemeClr val="tx1"/>
                </a:solidFill>
              </a:rPr>
              <a:t>Deploy</a:t>
            </a:r>
          </a:p>
          <a:p>
            <a:pPr marL="800100" lvl="1" indent="-342900">
              <a:buFont typeface="+mj-lt"/>
              <a:buAutoNum type="arabicPeriod"/>
            </a:pPr>
            <a:r>
              <a:rPr lang="en-US" sz="2000" b="1" dirty="0">
                <a:solidFill>
                  <a:schemeClr val="tx1"/>
                </a:solidFill>
              </a:rPr>
              <a:t>Review</a:t>
            </a:r>
          </a:p>
          <a:p>
            <a:pPr marL="800100" lvl="1" indent="-342900">
              <a:buFont typeface="+mj-lt"/>
              <a:buAutoNum type="arabicPeriod"/>
            </a:pPr>
            <a:r>
              <a:rPr lang="en-US" sz="2000" b="1" dirty="0">
                <a:solidFill>
                  <a:schemeClr val="tx1"/>
                </a:solidFill>
              </a:rPr>
              <a:t>(Repeat “Design” if needed)</a:t>
            </a:r>
          </a:p>
          <a:p>
            <a:pPr marL="342900" indent="-342900">
              <a:buFont typeface="+mj-lt"/>
              <a:buAutoNum type="arabicPeriod"/>
            </a:pPr>
            <a:r>
              <a:rPr lang="en-US" sz="2000" b="1" dirty="0">
                <a:solidFill>
                  <a:schemeClr val="tx1"/>
                </a:solidFill>
              </a:rPr>
              <a:t>Launch</a:t>
            </a:r>
          </a:p>
        </p:txBody>
      </p:sp>
    </p:spTree>
    <p:extLst>
      <p:ext uri="{BB962C8B-B14F-4D97-AF65-F5344CB8AC3E}">
        <p14:creationId xmlns:p14="http://schemas.microsoft.com/office/powerpoint/2010/main" val="189204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8D733858-D3F6-E667-AC0F-CB767BA7A788}"/>
              </a:ext>
            </a:extLst>
          </p:cNvPr>
          <p:cNvPicPr>
            <a:picLocks noChangeAspect="1"/>
          </p:cNvPicPr>
          <p:nvPr/>
        </p:nvPicPr>
        <p:blipFill rotWithShape="1">
          <a:blip r:embed="rId2">
            <a:duotone>
              <a:schemeClr val="accent1">
                <a:shade val="45000"/>
                <a:satMod val="135000"/>
              </a:schemeClr>
              <a:prstClr val="white"/>
            </a:duotone>
          </a:blip>
          <a:srcRect t="73548"/>
          <a:stretch/>
        </p:blipFill>
        <p:spPr>
          <a:xfrm>
            <a:off x="20" y="0"/>
            <a:ext cx="12191980" cy="1871932"/>
          </a:xfrm>
          <a:prstGeom prst="rect">
            <a:avLst/>
          </a:prstGeom>
        </p:spPr>
      </p:pic>
      <p:sp>
        <p:nvSpPr>
          <p:cNvPr id="2" name="Title 1">
            <a:extLst>
              <a:ext uri="{FF2B5EF4-FFF2-40B4-BE49-F238E27FC236}">
                <a16:creationId xmlns:a16="http://schemas.microsoft.com/office/drawing/2014/main" id="{76D68C63-01EE-1497-8CBF-1686C806CCBF}"/>
              </a:ext>
            </a:extLst>
          </p:cNvPr>
          <p:cNvSpPr>
            <a:spLocks noGrp="1"/>
          </p:cNvSpPr>
          <p:nvPr>
            <p:ph type="title"/>
          </p:nvPr>
        </p:nvSpPr>
        <p:spPr>
          <a:xfrm>
            <a:off x="838200" y="584990"/>
            <a:ext cx="7080849" cy="1116811"/>
          </a:xfrm>
        </p:spPr>
        <p:txBody>
          <a:bodyPr>
            <a:normAutofit fontScale="90000"/>
          </a:bodyPr>
          <a:lstStyle/>
          <a:p>
            <a:r>
              <a:rPr lang="en-US" dirty="0"/>
              <a:t>Which to choose?</a:t>
            </a:r>
            <a:br>
              <a:rPr lang="en-US" dirty="0"/>
            </a:br>
            <a:r>
              <a:rPr lang="en-US" dirty="0"/>
              <a:t>Agile versus Waterfall</a:t>
            </a:r>
          </a:p>
        </p:txBody>
      </p:sp>
      <p:sp>
        <p:nvSpPr>
          <p:cNvPr id="3" name="TextBox 2">
            <a:extLst>
              <a:ext uri="{FF2B5EF4-FFF2-40B4-BE49-F238E27FC236}">
                <a16:creationId xmlns:a16="http://schemas.microsoft.com/office/drawing/2014/main" id="{1B3B45C8-6C01-EBC0-7658-EB4348E17A12}"/>
              </a:ext>
            </a:extLst>
          </p:cNvPr>
          <p:cNvSpPr txBox="1"/>
          <p:nvPr/>
        </p:nvSpPr>
        <p:spPr>
          <a:xfrm>
            <a:off x="638355" y="2191109"/>
            <a:ext cx="10843403" cy="3970318"/>
          </a:xfrm>
          <a:prstGeom prst="rect">
            <a:avLst/>
          </a:prstGeom>
          <a:noFill/>
        </p:spPr>
        <p:txBody>
          <a:bodyPr wrap="square" rtlCol="0">
            <a:spAutoFit/>
          </a:bodyPr>
          <a:lstStyle/>
          <a:p>
            <a:r>
              <a:rPr lang="en-US" dirty="0">
                <a:latin typeface="Goudy Old Style" panose="02020502050305020303" pitchFamily="18" charset="0"/>
              </a:rPr>
              <a:t>	Waterfall should not be automatically taken out of the picture when thinking about how to approach the design process for something software related. It has its advantages, but so does Agile. If the project being designed is one that wants the user feedback after it is done, choose waterfall. This would be good for say a video game that has a planned sequel. Sequels often include suggestions from fans and better optimizations for the game. Agile would be great for getting feedback on the way if the goal is to make one thing and then be done. Another factor to consider is the ease of development and the ability to follow the process. Waterfall has a very straightforward process that goes step by step. Agile is extremely dynamic in the fact that almost any step can be done at any time. </a:t>
            </a:r>
          </a:p>
          <a:p>
            <a:endParaRPr lang="en-US" dirty="0">
              <a:latin typeface="Goudy Old Style" panose="02020502050305020303" pitchFamily="18" charset="0"/>
            </a:endParaRPr>
          </a:p>
          <a:p>
            <a:r>
              <a:rPr lang="en-US" dirty="0">
                <a:latin typeface="Goudy Old Style" panose="02020502050305020303" pitchFamily="18" charset="0"/>
              </a:rPr>
              <a:t>	Choosing one comes down to what kind of project is being worked on. </a:t>
            </a:r>
            <a:r>
              <a:rPr lang="en-US" sz="1800" kern="100" spc="15" dirty="0">
                <a:effectLst/>
                <a:latin typeface="Goudy Old Style" panose="02020502050305020303" pitchFamily="18" charset="0"/>
                <a:ea typeface="Calibri" panose="020F0502020204030204" pitchFamily="34" charset="0"/>
                <a:cs typeface="Times New Roman" panose="02020603050405020304" pitchFamily="18" charset="0"/>
              </a:rPr>
              <a:t>The agile workflow with the scrum approach is superior to the waterfall method. The waterfall method has many good things going for it like its simplicity and ease of progress, but the agile has many more pros. The scrum format gives the team chances to bond and get to collaborate more with other teams in a positive way. Allowing multiple aspects to be worked on coincidently saves time and gives the opportunity to find errors and apply feedback in the middle of the project and not just at the end. </a:t>
            </a:r>
            <a:endParaRPr lang="en-US" dirty="0">
              <a:latin typeface="Goudy Old Style" panose="02020502050305020303" pitchFamily="18" charset="0"/>
            </a:endParaRPr>
          </a:p>
        </p:txBody>
      </p:sp>
    </p:spTree>
    <p:extLst>
      <p:ext uri="{BB962C8B-B14F-4D97-AF65-F5344CB8AC3E}">
        <p14:creationId xmlns:p14="http://schemas.microsoft.com/office/powerpoint/2010/main" val="259707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B89C2D17-C22A-069C-E639-86279829AD90}"/>
              </a:ext>
            </a:extLst>
          </p:cNvPr>
          <p:cNvPicPr>
            <a:picLocks noChangeAspect="1"/>
          </p:cNvPicPr>
          <p:nvPr/>
        </p:nvPicPr>
        <p:blipFill rotWithShape="1">
          <a:blip r:embed="rId2">
            <a:duotone>
              <a:schemeClr val="accent3">
                <a:shade val="45000"/>
                <a:satMod val="135000"/>
              </a:schemeClr>
              <a:prstClr val="white"/>
            </a:duotone>
          </a:blip>
          <a:srcRect t="73548"/>
          <a:stretch/>
        </p:blipFill>
        <p:spPr>
          <a:xfrm>
            <a:off x="0" y="0"/>
            <a:ext cx="12191980" cy="1871932"/>
          </a:xfrm>
          <a:prstGeom prst="rect">
            <a:avLst/>
          </a:prstGeom>
        </p:spPr>
      </p:pic>
      <p:sp>
        <p:nvSpPr>
          <p:cNvPr id="5" name="Title 1">
            <a:extLst>
              <a:ext uri="{FF2B5EF4-FFF2-40B4-BE49-F238E27FC236}">
                <a16:creationId xmlns:a16="http://schemas.microsoft.com/office/drawing/2014/main" id="{516AA7BC-60E7-DEC0-6653-5E1C6480DE08}"/>
              </a:ext>
            </a:extLst>
          </p:cNvPr>
          <p:cNvSpPr txBox="1">
            <a:spLocks/>
          </p:cNvSpPr>
          <p:nvPr/>
        </p:nvSpPr>
        <p:spPr>
          <a:xfrm>
            <a:off x="838200" y="584990"/>
            <a:ext cx="10515600" cy="1116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p>
        </p:txBody>
      </p:sp>
      <p:sp>
        <p:nvSpPr>
          <p:cNvPr id="6" name="TextBox 5">
            <a:extLst>
              <a:ext uri="{FF2B5EF4-FFF2-40B4-BE49-F238E27FC236}">
                <a16:creationId xmlns:a16="http://schemas.microsoft.com/office/drawing/2014/main" id="{816FFD35-F295-6B65-1B65-1B801975E0E5}"/>
              </a:ext>
            </a:extLst>
          </p:cNvPr>
          <p:cNvSpPr txBox="1"/>
          <p:nvPr/>
        </p:nvSpPr>
        <p:spPr>
          <a:xfrm>
            <a:off x="838200" y="2053878"/>
            <a:ext cx="9632301" cy="3970318"/>
          </a:xfrm>
          <a:prstGeom prst="rect">
            <a:avLst/>
          </a:prstGeom>
          <a:noFill/>
        </p:spPr>
        <p:txBody>
          <a:bodyPr wrap="square" rtlCol="0">
            <a:spAutoFit/>
          </a:bodyPr>
          <a:lstStyle/>
          <a:p>
            <a:endParaRPr lang="en-US" dirty="0"/>
          </a:p>
          <a:p>
            <a:r>
              <a:rPr lang="en-US" dirty="0">
                <a:effectLst/>
              </a:rPr>
              <a:t>Sims, Chris, director. </a:t>
            </a:r>
            <a:r>
              <a:rPr lang="en-US" i="1" dirty="0">
                <a:effectLst/>
              </a:rPr>
              <a:t>Scrum in 13 Minutes with Chris Sims</a:t>
            </a:r>
            <a:r>
              <a:rPr lang="en-US" dirty="0">
                <a:effectLst/>
              </a:rPr>
              <a:t>. </a:t>
            </a:r>
            <a:r>
              <a:rPr lang="en-US" i="1" dirty="0">
                <a:effectLst/>
              </a:rPr>
              <a:t>YouTube</a:t>
            </a:r>
            <a:r>
              <a:rPr lang="en-US" dirty="0">
                <a:effectLst/>
              </a:rPr>
              <a:t>, YouTube, 12 Oct. 2012, 	https://www.youtube.com/watch?v=4E-WP3pDms8&amp;ab_channel=AgileLearningLabs. 	Accessed 15 June 2023. </a:t>
            </a:r>
          </a:p>
          <a:p>
            <a:endParaRPr lang="en-US" dirty="0"/>
          </a:p>
          <a:p>
            <a:r>
              <a:rPr lang="en-US" dirty="0">
                <a:effectLst/>
              </a:rPr>
              <a:t>SNHU. “CS 250 Module One: SDLC Methodologies.” </a:t>
            </a:r>
            <a:r>
              <a:rPr lang="en-US" i="1" dirty="0">
                <a:effectLst/>
              </a:rPr>
              <a:t>CS250-Module One: SDLC Methodologies</a:t>
            </a:r>
            <a:r>
              <a:rPr lang="en-US" dirty="0">
                <a:effectLst/>
              </a:rPr>
              <a:t>, </a:t>
            </a:r>
            <a:r>
              <a:rPr lang="en-US" dirty="0" err="1">
                <a:effectLst/>
              </a:rPr>
              <a:t>snhu</a:t>
            </a:r>
            <a:r>
              <a:rPr lang="en-US" dirty="0">
                <a:effectLst/>
              </a:rPr>
              <a:t>-	media.snhu.edu/files/</a:t>
            </a:r>
            <a:r>
              <a:rPr lang="en-US" dirty="0" err="1">
                <a:effectLst/>
              </a:rPr>
              <a:t>courserepository</a:t>
            </a:r>
            <a:r>
              <a:rPr lang="en-US" dirty="0">
                <a:effectLst/>
              </a:rPr>
              <a:t>/undergraduate/cs/cs250/storyline/mod1/</a:t>
            </a:r>
            <a:r>
              <a:rPr lang="en-US" dirty="0" err="1">
                <a:effectLst/>
              </a:rPr>
              <a:t>storyhtm</a:t>
            </a:r>
            <a:r>
              <a:rPr lang="en-US" dirty="0">
                <a:effectLst/>
              </a:rPr>
              <a:t>	l5.html. Accessed 15 June 2023. </a:t>
            </a:r>
          </a:p>
          <a:p>
            <a:endParaRPr lang="en-US" dirty="0">
              <a:effectLst/>
            </a:endParaRPr>
          </a:p>
          <a:p>
            <a:r>
              <a:rPr lang="en-US" dirty="0">
                <a:effectLst/>
              </a:rPr>
              <a:t>“What Is Scrum?” </a:t>
            </a:r>
            <a:r>
              <a:rPr lang="en-US" i="1" dirty="0">
                <a:effectLst/>
              </a:rPr>
              <a:t>Home | Scrum Guides</a:t>
            </a:r>
            <a:r>
              <a:rPr lang="en-US" dirty="0">
                <a:effectLst/>
              </a:rPr>
              <a:t>, scrumguides.org/. Accessed 15 June 2023. </a:t>
            </a:r>
          </a:p>
          <a:p>
            <a:endParaRPr lang="en-US" dirty="0">
              <a:effectLst/>
            </a:endParaRPr>
          </a:p>
          <a:p>
            <a:endParaRPr lang="en-US" dirty="0"/>
          </a:p>
          <a:p>
            <a:endParaRPr lang="en-US" dirty="0"/>
          </a:p>
          <a:p>
            <a:endParaRPr lang="en-US" dirty="0"/>
          </a:p>
        </p:txBody>
      </p:sp>
    </p:spTree>
    <p:extLst>
      <p:ext uri="{BB962C8B-B14F-4D97-AF65-F5344CB8AC3E}">
        <p14:creationId xmlns:p14="http://schemas.microsoft.com/office/powerpoint/2010/main" val="2595471344"/>
      </p:ext>
    </p:extLst>
  </p:cSld>
  <p:clrMapOvr>
    <a:masterClrMapping/>
  </p:clrMapOvr>
</p:sld>
</file>

<file path=ppt/theme/theme1.xml><?xml version="1.0" encoding="utf-8"?>
<a:theme xmlns:a="http://schemas.openxmlformats.org/drawingml/2006/main" name="Archwa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319</TotalTime>
  <Words>830</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Felix Titling</vt:lpstr>
      <vt:lpstr>Goudy Old Style</vt:lpstr>
      <vt:lpstr>ArchwayVTI</vt:lpstr>
      <vt:lpstr>Agile Presentation</vt:lpstr>
      <vt:lpstr>Explaining Scrum-Agile Roles</vt:lpstr>
      <vt:lpstr>Agile phases and the SDLC</vt:lpstr>
      <vt:lpstr>PowerPoint Presentation</vt:lpstr>
      <vt:lpstr>Which to choose? Agile versus Waterfall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to-do List Mobile application</dc:title>
  <dc:creator>Perry, Devin</dc:creator>
  <cp:lastModifiedBy>Perry, Devin</cp:lastModifiedBy>
  <cp:revision>14</cp:revision>
  <dcterms:created xsi:type="dcterms:W3CDTF">2023-06-12T16:28:04Z</dcterms:created>
  <dcterms:modified xsi:type="dcterms:W3CDTF">2023-06-16T01:53:00Z</dcterms:modified>
</cp:coreProperties>
</file>