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Abel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bel-regular.fnt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00ce71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00ce71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800ce71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800ce71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800ce71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800ce71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800ce711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800ce711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800ce7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800ce7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800ce77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800ce77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00ce77a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7800ce77a1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MOTIF FINDER IN DNA SEQUENCES USING EXPECTATION MAXIMIZATION (EM) ALGORITHM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0625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412 SPRING 2020 PROJECT TEAM: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DEVIN VINCENT TARK - devinvt2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GOWTHAM KUNTUMALLA - gowtham4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XIAOWEI LYU-  lv7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Introduction to Problem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666666"/>
                </a:solidFill>
              </a:rPr>
              <a:t>A ‘motif’ is a pattern in a sequence, which is often in the form of ‘position weight matrix’ (PWM). The project involves developing a “motif finding” program and testing it. The three major components of the implementation are: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29450" y="3015625"/>
            <a:ext cx="51990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zh-C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Building a benchmark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zh-C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Implementing the “motif finder”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zh-C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Evaluating the motif finder on the benchmark and making intelligent inferences.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We'll use Expectation-Maximization (EM) as our “motif finder”.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365" y="3015625"/>
            <a:ext cx="1651336" cy="11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6524863" y="4183700"/>
            <a:ext cx="1709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ato"/>
                <a:ea typeface="Lato"/>
                <a:cs typeface="Lato"/>
                <a:sym typeface="Lato"/>
              </a:rPr>
              <a:t>Example of PWM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Description of </a:t>
            </a:r>
            <a:r>
              <a:rPr lang="zh-C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 Algorithm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18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666666"/>
                </a:solidFill>
              </a:rPr>
              <a:t>The Expectation-Maximization (EM) is a family of algorithms for learning probabilistic models in problems that involve latent variables. The algorithm has four parts: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zh-CN" sz="1400">
                <a:solidFill>
                  <a:srgbClr val="666666"/>
                </a:solidFill>
              </a:rPr>
              <a:t>Initialization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zh-CN" sz="1400">
                <a:solidFill>
                  <a:srgbClr val="666666"/>
                </a:solidFill>
              </a:rPr>
              <a:t>Expectation Step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zh-CN" sz="1400">
                <a:solidFill>
                  <a:srgbClr val="666666"/>
                </a:solidFill>
              </a:rPr>
              <a:t>Maximization Step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zh-CN" sz="1400">
                <a:solidFill>
                  <a:srgbClr val="666666"/>
                </a:solidFill>
              </a:rPr>
              <a:t>Exit condition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925" y="2623700"/>
            <a:ext cx="1803400" cy="16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29450" y="4081550"/>
            <a:ext cx="50403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Bailey and Elkan uses EM algorithm for discovering motifs in a group of DNA sequences.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863225" y="4366775"/>
            <a:ext cx="315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Lato"/>
                <a:ea typeface="Lato"/>
                <a:cs typeface="Lato"/>
                <a:sym typeface="Lato"/>
              </a:rPr>
              <a:t>Latent variables in motif finding: where the motif starts in each training sequence (sites)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 Algorithm (at a high level) Pseudocode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89275"/>
            <a:ext cx="76887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666666"/>
                </a:solidFill>
              </a:rPr>
              <a:t>EM</a:t>
            </a:r>
            <a:r>
              <a:rPr lang="zh-CN" sz="1200">
                <a:solidFill>
                  <a:srgbClr val="666666"/>
                </a:solidFill>
              </a:rPr>
              <a:t> (dataset, W) {</a:t>
            </a:r>
            <a:endParaRPr sz="1200"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</a:rPr>
              <a:t>Initialization: Find the most common subsequences as starting points;</a:t>
            </a:r>
            <a:endParaRPr sz="1200"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</a:rPr>
              <a:t>Generate an initial PWM;</a:t>
            </a:r>
            <a:endParaRPr sz="1200">
              <a:solidFill>
                <a:srgbClr val="666666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</a:rPr>
              <a:t>While (iterations &lt; n_iter): {</a:t>
            </a:r>
            <a:endParaRPr sz="1200">
              <a:solidFill>
                <a:srgbClr val="666666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</a:rPr>
              <a:t>Estimate motif positions Z_ij from motif matrix (</a:t>
            </a:r>
            <a:r>
              <a:rPr b="1" lang="zh-CN" sz="1200">
                <a:solidFill>
                  <a:srgbClr val="666666"/>
                </a:solidFill>
              </a:rPr>
              <a:t>E-Step</a:t>
            </a:r>
            <a:r>
              <a:rPr lang="zh-CN" sz="1200">
                <a:solidFill>
                  <a:srgbClr val="666666"/>
                </a:solidFill>
              </a:rPr>
              <a:t>);</a:t>
            </a:r>
            <a:endParaRPr sz="1200">
              <a:solidFill>
                <a:srgbClr val="666666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</a:rPr>
              <a:t>Update the PWM from all positions Z_ij (</a:t>
            </a:r>
            <a:r>
              <a:rPr b="1" lang="zh-CN" sz="1200">
                <a:solidFill>
                  <a:srgbClr val="666666"/>
                </a:solidFill>
              </a:rPr>
              <a:t>M-Step</a:t>
            </a:r>
            <a:r>
              <a:rPr lang="zh-CN" sz="1200">
                <a:solidFill>
                  <a:srgbClr val="666666"/>
                </a:solidFill>
              </a:rPr>
              <a:t>);</a:t>
            </a:r>
            <a:endParaRPr sz="12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666666"/>
                </a:solidFill>
              </a:rPr>
              <a:t>}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1200">
                <a:solidFill>
                  <a:srgbClr val="666666"/>
                </a:solidFill>
              </a:rPr>
              <a:t>}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</a:t>
            </a:r>
            <a:r>
              <a:rPr lang="zh-CN"/>
              <a:t>ode Structure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23F4F">
              <a:alpha val="8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381288" y="1299548"/>
            <a:ext cx="4381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Thank You</a:t>
            </a:r>
            <a:endParaRPr sz="45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805863" y="2029683"/>
            <a:ext cx="35322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United Imaging</a:t>
            </a:r>
            <a:endParaRPr sz="23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 BIOE 575 Instructors</a:t>
            </a:r>
            <a:endParaRPr sz="23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Resources provided by the Department of Bioengineering </a:t>
            </a:r>
            <a:endParaRPr sz="23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8" name="Google Shape;138;p20"/>
          <p:cNvSpPr/>
          <p:nvPr/>
        </p:nvSpPr>
        <p:spPr>
          <a:xfrm rot="-5400000">
            <a:off x="6124239" y="2180955"/>
            <a:ext cx="2193000" cy="1890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9" name="Google Shape;139;p20"/>
          <p:cNvSpPr/>
          <p:nvPr/>
        </p:nvSpPr>
        <p:spPr>
          <a:xfrm rot="5400000">
            <a:off x="-62124" y="2253392"/>
            <a:ext cx="900300" cy="776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0" name="Google Shape;140;p20"/>
          <p:cNvSpPr/>
          <p:nvPr/>
        </p:nvSpPr>
        <p:spPr>
          <a:xfrm rot="5400000">
            <a:off x="1656082" y="1191537"/>
            <a:ext cx="900300" cy="776100"/>
          </a:xfrm>
          <a:prstGeom prst="triangle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1" name="Google Shape;141;p20"/>
          <p:cNvSpPr/>
          <p:nvPr/>
        </p:nvSpPr>
        <p:spPr>
          <a:xfrm rot="-5400000">
            <a:off x="3740384" y="204088"/>
            <a:ext cx="1176600" cy="10143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2" name="Google Shape;142;p20"/>
          <p:cNvSpPr/>
          <p:nvPr/>
        </p:nvSpPr>
        <p:spPr>
          <a:xfrm rot="-5400000">
            <a:off x="6648864" y="3292746"/>
            <a:ext cx="1472700" cy="1269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3" name="Google Shape;143;p20"/>
          <p:cNvSpPr/>
          <p:nvPr/>
        </p:nvSpPr>
        <p:spPr>
          <a:xfrm rot="5400000">
            <a:off x="7414214" y="323179"/>
            <a:ext cx="900300" cy="776100"/>
          </a:xfrm>
          <a:prstGeom prst="triangle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4" name="Google Shape;144;p20"/>
          <p:cNvSpPr/>
          <p:nvPr/>
        </p:nvSpPr>
        <p:spPr>
          <a:xfrm rot="5400000">
            <a:off x="2450069" y="3539430"/>
            <a:ext cx="900300" cy="776100"/>
          </a:xfrm>
          <a:prstGeom prst="triangle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5" name="Google Shape;145;p20"/>
          <p:cNvSpPr/>
          <p:nvPr/>
        </p:nvSpPr>
        <p:spPr>
          <a:xfrm rot="5400000">
            <a:off x="1950608" y="1039664"/>
            <a:ext cx="561000" cy="4839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