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D1970-EBDD-B34A-B920-4F22B81CE9E9}" v="1" dt="2022-11-01T20:50:46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r, Thomas C." userId="5d1e7031-8b70-426b-aea6-904ec30447e4" providerId="ADAL" clId="{941D1970-EBDD-B34A-B920-4F22B81CE9E9}"/>
    <pc:docChg chg="custSel modSld">
      <pc:chgData name="Moorer, Thomas C." userId="5d1e7031-8b70-426b-aea6-904ec30447e4" providerId="ADAL" clId="{941D1970-EBDD-B34A-B920-4F22B81CE9E9}" dt="2022-11-01T20:50:51.814" v="30" actId="478"/>
      <pc:docMkLst>
        <pc:docMk/>
      </pc:docMkLst>
      <pc:sldChg chg="modSp mod">
        <pc:chgData name="Moorer, Thomas C." userId="5d1e7031-8b70-426b-aea6-904ec30447e4" providerId="ADAL" clId="{941D1970-EBDD-B34A-B920-4F22B81CE9E9}" dt="2022-11-01T20:50:31.453" v="28" actId="20577"/>
        <pc:sldMkLst>
          <pc:docMk/>
          <pc:sldMk cId="1417101338" sldId="257"/>
        </pc:sldMkLst>
        <pc:spChg chg="mod">
          <ac:chgData name="Moorer, Thomas C." userId="5d1e7031-8b70-426b-aea6-904ec30447e4" providerId="ADAL" clId="{941D1970-EBDD-B34A-B920-4F22B81CE9E9}" dt="2022-11-01T20:50:31.453" v="28" actId="20577"/>
          <ac:spMkLst>
            <pc:docMk/>
            <pc:sldMk cId="1417101338" sldId="257"/>
            <ac:spMk id="16" creationId="{6CFA37FA-B8F8-AF49-83AE-13D08702BA1C}"/>
          </ac:spMkLst>
        </pc:spChg>
      </pc:sldChg>
      <pc:sldChg chg="addSp delSp modSp mod">
        <pc:chgData name="Moorer, Thomas C." userId="5d1e7031-8b70-426b-aea6-904ec30447e4" providerId="ADAL" clId="{941D1970-EBDD-B34A-B920-4F22B81CE9E9}" dt="2022-11-01T20:50:51.814" v="30" actId="478"/>
        <pc:sldMkLst>
          <pc:docMk/>
          <pc:sldMk cId="2541265745" sldId="259"/>
        </pc:sldMkLst>
        <pc:spChg chg="add mod">
          <ac:chgData name="Moorer, Thomas C." userId="5d1e7031-8b70-426b-aea6-904ec30447e4" providerId="ADAL" clId="{941D1970-EBDD-B34A-B920-4F22B81CE9E9}" dt="2022-11-01T20:50:46.243" v="29"/>
          <ac:spMkLst>
            <pc:docMk/>
            <pc:sldMk cId="2541265745" sldId="259"/>
            <ac:spMk id="3" creationId="{01AB4DF6-6F8B-DF98-04EB-EC4C80660172}"/>
          </ac:spMkLst>
        </pc:spChg>
        <pc:spChg chg="del">
          <ac:chgData name="Moorer, Thomas C." userId="5d1e7031-8b70-426b-aea6-904ec30447e4" providerId="ADAL" clId="{941D1970-EBDD-B34A-B920-4F22B81CE9E9}" dt="2022-11-01T20:50:51.814" v="30" actId="478"/>
          <ac:spMkLst>
            <pc:docMk/>
            <pc:sldMk cId="2541265745" sldId="259"/>
            <ac:spMk id="16" creationId="{6CFA37FA-B8F8-AF49-83AE-13D08702BA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4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1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8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3ED351-B6D8-6346-A7B2-8AD42EC76C9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0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5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1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3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11/1/22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6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3ED351-B6D8-6346-A7B2-8AD42EC76C9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8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F5E5-3A55-6F42-B27B-47009B69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JavaScript and PHP</a:t>
            </a:r>
            <a:br>
              <a:rPr lang="en-US" sz="8900">
                <a:solidFill>
                  <a:srgbClr val="FFFFFF"/>
                </a:solidFill>
              </a:rPr>
            </a:br>
            <a:r>
              <a:rPr lang="en-US" sz="6000">
                <a:solidFill>
                  <a:srgbClr val="FFFFFF"/>
                </a:solidFill>
              </a:rPr>
              <a:t>AJAX, JSON &amp; Objects</a:t>
            </a:r>
            <a:br>
              <a:rPr lang="en-US" sz="600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1EC93-63DC-7045-96D1-E933B6B9E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>
                    <a:alpha val="60000"/>
                  </a:srgbClr>
                </a:solidFill>
              </a:rPr>
              <a:t>Sending JSON between </a:t>
            </a:r>
          </a:p>
          <a:p>
            <a:pPr algn="ctr"/>
            <a:r>
              <a:rPr lang="en-US">
                <a:solidFill>
                  <a:srgbClr val="FFFFFF">
                    <a:alpha val="60000"/>
                  </a:srgbClr>
                </a:solidFill>
              </a:rPr>
              <a:t>JavaScript and PHP via AJAX</a:t>
            </a:r>
          </a:p>
          <a:p>
            <a:pPr algn="ctr"/>
            <a:r>
              <a:rPr lang="en-US">
                <a:solidFill>
                  <a:srgbClr val="FFFFFF">
                    <a:alpha val="60000"/>
                  </a:srgbClr>
                </a:solidFill>
              </a:rPr>
              <a:t>CSCI221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lient-server Application - OOSE">
            <a:extLst>
              <a:ext uri="{FF2B5EF4-FFF2-40B4-BE49-F238E27FC236}">
                <a16:creationId xmlns:a16="http://schemas.microsoft.com/office/drawing/2014/main" id="{B78F55B0-33EF-4149-B18B-256A9D86B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16" y="2555857"/>
            <a:ext cx="3424789" cy="13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29E7D-8F06-C145-BFF7-B9B78FA7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838" y="324623"/>
            <a:ext cx="2133600" cy="1051748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/>
              <a:t>JavaScript:</a:t>
            </a:r>
            <a:br>
              <a:rPr lang="en-US" sz="2800" dirty="0"/>
            </a:br>
            <a:r>
              <a:rPr lang="en-US" sz="2800" b="1" dirty="0"/>
              <a:t>PHP</a:t>
            </a:r>
            <a:r>
              <a:rPr lang="en-US" sz="28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FA901-4C23-6948-9BBF-3A7F698C424B}"/>
              </a:ext>
            </a:extLst>
          </p:cNvPr>
          <p:cNvSpPr txBox="1"/>
          <p:nvPr/>
        </p:nvSpPr>
        <p:spPr>
          <a:xfrm>
            <a:off x="719982" y="2815501"/>
            <a:ext cx="3510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Request Sent: </a:t>
            </a:r>
            <a:r>
              <a:rPr lang="en-US" sz="1400" dirty="0"/>
              <a:t>GET request to PHP page for information. The GET request may also contain parameters (name/value pair).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F10E-2008-8142-9D44-77C3F210A286}"/>
              </a:ext>
            </a:extLst>
          </p:cNvPr>
          <p:cNvSpPr txBox="1"/>
          <p:nvPr/>
        </p:nvSpPr>
        <p:spPr>
          <a:xfrm>
            <a:off x="8369605" y="2923222"/>
            <a:ext cx="3244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Request Received: </a:t>
            </a:r>
            <a:r>
              <a:rPr lang="en-US" sz="1400" dirty="0"/>
              <a:t>$_GET retrieves any name / value parameters and stores them in variables</a:t>
            </a:r>
            <a:r>
              <a:rPr lang="en-US" sz="1400" b="1" dirty="0"/>
              <a:t>.</a:t>
            </a:r>
            <a:r>
              <a:rPr lang="en-US" sz="1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7CB4E-F2B5-1C43-A506-E6B2AFDD6E8C}"/>
              </a:ext>
            </a:extLst>
          </p:cNvPr>
          <p:cNvSpPr txBox="1"/>
          <p:nvPr/>
        </p:nvSpPr>
        <p:spPr>
          <a:xfrm>
            <a:off x="8369605" y="4414991"/>
            <a:ext cx="3244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Response Sent:</a:t>
            </a:r>
            <a:r>
              <a:rPr lang="en-US" sz="1400" dirty="0"/>
              <a:t> $person object converted to JSON and response sent via echo.</a:t>
            </a:r>
          </a:p>
          <a:p>
            <a:endParaRPr lang="en-US" sz="1400" dirty="0"/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cho json_encode(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$person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22ED1-9613-5547-B0A9-8B5BE11C8A52}"/>
              </a:ext>
            </a:extLst>
          </p:cNvPr>
          <p:cNvSpPr txBox="1"/>
          <p:nvPr/>
        </p:nvSpPr>
        <p:spPr>
          <a:xfrm>
            <a:off x="719982" y="4406484"/>
            <a:ext cx="47453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Response Received</a:t>
            </a:r>
            <a:r>
              <a:rPr lang="en-US" sz="1400" dirty="0"/>
              <a:t>: Convert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sz="1400" dirty="0"/>
              <a:t> (JSON) to JavaScript object:</a:t>
            </a:r>
          </a:p>
          <a:p>
            <a:endParaRPr lang="en-US" sz="1400" dirty="0"/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const person = JSON.parse(this.responseText);</a:t>
            </a:r>
          </a:p>
          <a:p>
            <a:endParaRPr lang="en-US" sz="1400" b="1" dirty="0">
              <a:cs typeface="Consolas" panose="020B0609020204030204" pitchFamily="49" charset="0"/>
            </a:endParaRPr>
          </a:p>
          <a:p>
            <a:r>
              <a:rPr lang="en-US" sz="1400" dirty="0">
                <a:cs typeface="Consolas" panose="020B0609020204030204" pitchFamily="49" charset="0"/>
              </a:rPr>
              <a:t>Update DOM to display information in JavaScript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cs typeface="Consolas" panose="020B0609020204030204" pitchFamily="49" charset="0"/>
              </a:rPr>
              <a:t> Object:</a:t>
            </a:r>
          </a:p>
          <a:p>
            <a:endParaRPr lang="en-US" sz="1400" dirty="0"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&lt;div id="personName"&gt;&lt;/div&gt;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&lt;div id="personOccupation"&gt;&lt;/div&gt;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A37FA-B8F8-AF49-83AE-13D08702BA1C}"/>
              </a:ext>
            </a:extLst>
          </p:cNvPr>
          <p:cNvSpPr txBox="1"/>
          <p:nvPr/>
        </p:nvSpPr>
        <p:spPr>
          <a:xfrm>
            <a:off x="5681576" y="4098289"/>
            <a:ext cx="1370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Info sent between systems is plain text in JSON format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424502-5D24-3541-AE3E-7EB9FFB924B8}"/>
              </a:ext>
            </a:extLst>
          </p:cNvPr>
          <p:cNvSpPr/>
          <p:nvPr/>
        </p:nvSpPr>
        <p:spPr>
          <a:xfrm>
            <a:off x="719982" y="2286998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796136-4014-8D48-A8B3-472B40AFD9E6}"/>
              </a:ext>
            </a:extLst>
          </p:cNvPr>
          <p:cNvSpPr/>
          <p:nvPr/>
        </p:nvSpPr>
        <p:spPr>
          <a:xfrm>
            <a:off x="8369605" y="2324138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B2691D-002E-954C-9C53-ECA8CFE8B527}"/>
              </a:ext>
            </a:extLst>
          </p:cNvPr>
          <p:cNvSpPr/>
          <p:nvPr/>
        </p:nvSpPr>
        <p:spPr>
          <a:xfrm>
            <a:off x="8369605" y="3840840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83B983-88D2-6E45-9C21-577B5B54887D}"/>
              </a:ext>
            </a:extLst>
          </p:cNvPr>
          <p:cNvSpPr/>
          <p:nvPr/>
        </p:nvSpPr>
        <p:spPr>
          <a:xfrm>
            <a:off x="719982" y="3877981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F51D6D6-8B23-064D-97A6-DF6B88C3CC62}"/>
              </a:ext>
            </a:extLst>
          </p:cNvPr>
          <p:cNvSpPr txBox="1">
            <a:spLocks/>
          </p:cNvSpPr>
          <p:nvPr/>
        </p:nvSpPr>
        <p:spPr>
          <a:xfrm>
            <a:off x="719982" y="340839"/>
            <a:ext cx="1503992" cy="1051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GET</a:t>
            </a:r>
            <a:endParaRPr lang="en-US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9A2DE-CA42-DA4F-AADB-E9D48A419235}"/>
              </a:ext>
            </a:extLst>
          </p:cNvPr>
          <p:cNvSpPr/>
          <p:nvPr/>
        </p:nvSpPr>
        <p:spPr>
          <a:xfrm>
            <a:off x="719981" y="1648333"/>
            <a:ext cx="40250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HTML</a:t>
            </a:r>
            <a:r>
              <a:rPr lang="en-US" sz="1600" dirty="0"/>
              <a:t> - e11.1-ajax-simple-object.html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92D433-1B6E-2F4C-BE76-3DBFDEF705FA}"/>
              </a:ext>
            </a:extLst>
          </p:cNvPr>
          <p:cNvSpPr/>
          <p:nvPr/>
        </p:nvSpPr>
        <p:spPr>
          <a:xfrm>
            <a:off x="7947505" y="1625115"/>
            <a:ext cx="36664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PHP - </a:t>
            </a:r>
            <a:r>
              <a:rPr lang="en-US" sz="1600" dirty="0"/>
              <a:t>e11.1-simple-object.php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C465873-5C49-1442-9684-0E368A45CC8C}"/>
              </a:ext>
            </a:extLst>
          </p:cNvPr>
          <p:cNvSpPr txBox="1">
            <a:spLocks/>
          </p:cNvSpPr>
          <p:nvPr/>
        </p:nvSpPr>
        <p:spPr>
          <a:xfrm>
            <a:off x="4230438" y="320357"/>
            <a:ext cx="4222304" cy="105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.parse()</a:t>
            </a:r>
            <a:b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_encode()</a:t>
            </a:r>
          </a:p>
        </p:txBody>
      </p:sp>
    </p:spTree>
    <p:extLst>
      <p:ext uri="{BB962C8B-B14F-4D97-AF65-F5344CB8AC3E}">
        <p14:creationId xmlns:p14="http://schemas.microsoft.com/office/powerpoint/2010/main" val="141710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lient-server Application - OOSE">
            <a:extLst>
              <a:ext uri="{FF2B5EF4-FFF2-40B4-BE49-F238E27FC236}">
                <a16:creationId xmlns:a16="http://schemas.microsoft.com/office/drawing/2014/main" id="{B78F55B0-33EF-4149-B18B-256A9D86B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16" y="2555857"/>
            <a:ext cx="3424789" cy="13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29E7D-8F06-C145-BFF7-B9B78FA7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308" y="340983"/>
            <a:ext cx="2280744" cy="1051748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/>
              <a:t>JavaScript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b="1" dirty="0"/>
              <a:t>PHP</a:t>
            </a:r>
            <a:r>
              <a:rPr lang="en-US" sz="2800" dirty="0"/>
              <a:t>: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FA901-4C23-6948-9BBF-3A7F698C424B}"/>
              </a:ext>
            </a:extLst>
          </p:cNvPr>
          <p:cNvSpPr txBox="1"/>
          <p:nvPr/>
        </p:nvSpPr>
        <p:spPr>
          <a:xfrm>
            <a:off x="719982" y="2815501"/>
            <a:ext cx="35104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Request Sent</a:t>
            </a:r>
            <a:r>
              <a:rPr lang="en-US" sz="1400" dirty="0"/>
              <a:t>: Use JSON.stringify() to convert JavaScript object to a JSON formatted string.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const paintInfo = {};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(paintInfo);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F10E-2008-8142-9D44-77C3F210A286}"/>
              </a:ext>
            </a:extLst>
          </p:cNvPr>
          <p:cNvSpPr txBox="1"/>
          <p:nvPr/>
        </p:nvSpPr>
        <p:spPr>
          <a:xfrm>
            <a:off x="8369605" y="2848289"/>
            <a:ext cx="367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Request Received:</a:t>
            </a:r>
            <a:r>
              <a:rPr lang="en-US" sz="1400" dirty="0"/>
              <a:t> json_decode() converts to PHP object.</a:t>
            </a:r>
          </a:p>
          <a:p>
            <a:endParaRPr lang="en-US" sz="1400" dirty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$paintInfo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json_decode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$content, true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7CB4E-F2B5-1C43-A506-E6B2AFDD6E8C}"/>
              </a:ext>
            </a:extLst>
          </p:cNvPr>
          <p:cNvSpPr txBox="1"/>
          <p:nvPr/>
        </p:nvSpPr>
        <p:spPr>
          <a:xfrm>
            <a:off x="8369605" y="4891154"/>
            <a:ext cx="35419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Response Sent: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$formInfo</a:t>
            </a:r>
            <a:r>
              <a:rPr lang="en-US" sz="1400" dirty="0"/>
              <a:t> object converted to JSON via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json_encode() </a:t>
            </a:r>
            <a:r>
              <a:rPr lang="en-US" sz="1400" dirty="0"/>
              <a:t>and response sent via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cho json_encode(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$formInfo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22ED1-9613-5547-B0A9-8B5BE11C8A52}"/>
              </a:ext>
            </a:extLst>
          </p:cNvPr>
          <p:cNvSpPr txBox="1"/>
          <p:nvPr/>
        </p:nvSpPr>
        <p:spPr>
          <a:xfrm>
            <a:off x="731393" y="4892044"/>
            <a:ext cx="4297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Response Received</a:t>
            </a:r>
            <a:r>
              <a:rPr lang="en-US" sz="1400" dirty="0"/>
              <a:t>: Convert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sz="1400" dirty="0"/>
              <a:t> (JSON) to JavaScript object:</a:t>
            </a:r>
          </a:p>
          <a:p>
            <a:endParaRPr lang="en-US" sz="1400" dirty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const response = JSON.parse(this.responseText);</a:t>
            </a:r>
          </a:p>
          <a:p>
            <a:endParaRPr lang="en-US" sz="1400" b="1" dirty="0">
              <a:cs typeface="Consolas" panose="020B0609020204030204" pitchFamily="49" charset="0"/>
            </a:endParaRPr>
          </a:p>
          <a:p>
            <a:r>
              <a:rPr lang="en-US" sz="1400" dirty="0">
                <a:cs typeface="Consolas" panose="020B0609020204030204" pitchFamily="49" charset="0"/>
              </a:rPr>
              <a:t>Update DOM to display information in JavaScript response Object.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424502-5D24-3541-AE3E-7EB9FFB924B8}"/>
              </a:ext>
            </a:extLst>
          </p:cNvPr>
          <p:cNvSpPr/>
          <p:nvPr/>
        </p:nvSpPr>
        <p:spPr>
          <a:xfrm>
            <a:off x="719982" y="2286998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796136-4014-8D48-A8B3-472B40AFD9E6}"/>
              </a:ext>
            </a:extLst>
          </p:cNvPr>
          <p:cNvSpPr/>
          <p:nvPr/>
        </p:nvSpPr>
        <p:spPr>
          <a:xfrm>
            <a:off x="8369605" y="2324138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B2691D-002E-954C-9C53-ECA8CFE8B527}"/>
              </a:ext>
            </a:extLst>
          </p:cNvPr>
          <p:cNvSpPr/>
          <p:nvPr/>
        </p:nvSpPr>
        <p:spPr>
          <a:xfrm>
            <a:off x="8369605" y="4367003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83B983-88D2-6E45-9C21-577B5B54887D}"/>
              </a:ext>
            </a:extLst>
          </p:cNvPr>
          <p:cNvSpPr/>
          <p:nvPr/>
        </p:nvSpPr>
        <p:spPr>
          <a:xfrm>
            <a:off x="731393" y="4367003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F51D6D6-8B23-064D-97A6-DF6B88C3CC62}"/>
              </a:ext>
            </a:extLst>
          </p:cNvPr>
          <p:cNvSpPr txBox="1">
            <a:spLocks/>
          </p:cNvSpPr>
          <p:nvPr/>
        </p:nvSpPr>
        <p:spPr>
          <a:xfrm>
            <a:off x="719982" y="340983"/>
            <a:ext cx="1627262" cy="1051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POST</a:t>
            </a:r>
            <a:endParaRPr lang="en-US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9A2DE-CA42-DA4F-AADB-E9D48A419235}"/>
              </a:ext>
            </a:extLst>
          </p:cNvPr>
          <p:cNvSpPr/>
          <p:nvPr/>
        </p:nvSpPr>
        <p:spPr>
          <a:xfrm>
            <a:off x="719981" y="1648333"/>
            <a:ext cx="413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HTML</a:t>
            </a:r>
            <a:r>
              <a:rPr lang="en-US" sz="1600" dirty="0"/>
              <a:t> - e12.1-ajax-simple-post-json.html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92D433-1B6E-2F4C-BE76-3DBFDEF705FA}"/>
              </a:ext>
            </a:extLst>
          </p:cNvPr>
          <p:cNvSpPr/>
          <p:nvPr/>
        </p:nvSpPr>
        <p:spPr>
          <a:xfrm>
            <a:off x="7477708" y="1648333"/>
            <a:ext cx="413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PHP - </a:t>
            </a:r>
            <a:r>
              <a:rPr lang="en-US" sz="1600" dirty="0"/>
              <a:t>e12.1-ajax-simple-post-json.php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8DE05E5-C692-8E4F-B24A-972394082C9C}"/>
              </a:ext>
            </a:extLst>
          </p:cNvPr>
          <p:cNvSpPr txBox="1">
            <a:spLocks/>
          </p:cNvSpPr>
          <p:nvPr/>
        </p:nvSpPr>
        <p:spPr>
          <a:xfrm>
            <a:off x="4261968" y="340983"/>
            <a:ext cx="6637281" cy="105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.stringify(), 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.parse() </a:t>
            </a:r>
            <a:br>
              <a:rPr lang="en-US" sz="3200" dirty="0"/>
            </a:b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_decode, 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_encode()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B4DF6-6F8B-DF98-04EB-EC4C80660172}"/>
              </a:ext>
            </a:extLst>
          </p:cNvPr>
          <p:cNvSpPr txBox="1"/>
          <p:nvPr/>
        </p:nvSpPr>
        <p:spPr>
          <a:xfrm>
            <a:off x="5681576" y="4098289"/>
            <a:ext cx="1370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Info sent between systems is plain text in JSON format</a:t>
            </a:r>
          </a:p>
        </p:txBody>
      </p:sp>
    </p:spTree>
    <p:extLst>
      <p:ext uri="{BB962C8B-B14F-4D97-AF65-F5344CB8AC3E}">
        <p14:creationId xmlns:p14="http://schemas.microsoft.com/office/powerpoint/2010/main" val="2541265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{FB8712B5-4680-4A45-BC54-C22472F00941}tf16401378</Template>
  <TotalTime>518</TotalTime>
  <Words>330</Words>
  <Application>Microsoft Macintosh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JavaScript and PHP AJAX, JSON &amp; Objects </vt:lpstr>
      <vt:lpstr>JavaScript: PHP:</vt:lpstr>
      <vt:lpstr>JavaScript: PHP: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&amp; JSON</dc:title>
  <dc:creator>Moorer, Thomas C.</dc:creator>
  <cp:lastModifiedBy>Moorer, Thomas C.</cp:lastModifiedBy>
  <cp:revision>1</cp:revision>
  <dcterms:created xsi:type="dcterms:W3CDTF">2022-04-02T10:37:23Z</dcterms:created>
  <dcterms:modified xsi:type="dcterms:W3CDTF">2022-11-01T20:50:56Z</dcterms:modified>
</cp:coreProperties>
</file>