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7E531-DA33-4448-8D44-BDA92BA92BBD}" v="14" dt="2022-09-20T10:55:05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/>
    <p:restoredTop sz="94694"/>
  </p:normalViewPr>
  <p:slideViewPr>
    <p:cSldViewPr snapToGrid="0" snapToObjects="1">
      <p:cViewPr varScale="1">
        <p:scale>
          <a:sx n="149" d="100"/>
          <a:sy n="149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8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8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0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7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5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A9F89-F0A5-2991-A2EB-3458D6256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Section 05: Conditionals and More Loops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2C5FF-6100-D128-CA60-693A460DD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 dirty="0"/>
              <a:t>Solution Breakdown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01042-1592-B3BE-15C1-A825448D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2" r="18493" b="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61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2660-3274-DE6F-B5F9-3FCD2A17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81573"/>
          </a:xfrm>
        </p:spPr>
        <p:txBody>
          <a:bodyPr/>
          <a:lstStyle/>
          <a:p>
            <a:r>
              <a:rPr lang="en-US" dirty="0"/>
              <a:t>E5.3 – Is the average value in input?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798C3-4FA8-7256-3BEB-EE1F4A29EF14}"/>
              </a:ext>
            </a:extLst>
          </p:cNvPr>
          <p:cNvSpPr txBox="1"/>
          <p:nvPr/>
        </p:nvSpPr>
        <p:spPr>
          <a:xfrm>
            <a:off x="819807" y="1986456"/>
            <a:ext cx="942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array of numbers, determine if the average of the numbers is included as one of the numbers.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96FEE-4FFF-3CBD-1935-17B4CAA8A54B}"/>
              </a:ext>
            </a:extLst>
          </p:cNvPr>
          <p:cNvSpPr txBox="1"/>
          <p:nvPr/>
        </p:nvSpPr>
        <p:spPr>
          <a:xfrm>
            <a:off x="893380" y="2932386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</a:t>
            </a:r>
          </a:p>
          <a:p>
            <a:r>
              <a:rPr lang="en-US" dirty="0"/>
              <a:t>Input: 28,5,27,69,4,8,59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443-8169-3444-0F84-4BF276A2B57F}"/>
              </a:ext>
            </a:extLst>
          </p:cNvPr>
          <p:cNvSpPr txBox="1"/>
          <p:nvPr/>
        </p:nvSpPr>
        <p:spPr>
          <a:xfrm>
            <a:off x="4666593" y="2932386"/>
            <a:ext cx="60308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Steps:</a:t>
            </a:r>
          </a:p>
          <a:p>
            <a:pPr marL="342900" indent="-342900">
              <a:buAutoNum type="arabicPeriod"/>
            </a:pPr>
            <a:r>
              <a:rPr lang="en-US" dirty="0"/>
              <a:t>calculate average (average = sum/count)</a:t>
            </a:r>
          </a:p>
          <a:p>
            <a:pPr marL="800100" lvl="1" indent="-342900">
              <a:buAutoNum type="arabicPeriod"/>
            </a:pPr>
            <a:r>
              <a:rPr lang="en-US" dirty="0"/>
              <a:t>Loop over values and sum the total of numbers</a:t>
            </a:r>
          </a:p>
          <a:p>
            <a:pPr marL="800100" lvl="1" indent="-342900">
              <a:buAutoNum type="arabicPeriod"/>
            </a:pPr>
            <a:r>
              <a:rPr lang="en-US" dirty="0"/>
              <a:t>Calculate the average</a:t>
            </a:r>
          </a:p>
          <a:p>
            <a:pPr marL="342900" indent="-342900">
              <a:buAutoNum type="arabicPeriod"/>
            </a:pPr>
            <a:r>
              <a:rPr lang="en-US" dirty="0"/>
              <a:t>Check if average is in array</a:t>
            </a:r>
          </a:p>
          <a:p>
            <a:pPr marL="800100" lvl="1" indent="-342900">
              <a:buAutoNum type="arabicPeriod"/>
            </a:pPr>
            <a:r>
              <a:rPr lang="en-US" dirty="0"/>
              <a:t>Loop over values and check if average is in array</a:t>
            </a:r>
          </a:p>
          <a:p>
            <a:pPr marL="342900" indent="-342900">
              <a:buAutoNum type="arabicPeriod"/>
            </a:pPr>
            <a:r>
              <a:rPr lang="en-US" dirty="0"/>
              <a:t>Output result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7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0BB8-69C4-4ADE-BAD9-D2F9A60A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89924"/>
            <a:ext cx="10325000" cy="850601"/>
          </a:xfrm>
        </p:spPr>
        <p:txBody>
          <a:bodyPr/>
          <a:lstStyle/>
          <a:p>
            <a:r>
              <a:rPr lang="en-US" dirty="0"/>
              <a:t>E5.4 - Nested Loops - Online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5C743-C1B0-72F3-DDF7-FD5FB332D669}"/>
              </a:ext>
            </a:extLst>
          </p:cNvPr>
          <p:cNvSpPr txBox="1"/>
          <p:nvPr/>
        </p:nvSpPr>
        <p:spPr>
          <a:xfrm>
            <a:off x="691079" y="1315121"/>
            <a:ext cx="1074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Prompt user to enter information related to an online order. The information includes a list of items (description, quantity, and cost) delimited by a semicolon 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total of the order (quantity * cost). Don't forget to include the sales tax of 4.5%.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information about each item in the order as well as subtotal, tax, and the overall total.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0520C-0643-DAE7-8696-A6F003E325FC}"/>
              </a:ext>
            </a:extLst>
          </p:cNvPr>
          <p:cNvSpPr txBox="1"/>
          <p:nvPr/>
        </p:nvSpPr>
        <p:spPr>
          <a:xfrm>
            <a:off x="2408882" y="3621088"/>
            <a:ext cx="3153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======================</a:t>
            </a:r>
          </a:p>
          <a:p>
            <a:r>
              <a:rPr lang="en-US" sz="1600" dirty="0"/>
              <a:t>Online Order</a:t>
            </a:r>
          </a:p>
          <a:p>
            <a:r>
              <a:rPr lang="en-US" sz="1600" dirty="0"/>
              <a:t>======================</a:t>
            </a:r>
          </a:p>
          <a:p>
            <a:r>
              <a:rPr lang="en-US" sz="1600" dirty="0"/>
              <a:t>Polo Shirt: $71.97</a:t>
            </a:r>
          </a:p>
          <a:p>
            <a:r>
              <a:rPr lang="en-US" sz="1600" dirty="0"/>
              <a:t>Blue Jeans: $99.98</a:t>
            </a:r>
          </a:p>
          <a:p>
            <a:r>
              <a:rPr lang="en-US" sz="1600" dirty="0"/>
              <a:t>Tennis Shoes: $89.88</a:t>
            </a:r>
          </a:p>
          <a:p>
            <a:r>
              <a:rPr lang="en-US" sz="1600" dirty="0"/>
              <a:t>======================</a:t>
            </a:r>
          </a:p>
          <a:p>
            <a:r>
              <a:rPr lang="en-US" sz="1600" dirty="0"/>
              <a:t>Sub Total: $261.83</a:t>
            </a:r>
          </a:p>
          <a:p>
            <a:r>
              <a:rPr lang="en-US" sz="1600" dirty="0"/>
              <a:t>Tax 4.5%: $11.78</a:t>
            </a:r>
          </a:p>
          <a:p>
            <a:r>
              <a:rPr lang="en-US" sz="1600" dirty="0"/>
              <a:t>======================</a:t>
            </a:r>
          </a:p>
          <a:p>
            <a:r>
              <a:rPr lang="en-US" sz="1600" dirty="0"/>
              <a:t>Order Total: $273.61</a:t>
            </a:r>
          </a:p>
          <a:p>
            <a:r>
              <a:rPr lang="en-US" sz="1600" dirty="0"/>
              <a:t>======================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C224B-C1C7-A34B-4532-C8FB0FAE7182}"/>
              </a:ext>
            </a:extLst>
          </p:cNvPr>
          <p:cNvSpPr txBox="1"/>
          <p:nvPr/>
        </p:nvSpPr>
        <p:spPr>
          <a:xfrm>
            <a:off x="691079" y="2782669"/>
            <a:ext cx="6973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Input #1:</a:t>
            </a:r>
          </a:p>
          <a:p>
            <a:r>
              <a:rPr lang="en-US" dirty="0"/>
              <a:t>'Polo Shirt',3,23.99;'Blue Jeans',2,49.99;'Tennis Shoes',1,89.88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0F96F-6DBC-2F02-C427-C3DBFF219179}"/>
              </a:ext>
            </a:extLst>
          </p:cNvPr>
          <p:cNvSpPr txBox="1"/>
          <p:nvPr/>
        </p:nvSpPr>
        <p:spPr>
          <a:xfrm>
            <a:off x="820396" y="373451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0005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0BB8-69C4-4ADE-BAD9-D2F9A60A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89924"/>
            <a:ext cx="10325000" cy="850601"/>
          </a:xfrm>
        </p:spPr>
        <p:txBody>
          <a:bodyPr/>
          <a:lstStyle/>
          <a:p>
            <a:r>
              <a:rPr lang="en-US" dirty="0"/>
              <a:t>E5.4 - Nested Loops - Online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5C743-C1B0-72F3-DDF7-FD5FB332D669}"/>
              </a:ext>
            </a:extLst>
          </p:cNvPr>
          <p:cNvSpPr txBox="1"/>
          <p:nvPr/>
        </p:nvSpPr>
        <p:spPr>
          <a:xfrm>
            <a:off x="691079" y="1315121"/>
            <a:ext cx="1074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Prompt user to enter information related to an online order. The information includes a list of items (description, quantity, and cost) delimited by a semicolon 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C224B-C1C7-A34B-4532-C8FB0FAE7182}"/>
              </a:ext>
            </a:extLst>
          </p:cNvPr>
          <p:cNvSpPr txBox="1"/>
          <p:nvPr/>
        </p:nvSpPr>
        <p:spPr>
          <a:xfrm>
            <a:off x="691079" y="2700114"/>
            <a:ext cx="6973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Input #1:</a:t>
            </a:r>
          </a:p>
          <a:p>
            <a:r>
              <a:rPr lang="en-US" dirty="0"/>
              <a:t>'Polo Shirt',3,23.99;'Blue Jeans',2,49.99;'Tennis Shoes',1,89.88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03FAB-B604-89E2-A9F9-7FEE512A8764}"/>
              </a:ext>
            </a:extLst>
          </p:cNvPr>
          <p:cNvSpPr txBox="1"/>
          <p:nvPr/>
        </p:nvSpPr>
        <p:spPr>
          <a:xfrm>
            <a:off x="691079" y="3703724"/>
            <a:ext cx="33008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Split input into </a:t>
            </a:r>
            <a:r>
              <a:rPr lang="en-US" b="1" dirty="0" err="1"/>
              <a:t>orderRecords</a:t>
            </a:r>
            <a:r>
              <a:rPr lang="en-US" b="1" dirty="0"/>
              <a:t>[]</a:t>
            </a:r>
            <a:r>
              <a:rPr lang="en-US" dirty="0"/>
              <a:t> by “;”</a:t>
            </a:r>
          </a:p>
          <a:p>
            <a:endParaRPr lang="en-US" dirty="0"/>
          </a:p>
          <a:p>
            <a:r>
              <a:rPr lang="en-US" dirty="0"/>
              <a:t>[“'Polo Shirt',3,23.99”]</a:t>
            </a:r>
          </a:p>
          <a:p>
            <a:r>
              <a:rPr lang="en-US" dirty="0"/>
              <a:t>[“'Blue Jeans',2,49.99”]</a:t>
            </a:r>
          </a:p>
          <a:p>
            <a:r>
              <a:rPr lang="en-US" dirty="0"/>
              <a:t>[“'Tennis Shoes',1,89.88”]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B012C-42B5-68ED-7770-34946A736F08}"/>
              </a:ext>
            </a:extLst>
          </p:cNvPr>
          <p:cNvSpPr txBox="1"/>
          <p:nvPr/>
        </p:nvSpPr>
        <p:spPr>
          <a:xfrm>
            <a:off x="4193517" y="3703724"/>
            <a:ext cx="38049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Split </a:t>
            </a:r>
            <a:r>
              <a:rPr lang="en-US" b="1" dirty="0" err="1"/>
              <a:t>orderRecords</a:t>
            </a:r>
            <a:r>
              <a:rPr lang="en-US" dirty="0"/>
              <a:t> into </a:t>
            </a:r>
            <a:r>
              <a:rPr lang="en-US" b="1" dirty="0" err="1"/>
              <a:t>customerOrder</a:t>
            </a:r>
            <a:r>
              <a:rPr lang="en-US" b="1" dirty="0"/>
              <a:t>[]</a:t>
            </a:r>
            <a:r>
              <a:rPr lang="en-US" dirty="0"/>
              <a:t> by “,”</a:t>
            </a:r>
          </a:p>
          <a:p>
            <a:endParaRPr lang="en-US" dirty="0"/>
          </a:p>
          <a:p>
            <a:r>
              <a:rPr lang="en-US" dirty="0"/>
              <a:t>['Polo Shirt’, 3, 23.99]</a:t>
            </a:r>
          </a:p>
          <a:p>
            <a:r>
              <a:rPr lang="en-US" dirty="0"/>
              <a:t>['Blue Jeans’, 2, 49.99]</a:t>
            </a:r>
          </a:p>
          <a:p>
            <a:r>
              <a:rPr lang="en-US" dirty="0"/>
              <a:t>['Tennis Shoes’, 1, 89.88]</a:t>
            </a:r>
          </a:p>
          <a:p>
            <a:endParaRPr lang="en-US" dirty="0"/>
          </a:p>
          <a:p>
            <a:r>
              <a:rPr lang="en-US" b="1" dirty="0" err="1"/>
              <a:t>orderValues</a:t>
            </a:r>
            <a:r>
              <a:rPr lang="en-US" b="1" dirty="0"/>
              <a:t>[]</a:t>
            </a:r>
            <a:r>
              <a:rPr lang="en-US" dirty="0"/>
              <a:t> array structure</a:t>
            </a:r>
          </a:p>
          <a:p>
            <a:r>
              <a:rPr lang="en-US" dirty="0"/>
              <a:t>[0] – description</a:t>
            </a:r>
          </a:p>
          <a:p>
            <a:r>
              <a:rPr lang="en-US" dirty="0"/>
              <a:t>[1] – quantity</a:t>
            </a:r>
          </a:p>
          <a:p>
            <a:r>
              <a:rPr lang="en-US" dirty="0"/>
              <a:t>[2] - cost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89AF9-E3EF-7E74-DD39-11AEDF8FE21B}"/>
              </a:ext>
            </a:extLst>
          </p:cNvPr>
          <p:cNvSpPr txBox="1"/>
          <p:nvPr/>
        </p:nvSpPr>
        <p:spPr>
          <a:xfrm>
            <a:off x="8195664" y="2690336"/>
            <a:ext cx="3651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Split input into </a:t>
            </a:r>
            <a:r>
              <a:rPr lang="en-US" dirty="0" err="1"/>
              <a:t>orderRecords</a:t>
            </a:r>
            <a:r>
              <a:rPr lang="en-US" dirty="0"/>
              <a:t> by (“;”)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Split </a:t>
            </a:r>
            <a:r>
              <a:rPr lang="en-US" dirty="0" err="1"/>
              <a:t>orderRecords</a:t>
            </a:r>
            <a:r>
              <a:rPr lang="en-US" dirty="0"/>
              <a:t> elements into </a:t>
            </a:r>
            <a:r>
              <a:rPr lang="en-US" dirty="0" err="1"/>
              <a:t>customerOrder</a:t>
            </a:r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61462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0BB8-69C4-4ADE-BAD9-D2F9A60A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89924"/>
            <a:ext cx="10325000" cy="850601"/>
          </a:xfrm>
        </p:spPr>
        <p:txBody>
          <a:bodyPr/>
          <a:lstStyle/>
          <a:p>
            <a:r>
              <a:rPr lang="en-US" dirty="0"/>
              <a:t>E5.4 - Nested Loops - Online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5C743-C1B0-72F3-DDF7-FD5FB332D669}"/>
              </a:ext>
            </a:extLst>
          </p:cNvPr>
          <p:cNvSpPr txBox="1"/>
          <p:nvPr/>
        </p:nvSpPr>
        <p:spPr>
          <a:xfrm>
            <a:off x="691079" y="1315121"/>
            <a:ext cx="10744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Compute the total of the order (quantity * cost). Don't forget to include the sales tax of 4.5%.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C224B-C1C7-A34B-4532-C8FB0FAE7182}"/>
              </a:ext>
            </a:extLst>
          </p:cNvPr>
          <p:cNvSpPr txBox="1"/>
          <p:nvPr/>
        </p:nvSpPr>
        <p:spPr>
          <a:xfrm>
            <a:off x="784015" y="2284616"/>
            <a:ext cx="6973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Input #1:</a:t>
            </a:r>
          </a:p>
          <a:p>
            <a:r>
              <a:rPr lang="en-US" dirty="0"/>
              <a:t>'Polo Shirt',3,23.99;'Blue Jeans',2,49.99;'Tennis Shoes',1,89.88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B012C-42B5-68ED-7770-34946A736F08}"/>
              </a:ext>
            </a:extLst>
          </p:cNvPr>
          <p:cNvSpPr txBox="1"/>
          <p:nvPr/>
        </p:nvSpPr>
        <p:spPr>
          <a:xfrm>
            <a:off x="784015" y="3251756"/>
            <a:ext cx="33863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Split </a:t>
            </a:r>
            <a:r>
              <a:rPr lang="en-US" b="1" dirty="0" err="1"/>
              <a:t>orderRecords</a:t>
            </a:r>
            <a:r>
              <a:rPr lang="en-US" b="1" dirty="0"/>
              <a:t>[]</a:t>
            </a:r>
            <a:r>
              <a:rPr lang="en-US" dirty="0"/>
              <a:t> into </a:t>
            </a:r>
            <a:r>
              <a:rPr lang="en-US" b="1" dirty="0" err="1"/>
              <a:t>customerOrder</a:t>
            </a:r>
            <a:r>
              <a:rPr lang="en-US" b="1" dirty="0"/>
              <a:t>[]</a:t>
            </a:r>
            <a:r>
              <a:rPr lang="en-US" dirty="0"/>
              <a:t> by “,”</a:t>
            </a:r>
          </a:p>
          <a:p>
            <a:endParaRPr lang="en-US" dirty="0"/>
          </a:p>
          <a:p>
            <a:r>
              <a:rPr lang="en-US" dirty="0"/>
              <a:t>['Polo Shirt’, 3, 23.99]</a:t>
            </a:r>
          </a:p>
          <a:p>
            <a:r>
              <a:rPr lang="en-US" dirty="0"/>
              <a:t>['Blue Jeans’, 2, 49.99]</a:t>
            </a:r>
          </a:p>
          <a:p>
            <a:r>
              <a:rPr lang="en-US" dirty="0"/>
              <a:t>['Tennis Shoes’, 1, 89.88]</a:t>
            </a:r>
          </a:p>
          <a:p>
            <a:endParaRPr lang="en-US" dirty="0"/>
          </a:p>
          <a:p>
            <a:r>
              <a:rPr lang="en-US" b="1" dirty="0" err="1"/>
              <a:t>customerOrder</a:t>
            </a:r>
            <a:r>
              <a:rPr lang="en-US" b="1" dirty="0"/>
              <a:t>[]</a:t>
            </a:r>
            <a:r>
              <a:rPr lang="en-US" dirty="0"/>
              <a:t> array structure by index</a:t>
            </a:r>
          </a:p>
          <a:p>
            <a:r>
              <a:rPr lang="en-US" dirty="0"/>
              <a:t>[0] – description</a:t>
            </a:r>
          </a:p>
          <a:p>
            <a:r>
              <a:rPr lang="en-US" dirty="0"/>
              <a:t>[1] – quantity</a:t>
            </a:r>
          </a:p>
          <a:p>
            <a:r>
              <a:rPr lang="en-US" dirty="0"/>
              <a:t>[2] - cost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474F4-30E9-E0ED-736D-94C939C2CCF3}"/>
              </a:ext>
            </a:extLst>
          </p:cNvPr>
          <p:cNvSpPr txBox="1"/>
          <p:nvPr/>
        </p:nvSpPr>
        <p:spPr>
          <a:xfrm>
            <a:off x="4486615" y="3251756"/>
            <a:ext cx="31531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Output:</a:t>
            </a:r>
          </a:p>
          <a:p>
            <a:endParaRPr lang="en-US" sz="1600" dirty="0"/>
          </a:p>
          <a:p>
            <a:r>
              <a:rPr lang="en-US" sz="1600" dirty="0"/>
              <a:t>======================</a:t>
            </a:r>
          </a:p>
          <a:p>
            <a:r>
              <a:rPr lang="en-US" sz="1600" dirty="0"/>
              <a:t>Online Order</a:t>
            </a:r>
          </a:p>
          <a:p>
            <a:r>
              <a:rPr lang="en-US" sz="1600" dirty="0"/>
              <a:t>======================</a:t>
            </a:r>
          </a:p>
          <a:p>
            <a:r>
              <a:rPr lang="en-US" sz="1600" dirty="0"/>
              <a:t>Polo Shirt: $71.97</a:t>
            </a:r>
          </a:p>
          <a:p>
            <a:r>
              <a:rPr lang="en-US" sz="1600" dirty="0"/>
              <a:t>Blue Jeans: $99.98</a:t>
            </a:r>
          </a:p>
          <a:p>
            <a:r>
              <a:rPr lang="en-US" sz="1600" dirty="0"/>
              <a:t>Tennis Shoes: $89.88</a:t>
            </a:r>
          </a:p>
          <a:p>
            <a:r>
              <a:rPr lang="en-US" sz="1600" dirty="0"/>
              <a:t>======================</a:t>
            </a:r>
          </a:p>
          <a:p>
            <a:r>
              <a:rPr lang="en-US" sz="1600" dirty="0"/>
              <a:t>Sub Total: $261.83</a:t>
            </a:r>
          </a:p>
          <a:p>
            <a:r>
              <a:rPr lang="en-US" sz="1600" dirty="0"/>
              <a:t>Tax 4.5%: $11.78</a:t>
            </a:r>
          </a:p>
          <a:p>
            <a:r>
              <a:rPr lang="en-US" sz="1600" dirty="0"/>
              <a:t>======================</a:t>
            </a:r>
          </a:p>
          <a:p>
            <a:r>
              <a:rPr lang="en-US" sz="1600" dirty="0"/>
              <a:t>Order Total: $273.61</a:t>
            </a:r>
          </a:p>
          <a:p>
            <a:r>
              <a:rPr lang="en-US" sz="1600" dirty="0"/>
              <a:t>======================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79F2E-146A-8CE7-69EB-CF8DC4E29B26}"/>
              </a:ext>
            </a:extLst>
          </p:cNvPr>
          <p:cNvSpPr txBox="1"/>
          <p:nvPr/>
        </p:nvSpPr>
        <p:spPr>
          <a:xfrm>
            <a:off x="8021654" y="2610670"/>
            <a:ext cx="3651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Split input into </a:t>
            </a:r>
            <a:r>
              <a:rPr lang="en-US" dirty="0" err="1"/>
              <a:t>orderRecords</a:t>
            </a:r>
            <a:r>
              <a:rPr lang="en-US" dirty="0"/>
              <a:t> by (“;”)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Split </a:t>
            </a:r>
            <a:r>
              <a:rPr lang="en-US" dirty="0" err="1"/>
              <a:t>orderRecords</a:t>
            </a:r>
            <a:r>
              <a:rPr lang="en-US" dirty="0"/>
              <a:t> elements into </a:t>
            </a:r>
            <a:r>
              <a:rPr lang="en-US" dirty="0" err="1"/>
              <a:t>customerOrder</a:t>
            </a:r>
            <a:r>
              <a:rPr lang="en-US" dirty="0"/>
              <a:t>[]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each </a:t>
            </a:r>
            <a:r>
              <a:rPr lang="en-US" dirty="0" err="1"/>
              <a:t>customerOrder</a:t>
            </a:r>
            <a:r>
              <a:rPr lang="en-US" dirty="0"/>
              <a:t>, calculate the </a:t>
            </a:r>
            <a:r>
              <a:rPr lang="en-US" dirty="0" err="1"/>
              <a:t>orderTotal</a:t>
            </a:r>
            <a:r>
              <a:rPr lang="en-US" dirty="0"/>
              <a:t>, </a:t>
            </a:r>
            <a:r>
              <a:rPr lang="en-US" dirty="0" err="1"/>
              <a:t>calulate</a:t>
            </a:r>
            <a:r>
              <a:rPr lang="en-US" dirty="0"/>
              <a:t> overall order </a:t>
            </a:r>
            <a:r>
              <a:rPr lang="en-US" dirty="0" err="1"/>
              <a:t>subTotal</a:t>
            </a:r>
            <a:r>
              <a:rPr lang="en-US" dirty="0"/>
              <a:t>, the tax, and the </a:t>
            </a:r>
            <a:r>
              <a:rPr lang="en-US" dirty="0" err="1"/>
              <a:t>grandTotal</a:t>
            </a:r>
            <a:r>
              <a:rPr lang="en-US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Display output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1285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13B36"/>
      </a:dk2>
      <a:lt2>
        <a:srgbClr val="E8E6E2"/>
      </a:lt2>
      <a:accent1>
        <a:srgbClr val="4D73C3"/>
      </a:accent1>
      <a:accent2>
        <a:srgbClr val="3B93B1"/>
      </a:accent2>
      <a:accent3>
        <a:srgbClr val="46B3A2"/>
      </a:accent3>
      <a:accent4>
        <a:srgbClr val="3BB16D"/>
      </a:accent4>
      <a:accent5>
        <a:srgbClr val="48B849"/>
      </a:accent5>
      <a:accent6>
        <a:srgbClr val="6BB13B"/>
      </a:accent6>
      <a:hlink>
        <a:srgbClr val="319543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548</Words>
  <Application>Microsoft Macintosh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Grandview</vt:lpstr>
      <vt:lpstr>Wingdings</vt:lpstr>
      <vt:lpstr>CosineVTI</vt:lpstr>
      <vt:lpstr>Section 05: Conditionals and More Loops </vt:lpstr>
      <vt:lpstr>E5.3 – Is the average value in input?</vt:lpstr>
      <vt:lpstr>E5.4 - Nested Loops - Online order</vt:lpstr>
      <vt:lpstr>E5.4 - Nested Loops - Online order</vt:lpstr>
      <vt:lpstr>E5.4 - Nested Loops - Online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05: Conditionals and More Loops </dc:title>
  <dc:creator>Moorer, Thomas C.</dc:creator>
  <cp:lastModifiedBy>Moorer, Thomas C.</cp:lastModifiedBy>
  <cp:revision>1</cp:revision>
  <dcterms:created xsi:type="dcterms:W3CDTF">2022-09-20T09:56:43Z</dcterms:created>
  <dcterms:modified xsi:type="dcterms:W3CDTF">2022-09-20T10:59:59Z</dcterms:modified>
</cp:coreProperties>
</file>