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6" r:id="rId1"/>
  </p:sldMasterIdLst>
  <p:sldIdLst>
    <p:sldId id="256" r:id="rId2"/>
    <p:sldId id="257" r:id="rId3"/>
    <p:sldId id="258" r:id="rId4"/>
    <p:sldId id="259" r:id="rId5"/>
    <p:sldId id="288" r:id="rId6"/>
    <p:sldId id="287" r:id="rId7"/>
    <p:sldId id="261" r:id="rId8"/>
    <p:sldId id="260" r:id="rId9"/>
    <p:sldId id="294" r:id="rId10"/>
    <p:sldId id="306" r:id="rId11"/>
    <p:sldId id="310" r:id="rId12"/>
    <p:sldId id="262" r:id="rId13"/>
    <p:sldId id="295" r:id="rId14"/>
    <p:sldId id="296" r:id="rId15"/>
    <p:sldId id="297" r:id="rId16"/>
    <p:sldId id="298" r:id="rId17"/>
    <p:sldId id="299" r:id="rId18"/>
    <p:sldId id="300" r:id="rId19"/>
    <p:sldId id="301" r:id="rId20"/>
    <p:sldId id="286" r:id="rId21"/>
    <p:sldId id="302" r:id="rId22"/>
    <p:sldId id="304" r:id="rId23"/>
    <p:sldId id="303" r:id="rId24"/>
    <p:sldId id="305" r:id="rId25"/>
    <p:sldId id="307" r:id="rId26"/>
    <p:sldId id="264" r:id="rId27"/>
    <p:sldId id="265" r:id="rId28"/>
    <p:sldId id="309" r:id="rId29"/>
    <p:sldId id="266" r:id="rId30"/>
    <p:sldId id="311" r:id="rId31"/>
    <p:sldId id="280" r:id="rId32"/>
    <p:sldId id="281" r:id="rId33"/>
    <p:sldId id="308" r:id="rId34"/>
    <p:sldId id="28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6C6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autoAdjust="0"/>
  </p:normalViewPr>
  <p:slideViewPr>
    <p:cSldViewPr snapToGrid="0">
      <p:cViewPr varScale="1">
        <p:scale>
          <a:sx n="86" d="100"/>
          <a:sy n="86" d="100"/>
        </p:scale>
        <p:origin x="586"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3308BC-26A2-45F7-9A4B-CA8C5D12CADA}"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A9B64EA8-792C-4ADA-B355-3E91D371BFF0}">
      <dgm:prSet/>
      <dgm:spPr/>
      <dgm:t>
        <a:bodyPr/>
        <a:lstStyle/>
        <a:p>
          <a:r>
            <a:rPr lang="en-US"/>
            <a:t>The bike-sharing system is used for renting bicycles which consists of processes such as obtaining membership, rental, and bike return. </a:t>
          </a:r>
        </a:p>
      </dgm:t>
    </dgm:pt>
    <dgm:pt modelId="{44E04DDD-3AE9-4EAF-97B1-09A82F51C0C7}" type="parTrans" cxnId="{1C27A3F8-950F-4485-BFD4-10CC0F99FDB4}">
      <dgm:prSet/>
      <dgm:spPr/>
      <dgm:t>
        <a:bodyPr/>
        <a:lstStyle/>
        <a:p>
          <a:endParaRPr lang="en-US"/>
        </a:p>
      </dgm:t>
    </dgm:pt>
    <dgm:pt modelId="{BBBD0289-327D-4B39-9C9E-5025CD9CAEF5}" type="sibTrans" cxnId="{1C27A3F8-950F-4485-BFD4-10CC0F99FDB4}">
      <dgm:prSet/>
      <dgm:spPr/>
      <dgm:t>
        <a:bodyPr/>
        <a:lstStyle/>
        <a:p>
          <a:endParaRPr lang="en-US"/>
        </a:p>
      </dgm:t>
    </dgm:pt>
    <dgm:pt modelId="{99C504B8-CCD0-4AD0-BD5B-B37F731649C5}">
      <dgm:prSet/>
      <dgm:spPr/>
      <dgm:t>
        <a:bodyPr/>
        <a:lstStyle/>
        <a:p>
          <a:r>
            <a:rPr lang="en-US"/>
            <a:t>Around the world, there are over 500 bike-sharing systems. </a:t>
          </a:r>
        </a:p>
      </dgm:t>
    </dgm:pt>
    <dgm:pt modelId="{7ACF5171-6AFB-45EC-BB24-DA056765E015}" type="parTrans" cxnId="{97BE99A0-DDBB-4266-A7B9-59D0277FC907}">
      <dgm:prSet/>
      <dgm:spPr/>
      <dgm:t>
        <a:bodyPr/>
        <a:lstStyle/>
        <a:p>
          <a:endParaRPr lang="en-US"/>
        </a:p>
      </dgm:t>
    </dgm:pt>
    <dgm:pt modelId="{B5CB23B3-072C-4AA0-B251-397FF257239F}" type="sibTrans" cxnId="{97BE99A0-DDBB-4266-A7B9-59D0277FC907}">
      <dgm:prSet/>
      <dgm:spPr/>
      <dgm:t>
        <a:bodyPr/>
        <a:lstStyle/>
        <a:p>
          <a:endParaRPr lang="en-US"/>
        </a:p>
      </dgm:t>
    </dgm:pt>
    <dgm:pt modelId="{D9133AB6-0721-4C12-8C99-6F2D611A32D7}">
      <dgm:prSet/>
      <dgm:spPr/>
      <dgm:t>
        <a:bodyPr/>
        <a:lstStyle/>
        <a:p>
          <a:r>
            <a:rPr lang="en-US"/>
            <a:t>Customers can easily rent a bike from one location and return it to different location according to their needs.</a:t>
          </a:r>
        </a:p>
      </dgm:t>
    </dgm:pt>
    <dgm:pt modelId="{63384425-0F7D-4DA6-8F91-7B7021A0423F}" type="parTrans" cxnId="{DFF7F0DA-79BE-4ABC-8AB8-390824122B73}">
      <dgm:prSet/>
      <dgm:spPr/>
      <dgm:t>
        <a:bodyPr/>
        <a:lstStyle/>
        <a:p>
          <a:endParaRPr lang="en-US"/>
        </a:p>
      </dgm:t>
    </dgm:pt>
    <dgm:pt modelId="{78785E05-A9F2-4ECC-A798-6AB2975BFBEA}" type="sibTrans" cxnId="{DFF7F0DA-79BE-4ABC-8AB8-390824122B73}">
      <dgm:prSet/>
      <dgm:spPr/>
      <dgm:t>
        <a:bodyPr/>
        <a:lstStyle/>
        <a:p>
          <a:endParaRPr lang="en-US"/>
        </a:p>
      </dgm:t>
    </dgm:pt>
    <dgm:pt modelId="{C094E4D1-362D-4FF3-9A79-CA23B2249DE0}">
      <dgm:prSet/>
      <dgm:spPr/>
      <dgm:t>
        <a:bodyPr/>
        <a:lstStyle/>
        <a:p>
          <a:r>
            <a:rPr lang="en-US" dirty="0"/>
            <a:t>Researchers are attracted to the data generated by these bike-sharing systems because they  function as a sensor network. </a:t>
          </a:r>
        </a:p>
      </dgm:t>
    </dgm:pt>
    <dgm:pt modelId="{831CF98B-AD0F-4528-A5A7-0610A56A9764}" type="parTrans" cxnId="{1FB90C2E-1BD2-4E32-AD71-5E6F19346EF6}">
      <dgm:prSet/>
      <dgm:spPr/>
      <dgm:t>
        <a:bodyPr/>
        <a:lstStyle/>
        <a:p>
          <a:endParaRPr lang="en-US"/>
        </a:p>
      </dgm:t>
    </dgm:pt>
    <dgm:pt modelId="{E90140BA-DB7C-49A1-B294-B474E63436FC}" type="sibTrans" cxnId="{1FB90C2E-1BD2-4E32-AD71-5E6F19346EF6}">
      <dgm:prSet/>
      <dgm:spPr/>
      <dgm:t>
        <a:bodyPr/>
        <a:lstStyle/>
        <a:p>
          <a:endParaRPr lang="en-US"/>
        </a:p>
      </dgm:t>
    </dgm:pt>
    <dgm:pt modelId="{7A8130A0-189F-44AA-AF08-75BA6397CCCA}">
      <dgm:prSet/>
      <dgm:spPr/>
      <dgm:t>
        <a:bodyPr/>
        <a:lstStyle/>
        <a:p>
          <a:r>
            <a:rPr lang="en-US"/>
            <a:t>Using the data generated by these systems, we can study the mobility of a city.</a:t>
          </a:r>
        </a:p>
      </dgm:t>
    </dgm:pt>
    <dgm:pt modelId="{3583A90D-761D-4900-8F28-98491CDD29F9}" type="parTrans" cxnId="{EE4D7442-3790-4A3D-97EF-5227BA7C5455}">
      <dgm:prSet/>
      <dgm:spPr/>
      <dgm:t>
        <a:bodyPr/>
        <a:lstStyle/>
        <a:p>
          <a:endParaRPr lang="en-US"/>
        </a:p>
      </dgm:t>
    </dgm:pt>
    <dgm:pt modelId="{AFEDCD03-BB47-4726-A9E0-97FB49EF53C7}" type="sibTrans" cxnId="{EE4D7442-3790-4A3D-97EF-5227BA7C5455}">
      <dgm:prSet/>
      <dgm:spPr/>
      <dgm:t>
        <a:bodyPr/>
        <a:lstStyle/>
        <a:p>
          <a:endParaRPr lang="en-US"/>
        </a:p>
      </dgm:t>
    </dgm:pt>
    <dgm:pt modelId="{08EED2EA-3B32-4FE4-8181-E474AE0FDE1C}" type="pres">
      <dgm:prSet presAssocID="{783308BC-26A2-45F7-9A4B-CA8C5D12CADA}" presName="root" presStyleCnt="0">
        <dgm:presLayoutVars>
          <dgm:dir/>
          <dgm:resizeHandles val="exact"/>
        </dgm:presLayoutVars>
      </dgm:prSet>
      <dgm:spPr/>
    </dgm:pt>
    <dgm:pt modelId="{D077AC51-BFF6-498A-972C-66A6437E8850}" type="pres">
      <dgm:prSet presAssocID="{A9B64EA8-792C-4ADA-B355-3E91D371BFF0}" presName="compNode" presStyleCnt="0"/>
      <dgm:spPr/>
    </dgm:pt>
    <dgm:pt modelId="{D3F9F760-1CEC-46D9-975E-4FEDCDAE067C}" type="pres">
      <dgm:prSet presAssocID="{A9B64EA8-792C-4ADA-B355-3E91D371BFF0}" presName="bgRect" presStyleLbl="bgShp" presStyleIdx="0" presStyleCnt="5"/>
      <dgm:spPr/>
    </dgm:pt>
    <dgm:pt modelId="{3E989F15-27C8-4A98-94D4-B18730D5E08B}" type="pres">
      <dgm:prSet presAssocID="{A9B64EA8-792C-4ADA-B355-3E91D371BFF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ke"/>
        </a:ext>
      </dgm:extLst>
    </dgm:pt>
    <dgm:pt modelId="{6E838A41-9418-4186-91A4-5FA8620BF4C1}" type="pres">
      <dgm:prSet presAssocID="{A9B64EA8-792C-4ADA-B355-3E91D371BFF0}" presName="spaceRect" presStyleCnt="0"/>
      <dgm:spPr/>
    </dgm:pt>
    <dgm:pt modelId="{B120DFAD-1AD5-40DD-BE58-9D222A8BF781}" type="pres">
      <dgm:prSet presAssocID="{A9B64EA8-792C-4ADA-B355-3E91D371BFF0}" presName="parTx" presStyleLbl="revTx" presStyleIdx="0" presStyleCnt="5">
        <dgm:presLayoutVars>
          <dgm:chMax val="0"/>
          <dgm:chPref val="0"/>
        </dgm:presLayoutVars>
      </dgm:prSet>
      <dgm:spPr/>
    </dgm:pt>
    <dgm:pt modelId="{44D84FD7-69B6-454C-86D2-5164823F7EB8}" type="pres">
      <dgm:prSet presAssocID="{BBBD0289-327D-4B39-9C9E-5025CD9CAEF5}" presName="sibTrans" presStyleCnt="0"/>
      <dgm:spPr/>
    </dgm:pt>
    <dgm:pt modelId="{51E3730A-881E-4D2F-98CB-F4C24EBDA790}" type="pres">
      <dgm:prSet presAssocID="{99C504B8-CCD0-4AD0-BD5B-B37F731649C5}" presName="compNode" presStyleCnt="0"/>
      <dgm:spPr/>
    </dgm:pt>
    <dgm:pt modelId="{E4E788C3-A296-485E-AECE-D80E45EACE06}" type="pres">
      <dgm:prSet presAssocID="{99C504B8-CCD0-4AD0-BD5B-B37F731649C5}" presName="bgRect" presStyleLbl="bgShp" presStyleIdx="1" presStyleCnt="5"/>
      <dgm:spPr/>
    </dgm:pt>
    <dgm:pt modelId="{C7661452-9AD8-4E7F-98D6-201581CDFFEA}" type="pres">
      <dgm:prSet presAssocID="{99C504B8-CCD0-4AD0-BD5B-B37F731649C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ooter"/>
        </a:ext>
      </dgm:extLst>
    </dgm:pt>
    <dgm:pt modelId="{AF537307-6584-41F5-B875-247A5E7717CD}" type="pres">
      <dgm:prSet presAssocID="{99C504B8-CCD0-4AD0-BD5B-B37F731649C5}" presName="spaceRect" presStyleCnt="0"/>
      <dgm:spPr/>
    </dgm:pt>
    <dgm:pt modelId="{45A81AFD-306D-4DE7-BF03-2B6E20BACAD6}" type="pres">
      <dgm:prSet presAssocID="{99C504B8-CCD0-4AD0-BD5B-B37F731649C5}" presName="parTx" presStyleLbl="revTx" presStyleIdx="1" presStyleCnt="5">
        <dgm:presLayoutVars>
          <dgm:chMax val="0"/>
          <dgm:chPref val="0"/>
        </dgm:presLayoutVars>
      </dgm:prSet>
      <dgm:spPr/>
    </dgm:pt>
    <dgm:pt modelId="{2186DAAD-6A09-4D9B-A2B8-E650AE4B3E92}" type="pres">
      <dgm:prSet presAssocID="{B5CB23B3-072C-4AA0-B251-397FF257239F}" presName="sibTrans" presStyleCnt="0"/>
      <dgm:spPr/>
    </dgm:pt>
    <dgm:pt modelId="{B9F5B665-65A3-4E8B-A730-FE479E7B0542}" type="pres">
      <dgm:prSet presAssocID="{D9133AB6-0721-4C12-8C99-6F2D611A32D7}" presName="compNode" presStyleCnt="0"/>
      <dgm:spPr/>
    </dgm:pt>
    <dgm:pt modelId="{7F70B1D6-9D72-4C77-B5E6-50DFFC8A4F66}" type="pres">
      <dgm:prSet presAssocID="{D9133AB6-0721-4C12-8C99-6F2D611A32D7}" presName="bgRect" presStyleLbl="bgShp" presStyleIdx="2" presStyleCnt="5"/>
      <dgm:spPr/>
    </dgm:pt>
    <dgm:pt modelId="{24114B3C-E8C3-4CA8-9457-8C9F963C6EBA}" type="pres">
      <dgm:prSet presAssocID="{D9133AB6-0721-4C12-8C99-6F2D611A32D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E8C4FC48-E7CB-4BF9-9F64-48B172417B2E}" type="pres">
      <dgm:prSet presAssocID="{D9133AB6-0721-4C12-8C99-6F2D611A32D7}" presName="spaceRect" presStyleCnt="0"/>
      <dgm:spPr/>
    </dgm:pt>
    <dgm:pt modelId="{57DE7343-DD1B-489F-9DC7-85827BFDA2D9}" type="pres">
      <dgm:prSet presAssocID="{D9133AB6-0721-4C12-8C99-6F2D611A32D7}" presName="parTx" presStyleLbl="revTx" presStyleIdx="2" presStyleCnt="5">
        <dgm:presLayoutVars>
          <dgm:chMax val="0"/>
          <dgm:chPref val="0"/>
        </dgm:presLayoutVars>
      </dgm:prSet>
      <dgm:spPr/>
    </dgm:pt>
    <dgm:pt modelId="{6CC0D101-E48C-4D71-9171-7998F1A36BA6}" type="pres">
      <dgm:prSet presAssocID="{78785E05-A9F2-4ECC-A798-6AB2975BFBEA}" presName="sibTrans" presStyleCnt="0"/>
      <dgm:spPr/>
    </dgm:pt>
    <dgm:pt modelId="{03D32D16-6DD8-4F06-854A-4CC76DE69102}" type="pres">
      <dgm:prSet presAssocID="{C094E4D1-362D-4FF3-9A79-CA23B2249DE0}" presName="compNode" presStyleCnt="0"/>
      <dgm:spPr/>
    </dgm:pt>
    <dgm:pt modelId="{B7729D44-03ED-462E-9502-BA45A8BD9F5E}" type="pres">
      <dgm:prSet presAssocID="{C094E4D1-362D-4FF3-9A79-CA23B2249DE0}" presName="bgRect" presStyleLbl="bgShp" presStyleIdx="3" presStyleCnt="5"/>
      <dgm:spPr/>
    </dgm:pt>
    <dgm:pt modelId="{8509EC63-DE3B-4C07-B5E1-AC99FA2C1CDD}" type="pres">
      <dgm:prSet presAssocID="{C094E4D1-362D-4FF3-9A79-CA23B2249DE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7F1F44D3-5C06-49F1-B594-C6CE6CD1CC3B}" type="pres">
      <dgm:prSet presAssocID="{C094E4D1-362D-4FF3-9A79-CA23B2249DE0}" presName="spaceRect" presStyleCnt="0"/>
      <dgm:spPr/>
    </dgm:pt>
    <dgm:pt modelId="{F352E336-5CBE-4144-8EB1-5542081C2DA2}" type="pres">
      <dgm:prSet presAssocID="{C094E4D1-362D-4FF3-9A79-CA23B2249DE0}" presName="parTx" presStyleLbl="revTx" presStyleIdx="3" presStyleCnt="5">
        <dgm:presLayoutVars>
          <dgm:chMax val="0"/>
          <dgm:chPref val="0"/>
        </dgm:presLayoutVars>
      </dgm:prSet>
      <dgm:spPr/>
    </dgm:pt>
    <dgm:pt modelId="{9944F306-8F62-4F61-9F1A-652497618274}" type="pres">
      <dgm:prSet presAssocID="{E90140BA-DB7C-49A1-B294-B474E63436FC}" presName="sibTrans" presStyleCnt="0"/>
      <dgm:spPr/>
    </dgm:pt>
    <dgm:pt modelId="{0D83ADD4-D516-4969-A778-616C1B4412C3}" type="pres">
      <dgm:prSet presAssocID="{7A8130A0-189F-44AA-AF08-75BA6397CCCA}" presName="compNode" presStyleCnt="0"/>
      <dgm:spPr/>
    </dgm:pt>
    <dgm:pt modelId="{0F06059C-B22A-4285-BE10-77682A819844}" type="pres">
      <dgm:prSet presAssocID="{7A8130A0-189F-44AA-AF08-75BA6397CCCA}" presName="bgRect" presStyleLbl="bgShp" presStyleIdx="4" presStyleCnt="5"/>
      <dgm:spPr/>
    </dgm:pt>
    <dgm:pt modelId="{460368B9-23D5-442A-A175-7CE026368271}" type="pres">
      <dgm:prSet presAssocID="{7A8130A0-189F-44AA-AF08-75BA6397CCC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CE51E150-0197-406F-88BC-83DFA7066C7C}" type="pres">
      <dgm:prSet presAssocID="{7A8130A0-189F-44AA-AF08-75BA6397CCCA}" presName="spaceRect" presStyleCnt="0"/>
      <dgm:spPr/>
    </dgm:pt>
    <dgm:pt modelId="{8FFAB7D4-CA25-48A1-AC4D-EA8F67997BDB}" type="pres">
      <dgm:prSet presAssocID="{7A8130A0-189F-44AA-AF08-75BA6397CCCA}" presName="parTx" presStyleLbl="revTx" presStyleIdx="4" presStyleCnt="5">
        <dgm:presLayoutVars>
          <dgm:chMax val="0"/>
          <dgm:chPref val="0"/>
        </dgm:presLayoutVars>
      </dgm:prSet>
      <dgm:spPr/>
    </dgm:pt>
  </dgm:ptLst>
  <dgm:cxnLst>
    <dgm:cxn modelId="{8B35D509-B4A2-4526-B1B6-E3026C88DD5E}" type="presOf" srcId="{7A8130A0-189F-44AA-AF08-75BA6397CCCA}" destId="{8FFAB7D4-CA25-48A1-AC4D-EA8F67997BDB}" srcOrd="0" destOrd="0" presId="urn:microsoft.com/office/officeart/2018/2/layout/IconVerticalSolidList"/>
    <dgm:cxn modelId="{26D82624-078C-4F76-814C-AC1AE104803D}" type="presOf" srcId="{A9B64EA8-792C-4ADA-B355-3E91D371BFF0}" destId="{B120DFAD-1AD5-40DD-BE58-9D222A8BF781}" srcOrd="0" destOrd="0" presId="urn:microsoft.com/office/officeart/2018/2/layout/IconVerticalSolidList"/>
    <dgm:cxn modelId="{3936C42C-8DF8-4BE2-BCB2-002C5BA8FF9A}" type="presOf" srcId="{C094E4D1-362D-4FF3-9A79-CA23B2249DE0}" destId="{F352E336-5CBE-4144-8EB1-5542081C2DA2}" srcOrd="0" destOrd="0" presId="urn:microsoft.com/office/officeart/2018/2/layout/IconVerticalSolidList"/>
    <dgm:cxn modelId="{1FB90C2E-1BD2-4E32-AD71-5E6F19346EF6}" srcId="{783308BC-26A2-45F7-9A4B-CA8C5D12CADA}" destId="{C094E4D1-362D-4FF3-9A79-CA23B2249DE0}" srcOrd="3" destOrd="0" parTransId="{831CF98B-AD0F-4528-A5A7-0610A56A9764}" sibTransId="{E90140BA-DB7C-49A1-B294-B474E63436FC}"/>
    <dgm:cxn modelId="{EE4D7442-3790-4A3D-97EF-5227BA7C5455}" srcId="{783308BC-26A2-45F7-9A4B-CA8C5D12CADA}" destId="{7A8130A0-189F-44AA-AF08-75BA6397CCCA}" srcOrd="4" destOrd="0" parTransId="{3583A90D-761D-4900-8F28-98491CDD29F9}" sibTransId="{AFEDCD03-BB47-4726-A9E0-97FB49EF53C7}"/>
    <dgm:cxn modelId="{DC08F49E-29A9-487A-9C93-97F1A4C6E1D1}" type="presOf" srcId="{D9133AB6-0721-4C12-8C99-6F2D611A32D7}" destId="{57DE7343-DD1B-489F-9DC7-85827BFDA2D9}" srcOrd="0" destOrd="0" presId="urn:microsoft.com/office/officeart/2018/2/layout/IconVerticalSolidList"/>
    <dgm:cxn modelId="{97BE99A0-DDBB-4266-A7B9-59D0277FC907}" srcId="{783308BC-26A2-45F7-9A4B-CA8C5D12CADA}" destId="{99C504B8-CCD0-4AD0-BD5B-B37F731649C5}" srcOrd="1" destOrd="0" parTransId="{7ACF5171-6AFB-45EC-BB24-DA056765E015}" sibTransId="{B5CB23B3-072C-4AA0-B251-397FF257239F}"/>
    <dgm:cxn modelId="{9789C5CE-E1B4-43DE-BAFB-9AB09D13B7B5}" type="presOf" srcId="{783308BC-26A2-45F7-9A4B-CA8C5D12CADA}" destId="{08EED2EA-3B32-4FE4-8181-E474AE0FDE1C}" srcOrd="0" destOrd="0" presId="urn:microsoft.com/office/officeart/2018/2/layout/IconVerticalSolidList"/>
    <dgm:cxn modelId="{51C05AD9-C81D-4959-AC60-4E5B8DA0BB51}" type="presOf" srcId="{99C504B8-CCD0-4AD0-BD5B-B37F731649C5}" destId="{45A81AFD-306D-4DE7-BF03-2B6E20BACAD6}" srcOrd="0" destOrd="0" presId="urn:microsoft.com/office/officeart/2018/2/layout/IconVerticalSolidList"/>
    <dgm:cxn modelId="{DFF7F0DA-79BE-4ABC-8AB8-390824122B73}" srcId="{783308BC-26A2-45F7-9A4B-CA8C5D12CADA}" destId="{D9133AB6-0721-4C12-8C99-6F2D611A32D7}" srcOrd="2" destOrd="0" parTransId="{63384425-0F7D-4DA6-8F91-7B7021A0423F}" sibTransId="{78785E05-A9F2-4ECC-A798-6AB2975BFBEA}"/>
    <dgm:cxn modelId="{1C27A3F8-950F-4485-BFD4-10CC0F99FDB4}" srcId="{783308BC-26A2-45F7-9A4B-CA8C5D12CADA}" destId="{A9B64EA8-792C-4ADA-B355-3E91D371BFF0}" srcOrd="0" destOrd="0" parTransId="{44E04DDD-3AE9-4EAF-97B1-09A82F51C0C7}" sibTransId="{BBBD0289-327D-4B39-9C9E-5025CD9CAEF5}"/>
    <dgm:cxn modelId="{1EFC28FE-0D45-439F-A2CC-F4090DC2543C}" type="presParOf" srcId="{08EED2EA-3B32-4FE4-8181-E474AE0FDE1C}" destId="{D077AC51-BFF6-498A-972C-66A6437E8850}" srcOrd="0" destOrd="0" presId="urn:microsoft.com/office/officeart/2018/2/layout/IconVerticalSolidList"/>
    <dgm:cxn modelId="{24860E08-2808-499E-9FB0-29173730CC9C}" type="presParOf" srcId="{D077AC51-BFF6-498A-972C-66A6437E8850}" destId="{D3F9F760-1CEC-46D9-975E-4FEDCDAE067C}" srcOrd="0" destOrd="0" presId="urn:microsoft.com/office/officeart/2018/2/layout/IconVerticalSolidList"/>
    <dgm:cxn modelId="{B598E181-2BA0-4B71-9B48-7AB6FA8ACF09}" type="presParOf" srcId="{D077AC51-BFF6-498A-972C-66A6437E8850}" destId="{3E989F15-27C8-4A98-94D4-B18730D5E08B}" srcOrd="1" destOrd="0" presId="urn:microsoft.com/office/officeart/2018/2/layout/IconVerticalSolidList"/>
    <dgm:cxn modelId="{952C9ED4-C833-4D77-AB06-0F7F94C4BB1F}" type="presParOf" srcId="{D077AC51-BFF6-498A-972C-66A6437E8850}" destId="{6E838A41-9418-4186-91A4-5FA8620BF4C1}" srcOrd="2" destOrd="0" presId="urn:microsoft.com/office/officeart/2018/2/layout/IconVerticalSolidList"/>
    <dgm:cxn modelId="{533DE978-9306-4032-92A9-93D50C9E893E}" type="presParOf" srcId="{D077AC51-BFF6-498A-972C-66A6437E8850}" destId="{B120DFAD-1AD5-40DD-BE58-9D222A8BF781}" srcOrd="3" destOrd="0" presId="urn:microsoft.com/office/officeart/2018/2/layout/IconVerticalSolidList"/>
    <dgm:cxn modelId="{E4DE7D18-F78F-4EBE-8FAF-9040F2D919F7}" type="presParOf" srcId="{08EED2EA-3B32-4FE4-8181-E474AE0FDE1C}" destId="{44D84FD7-69B6-454C-86D2-5164823F7EB8}" srcOrd="1" destOrd="0" presId="urn:microsoft.com/office/officeart/2018/2/layout/IconVerticalSolidList"/>
    <dgm:cxn modelId="{594C7E70-E641-465D-BC6E-0D5801376EFC}" type="presParOf" srcId="{08EED2EA-3B32-4FE4-8181-E474AE0FDE1C}" destId="{51E3730A-881E-4D2F-98CB-F4C24EBDA790}" srcOrd="2" destOrd="0" presId="urn:microsoft.com/office/officeart/2018/2/layout/IconVerticalSolidList"/>
    <dgm:cxn modelId="{339825FC-9745-426E-A8F7-C6A671485D08}" type="presParOf" srcId="{51E3730A-881E-4D2F-98CB-F4C24EBDA790}" destId="{E4E788C3-A296-485E-AECE-D80E45EACE06}" srcOrd="0" destOrd="0" presId="urn:microsoft.com/office/officeart/2018/2/layout/IconVerticalSolidList"/>
    <dgm:cxn modelId="{C1542914-56E2-4508-87D0-B34DA71C9F66}" type="presParOf" srcId="{51E3730A-881E-4D2F-98CB-F4C24EBDA790}" destId="{C7661452-9AD8-4E7F-98D6-201581CDFFEA}" srcOrd="1" destOrd="0" presId="urn:microsoft.com/office/officeart/2018/2/layout/IconVerticalSolidList"/>
    <dgm:cxn modelId="{3D72AD5A-D2BA-4FA0-88C5-63E714187A7E}" type="presParOf" srcId="{51E3730A-881E-4D2F-98CB-F4C24EBDA790}" destId="{AF537307-6584-41F5-B875-247A5E7717CD}" srcOrd="2" destOrd="0" presId="urn:microsoft.com/office/officeart/2018/2/layout/IconVerticalSolidList"/>
    <dgm:cxn modelId="{9523C56D-E04F-43A8-A0C3-8266B8A05E12}" type="presParOf" srcId="{51E3730A-881E-4D2F-98CB-F4C24EBDA790}" destId="{45A81AFD-306D-4DE7-BF03-2B6E20BACAD6}" srcOrd="3" destOrd="0" presId="urn:microsoft.com/office/officeart/2018/2/layout/IconVerticalSolidList"/>
    <dgm:cxn modelId="{3EBCADF9-74C7-4CDA-B672-1C31D427E14E}" type="presParOf" srcId="{08EED2EA-3B32-4FE4-8181-E474AE0FDE1C}" destId="{2186DAAD-6A09-4D9B-A2B8-E650AE4B3E92}" srcOrd="3" destOrd="0" presId="urn:microsoft.com/office/officeart/2018/2/layout/IconVerticalSolidList"/>
    <dgm:cxn modelId="{FB5856F8-6241-4C91-8340-E5904283903B}" type="presParOf" srcId="{08EED2EA-3B32-4FE4-8181-E474AE0FDE1C}" destId="{B9F5B665-65A3-4E8B-A730-FE479E7B0542}" srcOrd="4" destOrd="0" presId="urn:microsoft.com/office/officeart/2018/2/layout/IconVerticalSolidList"/>
    <dgm:cxn modelId="{0889A103-3B05-4BCF-89A1-148B4CD88DD0}" type="presParOf" srcId="{B9F5B665-65A3-4E8B-A730-FE479E7B0542}" destId="{7F70B1D6-9D72-4C77-B5E6-50DFFC8A4F66}" srcOrd="0" destOrd="0" presId="urn:microsoft.com/office/officeart/2018/2/layout/IconVerticalSolidList"/>
    <dgm:cxn modelId="{0DF443D2-0336-430A-BE8E-C4CE6E23A74F}" type="presParOf" srcId="{B9F5B665-65A3-4E8B-A730-FE479E7B0542}" destId="{24114B3C-E8C3-4CA8-9457-8C9F963C6EBA}" srcOrd="1" destOrd="0" presId="urn:microsoft.com/office/officeart/2018/2/layout/IconVerticalSolidList"/>
    <dgm:cxn modelId="{547DA848-233D-43AD-BB06-4D4E28ABDF47}" type="presParOf" srcId="{B9F5B665-65A3-4E8B-A730-FE479E7B0542}" destId="{E8C4FC48-E7CB-4BF9-9F64-48B172417B2E}" srcOrd="2" destOrd="0" presId="urn:microsoft.com/office/officeart/2018/2/layout/IconVerticalSolidList"/>
    <dgm:cxn modelId="{67C225F1-0EA0-473B-84B5-EF2D3B54F43B}" type="presParOf" srcId="{B9F5B665-65A3-4E8B-A730-FE479E7B0542}" destId="{57DE7343-DD1B-489F-9DC7-85827BFDA2D9}" srcOrd="3" destOrd="0" presId="urn:microsoft.com/office/officeart/2018/2/layout/IconVerticalSolidList"/>
    <dgm:cxn modelId="{8FC7C410-86D2-4C7F-B671-6B2483409F73}" type="presParOf" srcId="{08EED2EA-3B32-4FE4-8181-E474AE0FDE1C}" destId="{6CC0D101-E48C-4D71-9171-7998F1A36BA6}" srcOrd="5" destOrd="0" presId="urn:microsoft.com/office/officeart/2018/2/layout/IconVerticalSolidList"/>
    <dgm:cxn modelId="{16BF96DA-3720-4CF7-80B7-529A9D0C013A}" type="presParOf" srcId="{08EED2EA-3B32-4FE4-8181-E474AE0FDE1C}" destId="{03D32D16-6DD8-4F06-854A-4CC76DE69102}" srcOrd="6" destOrd="0" presId="urn:microsoft.com/office/officeart/2018/2/layout/IconVerticalSolidList"/>
    <dgm:cxn modelId="{87487F5E-35AC-4998-9F89-6ED0B4E7972A}" type="presParOf" srcId="{03D32D16-6DD8-4F06-854A-4CC76DE69102}" destId="{B7729D44-03ED-462E-9502-BA45A8BD9F5E}" srcOrd="0" destOrd="0" presId="urn:microsoft.com/office/officeart/2018/2/layout/IconVerticalSolidList"/>
    <dgm:cxn modelId="{5EE5B565-08CD-4555-A719-CC370B46D679}" type="presParOf" srcId="{03D32D16-6DD8-4F06-854A-4CC76DE69102}" destId="{8509EC63-DE3B-4C07-B5E1-AC99FA2C1CDD}" srcOrd="1" destOrd="0" presId="urn:microsoft.com/office/officeart/2018/2/layout/IconVerticalSolidList"/>
    <dgm:cxn modelId="{46F49CD8-945B-463C-A780-841DB9F03238}" type="presParOf" srcId="{03D32D16-6DD8-4F06-854A-4CC76DE69102}" destId="{7F1F44D3-5C06-49F1-B594-C6CE6CD1CC3B}" srcOrd="2" destOrd="0" presId="urn:microsoft.com/office/officeart/2018/2/layout/IconVerticalSolidList"/>
    <dgm:cxn modelId="{B47B7F4B-06BB-402A-896E-91DF48BCEDE5}" type="presParOf" srcId="{03D32D16-6DD8-4F06-854A-4CC76DE69102}" destId="{F352E336-5CBE-4144-8EB1-5542081C2DA2}" srcOrd="3" destOrd="0" presId="urn:microsoft.com/office/officeart/2018/2/layout/IconVerticalSolidList"/>
    <dgm:cxn modelId="{968F2CEF-E759-4E88-A1D8-CEF2FA6DE67C}" type="presParOf" srcId="{08EED2EA-3B32-4FE4-8181-E474AE0FDE1C}" destId="{9944F306-8F62-4F61-9F1A-652497618274}" srcOrd="7" destOrd="0" presId="urn:microsoft.com/office/officeart/2018/2/layout/IconVerticalSolidList"/>
    <dgm:cxn modelId="{B969D8A6-305B-48B7-BD4E-E3D3D85082D6}" type="presParOf" srcId="{08EED2EA-3B32-4FE4-8181-E474AE0FDE1C}" destId="{0D83ADD4-D516-4969-A778-616C1B4412C3}" srcOrd="8" destOrd="0" presId="urn:microsoft.com/office/officeart/2018/2/layout/IconVerticalSolidList"/>
    <dgm:cxn modelId="{20D9176D-62DD-40DC-976E-340B22C3F361}" type="presParOf" srcId="{0D83ADD4-D516-4969-A778-616C1B4412C3}" destId="{0F06059C-B22A-4285-BE10-77682A819844}" srcOrd="0" destOrd="0" presId="urn:microsoft.com/office/officeart/2018/2/layout/IconVerticalSolidList"/>
    <dgm:cxn modelId="{EA2C7690-802D-48B4-801E-D1C4651C5B87}" type="presParOf" srcId="{0D83ADD4-D516-4969-A778-616C1B4412C3}" destId="{460368B9-23D5-442A-A175-7CE026368271}" srcOrd="1" destOrd="0" presId="urn:microsoft.com/office/officeart/2018/2/layout/IconVerticalSolidList"/>
    <dgm:cxn modelId="{5074CB46-6D97-421D-8E5B-46C211CD24B9}" type="presParOf" srcId="{0D83ADD4-D516-4969-A778-616C1B4412C3}" destId="{CE51E150-0197-406F-88BC-83DFA7066C7C}" srcOrd="2" destOrd="0" presId="urn:microsoft.com/office/officeart/2018/2/layout/IconVerticalSolidList"/>
    <dgm:cxn modelId="{B0323502-9BF0-487C-A1B7-CFE1E19DA649}" type="presParOf" srcId="{0D83ADD4-D516-4969-A778-616C1B4412C3}" destId="{8FFAB7D4-CA25-48A1-AC4D-EA8F67997BD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44A04C-BC17-4734-84D7-40463013D98C}" type="doc">
      <dgm:prSet loTypeId="urn:microsoft.com/office/officeart/2008/layout/LinedList" loCatId="list" qsTypeId="urn:microsoft.com/office/officeart/2005/8/quickstyle/simple4" qsCatId="simple" csTypeId="urn:microsoft.com/office/officeart/2005/8/colors/accent3_2" csCatId="accent3" phldr="1"/>
      <dgm:spPr/>
      <dgm:t>
        <a:bodyPr/>
        <a:lstStyle/>
        <a:p>
          <a:endParaRPr lang="en-US"/>
        </a:p>
      </dgm:t>
    </dgm:pt>
    <dgm:pt modelId="{748CCF5D-7985-4702-AC89-3B0E429C7AE2}">
      <dgm:prSet/>
      <dgm:spPr/>
      <dgm:t>
        <a:bodyPr/>
        <a:lstStyle/>
        <a:p>
          <a:pPr>
            <a:lnSpc>
              <a:spcPct val="100000"/>
            </a:lnSpc>
          </a:pPr>
          <a:r>
            <a:rPr lang="en-US" dirty="0"/>
            <a:t>With the help of bike-sharing system data, we can understand the business more accurately and forecast the sales.</a:t>
          </a:r>
        </a:p>
      </dgm:t>
    </dgm:pt>
    <dgm:pt modelId="{DAF67F7D-2CEE-4380-9F9C-90981283A67E}" type="parTrans" cxnId="{B192CC1B-486A-47B9-9D4C-4957CE2B7AAF}">
      <dgm:prSet/>
      <dgm:spPr/>
      <dgm:t>
        <a:bodyPr/>
        <a:lstStyle/>
        <a:p>
          <a:endParaRPr lang="en-US"/>
        </a:p>
      </dgm:t>
    </dgm:pt>
    <dgm:pt modelId="{F0686264-35DB-4C21-AA9A-C7FA11BE99D0}" type="sibTrans" cxnId="{B192CC1B-486A-47B9-9D4C-4957CE2B7AAF}">
      <dgm:prSet/>
      <dgm:spPr/>
      <dgm:t>
        <a:bodyPr/>
        <a:lstStyle/>
        <a:p>
          <a:endParaRPr lang="en-US"/>
        </a:p>
      </dgm:t>
    </dgm:pt>
    <dgm:pt modelId="{57DF6FCD-0DD3-4899-8281-E88680D13B5A}">
      <dgm:prSet/>
      <dgm:spPr/>
      <dgm:t>
        <a:bodyPr/>
        <a:lstStyle/>
        <a:p>
          <a:pPr>
            <a:lnSpc>
              <a:spcPct val="100000"/>
            </a:lnSpc>
          </a:pPr>
          <a:r>
            <a:rPr lang="en-US"/>
            <a:t>We can answer the following questions after the analysis, that can be used to increase the sales.</a:t>
          </a:r>
        </a:p>
      </dgm:t>
    </dgm:pt>
    <dgm:pt modelId="{63F8F8C6-30E1-44D2-9C9F-98D279ADECF5}" type="parTrans" cxnId="{FA8B8BF4-FBAE-411A-9E28-FAFDBD1313EB}">
      <dgm:prSet/>
      <dgm:spPr/>
      <dgm:t>
        <a:bodyPr/>
        <a:lstStyle/>
        <a:p>
          <a:endParaRPr lang="en-US"/>
        </a:p>
      </dgm:t>
    </dgm:pt>
    <dgm:pt modelId="{696077AF-4B4B-494B-A1BD-9E6F48FFB1EA}" type="sibTrans" cxnId="{FA8B8BF4-FBAE-411A-9E28-FAFDBD1313EB}">
      <dgm:prSet/>
      <dgm:spPr/>
      <dgm:t>
        <a:bodyPr/>
        <a:lstStyle/>
        <a:p>
          <a:endParaRPr lang="en-US"/>
        </a:p>
      </dgm:t>
    </dgm:pt>
    <dgm:pt modelId="{9746A00C-77D9-4131-A4A9-5873D790BD4A}">
      <dgm:prSet/>
      <dgm:spPr/>
      <dgm:t>
        <a:bodyPr/>
        <a:lstStyle/>
        <a:p>
          <a:pPr>
            <a:lnSpc>
              <a:spcPct val="100000"/>
            </a:lnSpc>
          </a:pPr>
          <a:r>
            <a:rPr lang="en-US"/>
            <a:t>How weathers impact bike trips?</a:t>
          </a:r>
        </a:p>
      </dgm:t>
    </dgm:pt>
    <dgm:pt modelId="{4F7B8051-E51A-4301-B4A8-D18490EC17D3}" type="parTrans" cxnId="{58B710B0-DD66-4195-A0CC-0D5337DD8E3E}">
      <dgm:prSet/>
      <dgm:spPr/>
      <dgm:t>
        <a:bodyPr/>
        <a:lstStyle/>
        <a:p>
          <a:endParaRPr lang="en-US"/>
        </a:p>
      </dgm:t>
    </dgm:pt>
    <dgm:pt modelId="{AC432CF5-8A02-414A-9C2C-AB432DC28AB9}" type="sibTrans" cxnId="{58B710B0-DD66-4195-A0CC-0D5337DD8E3E}">
      <dgm:prSet/>
      <dgm:spPr/>
      <dgm:t>
        <a:bodyPr/>
        <a:lstStyle/>
        <a:p>
          <a:endParaRPr lang="en-US"/>
        </a:p>
      </dgm:t>
    </dgm:pt>
    <dgm:pt modelId="{96507B80-5544-4891-BF5B-B732C6FE24A8}">
      <dgm:prSet/>
      <dgm:spPr/>
      <dgm:t>
        <a:bodyPr/>
        <a:lstStyle/>
        <a:p>
          <a:pPr>
            <a:lnSpc>
              <a:spcPct val="100000"/>
            </a:lnSpc>
          </a:pPr>
          <a:r>
            <a:rPr lang="en-US"/>
            <a:t>How bike trip patterns vary by time of day and the day of the week?</a:t>
          </a:r>
        </a:p>
      </dgm:t>
    </dgm:pt>
    <dgm:pt modelId="{BF22B47A-2E8A-40A6-9FEF-D66BD221FF52}" type="parTrans" cxnId="{28DBA473-B371-4FF6-B014-C895F798D790}">
      <dgm:prSet/>
      <dgm:spPr/>
      <dgm:t>
        <a:bodyPr/>
        <a:lstStyle/>
        <a:p>
          <a:endParaRPr lang="en-US"/>
        </a:p>
      </dgm:t>
    </dgm:pt>
    <dgm:pt modelId="{C5D19736-8217-498E-89F0-EFBB241572DB}" type="sibTrans" cxnId="{28DBA473-B371-4FF6-B014-C895F798D790}">
      <dgm:prSet/>
      <dgm:spPr/>
      <dgm:t>
        <a:bodyPr/>
        <a:lstStyle/>
        <a:p>
          <a:endParaRPr lang="en-US"/>
        </a:p>
      </dgm:t>
    </dgm:pt>
    <dgm:pt modelId="{C4CD6E6D-3FF6-41E6-B6D1-54793DD3B1BF}" type="pres">
      <dgm:prSet presAssocID="{4344A04C-BC17-4734-84D7-40463013D98C}" presName="vert0" presStyleCnt="0">
        <dgm:presLayoutVars>
          <dgm:dir/>
          <dgm:animOne val="branch"/>
          <dgm:animLvl val="lvl"/>
        </dgm:presLayoutVars>
      </dgm:prSet>
      <dgm:spPr/>
    </dgm:pt>
    <dgm:pt modelId="{99F36286-14B7-419C-93E2-C9382E64BFEF}" type="pres">
      <dgm:prSet presAssocID="{748CCF5D-7985-4702-AC89-3B0E429C7AE2}" presName="thickLine" presStyleLbl="alignNode1" presStyleIdx="0" presStyleCnt="4"/>
      <dgm:spPr/>
    </dgm:pt>
    <dgm:pt modelId="{65C76AF9-9DC9-4BF3-A4D1-16B712AD1C9E}" type="pres">
      <dgm:prSet presAssocID="{748CCF5D-7985-4702-AC89-3B0E429C7AE2}" presName="horz1" presStyleCnt="0"/>
      <dgm:spPr/>
    </dgm:pt>
    <dgm:pt modelId="{6161241B-2728-46A3-ADB9-C62AAA52C6A2}" type="pres">
      <dgm:prSet presAssocID="{748CCF5D-7985-4702-AC89-3B0E429C7AE2}" presName="tx1" presStyleLbl="revTx" presStyleIdx="0" presStyleCnt="4"/>
      <dgm:spPr/>
    </dgm:pt>
    <dgm:pt modelId="{A8AC5DA6-E1E3-4525-AE3E-306C89B6E401}" type="pres">
      <dgm:prSet presAssocID="{748CCF5D-7985-4702-AC89-3B0E429C7AE2}" presName="vert1" presStyleCnt="0"/>
      <dgm:spPr/>
    </dgm:pt>
    <dgm:pt modelId="{911E3AFD-A042-4D82-842D-6D4D08710705}" type="pres">
      <dgm:prSet presAssocID="{57DF6FCD-0DD3-4899-8281-E88680D13B5A}" presName="thickLine" presStyleLbl="alignNode1" presStyleIdx="1" presStyleCnt="4"/>
      <dgm:spPr/>
    </dgm:pt>
    <dgm:pt modelId="{265B4FB9-42F6-4ABF-9FA3-B35CC6DD35F5}" type="pres">
      <dgm:prSet presAssocID="{57DF6FCD-0DD3-4899-8281-E88680D13B5A}" presName="horz1" presStyleCnt="0"/>
      <dgm:spPr/>
    </dgm:pt>
    <dgm:pt modelId="{E13DAC53-9517-4948-BCBF-AE0C64F36C60}" type="pres">
      <dgm:prSet presAssocID="{57DF6FCD-0DD3-4899-8281-E88680D13B5A}" presName="tx1" presStyleLbl="revTx" presStyleIdx="1" presStyleCnt="4"/>
      <dgm:spPr/>
    </dgm:pt>
    <dgm:pt modelId="{A884A01C-A406-4C67-A7F7-D2C5AC1D079C}" type="pres">
      <dgm:prSet presAssocID="{57DF6FCD-0DD3-4899-8281-E88680D13B5A}" presName="vert1" presStyleCnt="0"/>
      <dgm:spPr/>
    </dgm:pt>
    <dgm:pt modelId="{ACE0F120-EDC5-4860-9689-60773C6A58BA}" type="pres">
      <dgm:prSet presAssocID="{9746A00C-77D9-4131-A4A9-5873D790BD4A}" presName="thickLine" presStyleLbl="alignNode1" presStyleIdx="2" presStyleCnt="4"/>
      <dgm:spPr/>
    </dgm:pt>
    <dgm:pt modelId="{1E975A9E-EE49-43FD-958A-223596D03363}" type="pres">
      <dgm:prSet presAssocID="{9746A00C-77D9-4131-A4A9-5873D790BD4A}" presName="horz1" presStyleCnt="0"/>
      <dgm:spPr/>
    </dgm:pt>
    <dgm:pt modelId="{F312896E-E4E0-4798-9E3C-F26A0CDCF44B}" type="pres">
      <dgm:prSet presAssocID="{9746A00C-77D9-4131-A4A9-5873D790BD4A}" presName="tx1" presStyleLbl="revTx" presStyleIdx="2" presStyleCnt="4"/>
      <dgm:spPr/>
    </dgm:pt>
    <dgm:pt modelId="{18BC1CCD-F6F8-4AAE-9204-C36DCBF19BBD}" type="pres">
      <dgm:prSet presAssocID="{9746A00C-77D9-4131-A4A9-5873D790BD4A}" presName="vert1" presStyleCnt="0"/>
      <dgm:spPr/>
    </dgm:pt>
    <dgm:pt modelId="{3FF6BC4A-055F-4DB7-B6C8-5E4C01FE0617}" type="pres">
      <dgm:prSet presAssocID="{96507B80-5544-4891-BF5B-B732C6FE24A8}" presName="thickLine" presStyleLbl="alignNode1" presStyleIdx="3" presStyleCnt="4"/>
      <dgm:spPr/>
    </dgm:pt>
    <dgm:pt modelId="{4486D043-DED9-41F2-A6DB-C2C28A943878}" type="pres">
      <dgm:prSet presAssocID="{96507B80-5544-4891-BF5B-B732C6FE24A8}" presName="horz1" presStyleCnt="0"/>
      <dgm:spPr/>
    </dgm:pt>
    <dgm:pt modelId="{C6B228BD-0603-4B22-A2DF-6DF49A643F24}" type="pres">
      <dgm:prSet presAssocID="{96507B80-5544-4891-BF5B-B732C6FE24A8}" presName="tx1" presStyleLbl="revTx" presStyleIdx="3" presStyleCnt="4"/>
      <dgm:spPr/>
    </dgm:pt>
    <dgm:pt modelId="{EAA72773-2A69-4CE4-AD7D-C87007A0AA46}" type="pres">
      <dgm:prSet presAssocID="{96507B80-5544-4891-BF5B-B732C6FE24A8}" presName="vert1" presStyleCnt="0"/>
      <dgm:spPr/>
    </dgm:pt>
  </dgm:ptLst>
  <dgm:cxnLst>
    <dgm:cxn modelId="{B192CC1B-486A-47B9-9D4C-4957CE2B7AAF}" srcId="{4344A04C-BC17-4734-84D7-40463013D98C}" destId="{748CCF5D-7985-4702-AC89-3B0E429C7AE2}" srcOrd="0" destOrd="0" parTransId="{DAF67F7D-2CEE-4380-9F9C-90981283A67E}" sibTransId="{F0686264-35DB-4C21-AA9A-C7FA11BE99D0}"/>
    <dgm:cxn modelId="{6A329B29-872A-403A-ABD4-8558C0AD45A4}" type="presOf" srcId="{4344A04C-BC17-4734-84D7-40463013D98C}" destId="{C4CD6E6D-3FF6-41E6-B6D1-54793DD3B1BF}" srcOrd="0" destOrd="0" presId="urn:microsoft.com/office/officeart/2008/layout/LinedList"/>
    <dgm:cxn modelId="{28DBA473-B371-4FF6-B014-C895F798D790}" srcId="{4344A04C-BC17-4734-84D7-40463013D98C}" destId="{96507B80-5544-4891-BF5B-B732C6FE24A8}" srcOrd="3" destOrd="0" parTransId="{BF22B47A-2E8A-40A6-9FEF-D66BD221FF52}" sibTransId="{C5D19736-8217-498E-89F0-EFBB241572DB}"/>
    <dgm:cxn modelId="{CB96A283-7DB1-4456-B2F4-AAA6BE544AC4}" type="presOf" srcId="{57DF6FCD-0DD3-4899-8281-E88680D13B5A}" destId="{E13DAC53-9517-4948-BCBF-AE0C64F36C60}" srcOrd="0" destOrd="0" presId="urn:microsoft.com/office/officeart/2008/layout/LinedList"/>
    <dgm:cxn modelId="{7546C896-CC18-4208-9277-2643AEAEF481}" type="presOf" srcId="{748CCF5D-7985-4702-AC89-3B0E429C7AE2}" destId="{6161241B-2728-46A3-ADB9-C62AAA52C6A2}" srcOrd="0" destOrd="0" presId="urn:microsoft.com/office/officeart/2008/layout/LinedList"/>
    <dgm:cxn modelId="{58B710B0-DD66-4195-A0CC-0D5337DD8E3E}" srcId="{4344A04C-BC17-4734-84D7-40463013D98C}" destId="{9746A00C-77D9-4131-A4A9-5873D790BD4A}" srcOrd="2" destOrd="0" parTransId="{4F7B8051-E51A-4301-B4A8-D18490EC17D3}" sibTransId="{AC432CF5-8A02-414A-9C2C-AB432DC28AB9}"/>
    <dgm:cxn modelId="{270A7BBD-D3EE-4B1C-8FC3-ACEE3C1A721E}" type="presOf" srcId="{9746A00C-77D9-4131-A4A9-5873D790BD4A}" destId="{F312896E-E4E0-4798-9E3C-F26A0CDCF44B}" srcOrd="0" destOrd="0" presId="urn:microsoft.com/office/officeart/2008/layout/LinedList"/>
    <dgm:cxn modelId="{FA8B8BF4-FBAE-411A-9E28-FAFDBD1313EB}" srcId="{4344A04C-BC17-4734-84D7-40463013D98C}" destId="{57DF6FCD-0DD3-4899-8281-E88680D13B5A}" srcOrd="1" destOrd="0" parTransId="{63F8F8C6-30E1-44D2-9C9F-98D279ADECF5}" sibTransId="{696077AF-4B4B-494B-A1BD-9E6F48FFB1EA}"/>
    <dgm:cxn modelId="{178EE8FB-AFED-4C71-9594-E355E5F6C8DA}" type="presOf" srcId="{96507B80-5544-4891-BF5B-B732C6FE24A8}" destId="{C6B228BD-0603-4B22-A2DF-6DF49A643F24}" srcOrd="0" destOrd="0" presId="urn:microsoft.com/office/officeart/2008/layout/LinedList"/>
    <dgm:cxn modelId="{E0FF400B-2F7F-42CD-A456-E7CC6B39A76C}" type="presParOf" srcId="{C4CD6E6D-3FF6-41E6-B6D1-54793DD3B1BF}" destId="{99F36286-14B7-419C-93E2-C9382E64BFEF}" srcOrd="0" destOrd="0" presId="urn:microsoft.com/office/officeart/2008/layout/LinedList"/>
    <dgm:cxn modelId="{4E5AE868-298B-4749-81ED-E7E91E80E890}" type="presParOf" srcId="{C4CD6E6D-3FF6-41E6-B6D1-54793DD3B1BF}" destId="{65C76AF9-9DC9-4BF3-A4D1-16B712AD1C9E}" srcOrd="1" destOrd="0" presId="urn:microsoft.com/office/officeart/2008/layout/LinedList"/>
    <dgm:cxn modelId="{12D2137F-6022-49DC-8B59-F752AF9BA002}" type="presParOf" srcId="{65C76AF9-9DC9-4BF3-A4D1-16B712AD1C9E}" destId="{6161241B-2728-46A3-ADB9-C62AAA52C6A2}" srcOrd="0" destOrd="0" presId="urn:microsoft.com/office/officeart/2008/layout/LinedList"/>
    <dgm:cxn modelId="{604FB026-697D-4C28-8312-A66EF9FA60F1}" type="presParOf" srcId="{65C76AF9-9DC9-4BF3-A4D1-16B712AD1C9E}" destId="{A8AC5DA6-E1E3-4525-AE3E-306C89B6E401}" srcOrd="1" destOrd="0" presId="urn:microsoft.com/office/officeart/2008/layout/LinedList"/>
    <dgm:cxn modelId="{62B4E39A-DCC3-46F0-BECB-EBBAF1004A48}" type="presParOf" srcId="{C4CD6E6D-3FF6-41E6-B6D1-54793DD3B1BF}" destId="{911E3AFD-A042-4D82-842D-6D4D08710705}" srcOrd="2" destOrd="0" presId="urn:microsoft.com/office/officeart/2008/layout/LinedList"/>
    <dgm:cxn modelId="{CEEF7BAA-3992-44F6-84B7-29DDAAB488DF}" type="presParOf" srcId="{C4CD6E6D-3FF6-41E6-B6D1-54793DD3B1BF}" destId="{265B4FB9-42F6-4ABF-9FA3-B35CC6DD35F5}" srcOrd="3" destOrd="0" presId="urn:microsoft.com/office/officeart/2008/layout/LinedList"/>
    <dgm:cxn modelId="{E52F8518-67FF-49C7-BEDE-896676DC50DB}" type="presParOf" srcId="{265B4FB9-42F6-4ABF-9FA3-B35CC6DD35F5}" destId="{E13DAC53-9517-4948-BCBF-AE0C64F36C60}" srcOrd="0" destOrd="0" presId="urn:microsoft.com/office/officeart/2008/layout/LinedList"/>
    <dgm:cxn modelId="{4B9E2DB3-FC36-4488-AF9B-983A71181264}" type="presParOf" srcId="{265B4FB9-42F6-4ABF-9FA3-B35CC6DD35F5}" destId="{A884A01C-A406-4C67-A7F7-D2C5AC1D079C}" srcOrd="1" destOrd="0" presId="urn:microsoft.com/office/officeart/2008/layout/LinedList"/>
    <dgm:cxn modelId="{B37A4BC9-8D44-437E-AC59-BF055E7AB7C7}" type="presParOf" srcId="{C4CD6E6D-3FF6-41E6-B6D1-54793DD3B1BF}" destId="{ACE0F120-EDC5-4860-9689-60773C6A58BA}" srcOrd="4" destOrd="0" presId="urn:microsoft.com/office/officeart/2008/layout/LinedList"/>
    <dgm:cxn modelId="{25A42C95-F158-4631-AF48-1201CEC99A38}" type="presParOf" srcId="{C4CD6E6D-3FF6-41E6-B6D1-54793DD3B1BF}" destId="{1E975A9E-EE49-43FD-958A-223596D03363}" srcOrd="5" destOrd="0" presId="urn:microsoft.com/office/officeart/2008/layout/LinedList"/>
    <dgm:cxn modelId="{CDE43474-2C4B-4914-AA24-6760DB7F2E73}" type="presParOf" srcId="{1E975A9E-EE49-43FD-958A-223596D03363}" destId="{F312896E-E4E0-4798-9E3C-F26A0CDCF44B}" srcOrd="0" destOrd="0" presId="urn:microsoft.com/office/officeart/2008/layout/LinedList"/>
    <dgm:cxn modelId="{F21A16FA-233D-4C3E-9931-48C8ED671DEF}" type="presParOf" srcId="{1E975A9E-EE49-43FD-958A-223596D03363}" destId="{18BC1CCD-F6F8-4AAE-9204-C36DCBF19BBD}" srcOrd="1" destOrd="0" presId="urn:microsoft.com/office/officeart/2008/layout/LinedList"/>
    <dgm:cxn modelId="{86BBB516-64A6-4BEF-AD4B-EDB6467DDD37}" type="presParOf" srcId="{C4CD6E6D-3FF6-41E6-B6D1-54793DD3B1BF}" destId="{3FF6BC4A-055F-4DB7-B6C8-5E4C01FE0617}" srcOrd="6" destOrd="0" presId="urn:microsoft.com/office/officeart/2008/layout/LinedList"/>
    <dgm:cxn modelId="{87708B70-AE0D-415D-A3EA-9E9099671848}" type="presParOf" srcId="{C4CD6E6D-3FF6-41E6-B6D1-54793DD3B1BF}" destId="{4486D043-DED9-41F2-A6DB-C2C28A943878}" srcOrd="7" destOrd="0" presId="urn:microsoft.com/office/officeart/2008/layout/LinedList"/>
    <dgm:cxn modelId="{E28209AB-A248-4782-AD16-AF148B655EF4}" type="presParOf" srcId="{4486D043-DED9-41F2-A6DB-C2C28A943878}" destId="{C6B228BD-0603-4B22-A2DF-6DF49A643F24}" srcOrd="0" destOrd="0" presId="urn:microsoft.com/office/officeart/2008/layout/LinedList"/>
    <dgm:cxn modelId="{09F8EEDE-D137-48E6-85D2-46498049075B}" type="presParOf" srcId="{4486D043-DED9-41F2-A6DB-C2C28A943878}" destId="{EAA72773-2A69-4CE4-AD7D-C87007A0AA4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87BB03E-6E9E-4D51-9A6B-5E1A6AEF515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53D9D27-0246-4254-8B5E-21C2A8038A4D}">
      <dgm:prSet/>
      <dgm:spPr/>
      <dgm:t>
        <a:bodyPr/>
        <a:lstStyle/>
        <a:p>
          <a:r>
            <a:rPr lang="en-US"/>
            <a:t>Linear Regression Model</a:t>
          </a:r>
          <a:br>
            <a:rPr lang="en-US"/>
          </a:br>
          <a:endParaRPr lang="en-US"/>
        </a:p>
      </dgm:t>
    </dgm:pt>
    <dgm:pt modelId="{D866A0FB-1A9D-4F92-BE65-CECE01297630}" type="parTrans" cxnId="{E54379C0-A7AB-4D42-A34F-8791B82FEEBD}">
      <dgm:prSet/>
      <dgm:spPr/>
      <dgm:t>
        <a:bodyPr/>
        <a:lstStyle/>
        <a:p>
          <a:endParaRPr lang="en-US"/>
        </a:p>
      </dgm:t>
    </dgm:pt>
    <dgm:pt modelId="{A0784A73-222D-473A-A236-73684C61CC08}" type="sibTrans" cxnId="{E54379C0-A7AB-4D42-A34F-8791B82FEEBD}">
      <dgm:prSet/>
      <dgm:spPr/>
      <dgm:t>
        <a:bodyPr/>
        <a:lstStyle/>
        <a:p>
          <a:endParaRPr lang="en-US"/>
        </a:p>
      </dgm:t>
    </dgm:pt>
    <dgm:pt modelId="{AD86221A-A9F7-4F72-9D41-CCB37AABFB9A}">
      <dgm:prSet/>
      <dgm:spPr/>
      <dgm:t>
        <a:bodyPr/>
        <a:lstStyle/>
        <a:p>
          <a:r>
            <a:rPr lang="en-US"/>
            <a:t>Decision Tree Model</a:t>
          </a:r>
        </a:p>
      </dgm:t>
    </dgm:pt>
    <dgm:pt modelId="{53AB4ED0-C96E-403C-902D-A1A991675CD7}" type="parTrans" cxnId="{2CAF644F-AADE-4C97-A965-98B450164AD5}">
      <dgm:prSet/>
      <dgm:spPr/>
      <dgm:t>
        <a:bodyPr/>
        <a:lstStyle/>
        <a:p>
          <a:endParaRPr lang="en-US"/>
        </a:p>
      </dgm:t>
    </dgm:pt>
    <dgm:pt modelId="{CF7AFCA5-DBEA-4582-B180-14CA21CB1869}" type="sibTrans" cxnId="{2CAF644F-AADE-4C97-A965-98B450164AD5}">
      <dgm:prSet/>
      <dgm:spPr/>
      <dgm:t>
        <a:bodyPr/>
        <a:lstStyle/>
        <a:p>
          <a:endParaRPr lang="en-US"/>
        </a:p>
      </dgm:t>
    </dgm:pt>
    <dgm:pt modelId="{D783886B-572A-4E3B-AB99-F134279013BF}">
      <dgm:prSet/>
      <dgm:spPr/>
      <dgm:t>
        <a:bodyPr/>
        <a:lstStyle/>
        <a:p>
          <a:r>
            <a:rPr lang="en-US"/>
            <a:t>Random Forest Regression</a:t>
          </a:r>
        </a:p>
      </dgm:t>
    </dgm:pt>
    <dgm:pt modelId="{211D8794-EBEA-45F0-8714-A4566B2B2422}" type="parTrans" cxnId="{279F0799-64C4-4A75-89DC-2F1B1F7F90C5}">
      <dgm:prSet/>
      <dgm:spPr/>
      <dgm:t>
        <a:bodyPr/>
        <a:lstStyle/>
        <a:p>
          <a:endParaRPr lang="en-US"/>
        </a:p>
      </dgm:t>
    </dgm:pt>
    <dgm:pt modelId="{D0ADED67-894F-4B2B-8DF8-E3DCAF93C4AD}" type="sibTrans" cxnId="{279F0799-64C4-4A75-89DC-2F1B1F7F90C5}">
      <dgm:prSet/>
      <dgm:spPr/>
      <dgm:t>
        <a:bodyPr/>
        <a:lstStyle/>
        <a:p>
          <a:endParaRPr lang="en-US"/>
        </a:p>
      </dgm:t>
    </dgm:pt>
    <dgm:pt modelId="{0D3A0921-B3D5-4C6E-B991-D3ADEE51E84D}">
      <dgm:prSet/>
      <dgm:spPr/>
      <dgm:t>
        <a:bodyPr/>
        <a:lstStyle/>
        <a:p>
          <a:r>
            <a:rPr lang="en-US"/>
            <a:t>AdaBoost Classifier</a:t>
          </a:r>
        </a:p>
      </dgm:t>
    </dgm:pt>
    <dgm:pt modelId="{5631DA0B-844A-4181-83EC-826D41E43872}" type="parTrans" cxnId="{0E25B83D-E186-4460-919B-9816A16C6292}">
      <dgm:prSet/>
      <dgm:spPr/>
      <dgm:t>
        <a:bodyPr/>
        <a:lstStyle/>
        <a:p>
          <a:endParaRPr lang="en-US"/>
        </a:p>
      </dgm:t>
    </dgm:pt>
    <dgm:pt modelId="{0E7DFE43-8B41-486F-9D3C-BC8E64B626C4}" type="sibTrans" cxnId="{0E25B83D-E186-4460-919B-9816A16C6292}">
      <dgm:prSet/>
      <dgm:spPr/>
      <dgm:t>
        <a:bodyPr/>
        <a:lstStyle/>
        <a:p>
          <a:endParaRPr lang="en-US"/>
        </a:p>
      </dgm:t>
    </dgm:pt>
    <dgm:pt modelId="{04265598-C434-4B6F-9387-F134B5FF014B}">
      <dgm:prSet/>
      <dgm:spPr/>
      <dgm:t>
        <a:bodyPr/>
        <a:lstStyle/>
        <a:p>
          <a:r>
            <a:rPr lang="en-US"/>
            <a:t>Gradient Boosting Classifier</a:t>
          </a:r>
        </a:p>
      </dgm:t>
    </dgm:pt>
    <dgm:pt modelId="{8EAA0DD8-2A74-4DE1-B103-C45F5D8C115C}" type="parTrans" cxnId="{1A3DB4CA-463B-436F-9C55-8A1045D7B4E7}">
      <dgm:prSet/>
      <dgm:spPr/>
      <dgm:t>
        <a:bodyPr/>
        <a:lstStyle/>
        <a:p>
          <a:endParaRPr lang="en-US"/>
        </a:p>
      </dgm:t>
    </dgm:pt>
    <dgm:pt modelId="{B9C68E97-DCB9-4234-A5DE-E06C88B73324}" type="sibTrans" cxnId="{1A3DB4CA-463B-436F-9C55-8A1045D7B4E7}">
      <dgm:prSet/>
      <dgm:spPr/>
      <dgm:t>
        <a:bodyPr/>
        <a:lstStyle/>
        <a:p>
          <a:endParaRPr lang="en-US"/>
        </a:p>
      </dgm:t>
    </dgm:pt>
    <dgm:pt modelId="{2829EDA9-7435-4D46-AE79-6AECB63EB118}" type="pres">
      <dgm:prSet presAssocID="{E87BB03E-6E9E-4D51-9A6B-5E1A6AEF5154}" presName="root" presStyleCnt="0">
        <dgm:presLayoutVars>
          <dgm:dir/>
          <dgm:resizeHandles val="exact"/>
        </dgm:presLayoutVars>
      </dgm:prSet>
      <dgm:spPr/>
    </dgm:pt>
    <dgm:pt modelId="{67817165-DDE0-42FE-BCDB-4FD01749D687}" type="pres">
      <dgm:prSet presAssocID="{853D9D27-0246-4254-8B5E-21C2A8038A4D}" presName="compNode" presStyleCnt="0"/>
      <dgm:spPr/>
    </dgm:pt>
    <dgm:pt modelId="{D54632ED-3D36-41E2-BF07-7E1856E1F07B}" type="pres">
      <dgm:prSet presAssocID="{853D9D27-0246-4254-8B5E-21C2A8038A4D}" presName="bgRect" presStyleLbl="bgShp" presStyleIdx="0" presStyleCnt="5"/>
      <dgm:spPr/>
    </dgm:pt>
    <dgm:pt modelId="{6E62B7B7-0852-4F14-A052-0F394D7DB68D}" type="pres">
      <dgm:prSet presAssocID="{853D9D27-0246-4254-8B5E-21C2A8038A4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E7E1172E-3D4B-4F6C-8A41-CC4F06DDDCA2}" type="pres">
      <dgm:prSet presAssocID="{853D9D27-0246-4254-8B5E-21C2A8038A4D}" presName="spaceRect" presStyleCnt="0"/>
      <dgm:spPr/>
    </dgm:pt>
    <dgm:pt modelId="{D934DE01-813F-4F6D-9616-6A8570AFD2AE}" type="pres">
      <dgm:prSet presAssocID="{853D9D27-0246-4254-8B5E-21C2A8038A4D}" presName="parTx" presStyleLbl="revTx" presStyleIdx="0" presStyleCnt="5">
        <dgm:presLayoutVars>
          <dgm:chMax val="0"/>
          <dgm:chPref val="0"/>
        </dgm:presLayoutVars>
      </dgm:prSet>
      <dgm:spPr/>
    </dgm:pt>
    <dgm:pt modelId="{0CCB4720-9F74-43FB-9AB2-4EAB689987DD}" type="pres">
      <dgm:prSet presAssocID="{A0784A73-222D-473A-A236-73684C61CC08}" presName="sibTrans" presStyleCnt="0"/>
      <dgm:spPr/>
    </dgm:pt>
    <dgm:pt modelId="{967370AB-5358-4C4B-B760-01A790D34887}" type="pres">
      <dgm:prSet presAssocID="{AD86221A-A9F7-4F72-9D41-CCB37AABFB9A}" presName="compNode" presStyleCnt="0"/>
      <dgm:spPr/>
    </dgm:pt>
    <dgm:pt modelId="{B4C3BD7F-4741-4380-A5DF-FDE9498021A4}" type="pres">
      <dgm:prSet presAssocID="{AD86221A-A9F7-4F72-9D41-CCB37AABFB9A}" presName="bgRect" presStyleLbl="bgShp" presStyleIdx="1" presStyleCnt="5"/>
      <dgm:spPr/>
    </dgm:pt>
    <dgm:pt modelId="{61D8D3A6-C730-4379-A4F9-6CE188DF8291}" type="pres">
      <dgm:prSet presAssocID="{AD86221A-A9F7-4F72-9D41-CCB37AABFB9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76AFC6A7-9C90-4C72-B1D9-912DF31C277E}" type="pres">
      <dgm:prSet presAssocID="{AD86221A-A9F7-4F72-9D41-CCB37AABFB9A}" presName="spaceRect" presStyleCnt="0"/>
      <dgm:spPr/>
    </dgm:pt>
    <dgm:pt modelId="{7A6929E1-E926-45EF-AC74-A625FBE1ABE5}" type="pres">
      <dgm:prSet presAssocID="{AD86221A-A9F7-4F72-9D41-CCB37AABFB9A}" presName="parTx" presStyleLbl="revTx" presStyleIdx="1" presStyleCnt="5">
        <dgm:presLayoutVars>
          <dgm:chMax val="0"/>
          <dgm:chPref val="0"/>
        </dgm:presLayoutVars>
      </dgm:prSet>
      <dgm:spPr/>
    </dgm:pt>
    <dgm:pt modelId="{19FAB05C-DBB5-44C3-8B9F-119F27D1E757}" type="pres">
      <dgm:prSet presAssocID="{CF7AFCA5-DBEA-4582-B180-14CA21CB1869}" presName="sibTrans" presStyleCnt="0"/>
      <dgm:spPr/>
    </dgm:pt>
    <dgm:pt modelId="{88376DC3-D6ED-46B1-9583-FC19930073FD}" type="pres">
      <dgm:prSet presAssocID="{D783886B-572A-4E3B-AB99-F134279013BF}" presName="compNode" presStyleCnt="0"/>
      <dgm:spPr/>
    </dgm:pt>
    <dgm:pt modelId="{17D6E84C-5244-4100-9F60-660820788BD5}" type="pres">
      <dgm:prSet presAssocID="{D783886B-572A-4E3B-AB99-F134279013BF}" presName="bgRect" presStyleLbl="bgShp" presStyleIdx="2" presStyleCnt="5"/>
      <dgm:spPr/>
    </dgm:pt>
    <dgm:pt modelId="{4406F367-DAC0-484A-88C6-77EB70EB32EA}" type="pres">
      <dgm:prSet presAssocID="{D783886B-572A-4E3B-AB99-F134279013B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 tree"/>
        </a:ext>
      </dgm:extLst>
    </dgm:pt>
    <dgm:pt modelId="{D8201B28-EA53-456C-AC9F-553AF12E3E93}" type="pres">
      <dgm:prSet presAssocID="{D783886B-572A-4E3B-AB99-F134279013BF}" presName="spaceRect" presStyleCnt="0"/>
      <dgm:spPr/>
    </dgm:pt>
    <dgm:pt modelId="{1B045C04-D190-4702-8CE8-332C10D67AC2}" type="pres">
      <dgm:prSet presAssocID="{D783886B-572A-4E3B-AB99-F134279013BF}" presName="parTx" presStyleLbl="revTx" presStyleIdx="2" presStyleCnt="5">
        <dgm:presLayoutVars>
          <dgm:chMax val="0"/>
          <dgm:chPref val="0"/>
        </dgm:presLayoutVars>
      </dgm:prSet>
      <dgm:spPr/>
    </dgm:pt>
    <dgm:pt modelId="{B17CF857-EF0E-4242-9F0A-2EC538F1B029}" type="pres">
      <dgm:prSet presAssocID="{D0ADED67-894F-4B2B-8DF8-E3DCAF93C4AD}" presName="sibTrans" presStyleCnt="0"/>
      <dgm:spPr/>
    </dgm:pt>
    <dgm:pt modelId="{E045B915-2970-4D77-BA94-42C9D84A4A31}" type="pres">
      <dgm:prSet presAssocID="{0D3A0921-B3D5-4C6E-B991-D3ADEE51E84D}" presName="compNode" presStyleCnt="0"/>
      <dgm:spPr/>
    </dgm:pt>
    <dgm:pt modelId="{0C4554C6-BE34-4E23-A879-E83C765BA077}" type="pres">
      <dgm:prSet presAssocID="{0D3A0921-B3D5-4C6E-B991-D3ADEE51E84D}" presName="bgRect" presStyleLbl="bgShp" presStyleIdx="3" presStyleCnt="5"/>
      <dgm:spPr/>
    </dgm:pt>
    <dgm:pt modelId="{C24E3C01-5908-4995-8A6E-15A9F81580DD}" type="pres">
      <dgm:prSet presAssocID="{0D3A0921-B3D5-4C6E-B991-D3ADEE51E84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wing Compass"/>
        </a:ext>
      </dgm:extLst>
    </dgm:pt>
    <dgm:pt modelId="{9C2C0FC6-ECAF-40B7-A862-C08F066D641C}" type="pres">
      <dgm:prSet presAssocID="{0D3A0921-B3D5-4C6E-B991-D3ADEE51E84D}" presName="spaceRect" presStyleCnt="0"/>
      <dgm:spPr/>
    </dgm:pt>
    <dgm:pt modelId="{3A693331-BC83-40F7-819B-1A378B1D49BC}" type="pres">
      <dgm:prSet presAssocID="{0D3A0921-B3D5-4C6E-B991-D3ADEE51E84D}" presName="parTx" presStyleLbl="revTx" presStyleIdx="3" presStyleCnt="5">
        <dgm:presLayoutVars>
          <dgm:chMax val="0"/>
          <dgm:chPref val="0"/>
        </dgm:presLayoutVars>
      </dgm:prSet>
      <dgm:spPr/>
    </dgm:pt>
    <dgm:pt modelId="{845EBBFF-5C27-4201-8BD5-D518E6A0D3A9}" type="pres">
      <dgm:prSet presAssocID="{0E7DFE43-8B41-486F-9D3C-BC8E64B626C4}" presName="sibTrans" presStyleCnt="0"/>
      <dgm:spPr/>
    </dgm:pt>
    <dgm:pt modelId="{236668E6-8D82-47F3-A48B-6928BCDAB8D4}" type="pres">
      <dgm:prSet presAssocID="{04265598-C434-4B6F-9387-F134B5FF014B}" presName="compNode" presStyleCnt="0"/>
      <dgm:spPr/>
    </dgm:pt>
    <dgm:pt modelId="{FAE503E0-DB2D-4CE4-9AF7-138FB1517FE0}" type="pres">
      <dgm:prSet presAssocID="{04265598-C434-4B6F-9387-F134B5FF014B}" presName="bgRect" presStyleLbl="bgShp" presStyleIdx="4" presStyleCnt="5"/>
      <dgm:spPr/>
    </dgm:pt>
    <dgm:pt modelId="{C6593AA5-E9A0-43E1-9B4C-A68E8348429C}" type="pres">
      <dgm:prSet presAssocID="{04265598-C434-4B6F-9387-F134B5FF014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se"/>
        </a:ext>
      </dgm:extLst>
    </dgm:pt>
    <dgm:pt modelId="{1A1C29A4-B2DC-4C56-BDD7-5ADA24FECCF6}" type="pres">
      <dgm:prSet presAssocID="{04265598-C434-4B6F-9387-F134B5FF014B}" presName="spaceRect" presStyleCnt="0"/>
      <dgm:spPr/>
    </dgm:pt>
    <dgm:pt modelId="{319BE19F-6076-44A7-B798-55890A63F664}" type="pres">
      <dgm:prSet presAssocID="{04265598-C434-4B6F-9387-F134B5FF014B}" presName="parTx" presStyleLbl="revTx" presStyleIdx="4" presStyleCnt="5">
        <dgm:presLayoutVars>
          <dgm:chMax val="0"/>
          <dgm:chPref val="0"/>
        </dgm:presLayoutVars>
      </dgm:prSet>
      <dgm:spPr/>
    </dgm:pt>
  </dgm:ptLst>
  <dgm:cxnLst>
    <dgm:cxn modelId="{304D3B22-9F09-44B7-9B4F-49FE6449EE98}" type="presOf" srcId="{853D9D27-0246-4254-8B5E-21C2A8038A4D}" destId="{D934DE01-813F-4F6D-9616-6A8570AFD2AE}" srcOrd="0" destOrd="0" presId="urn:microsoft.com/office/officeart/2018/2/layout/IconVerticalSolidList"/>
    <dgm:cxn modelId="{0E25B83D-E186-4460-919B-9816A16C6292}" srcId="{E87BB03E-6E9E-4D51-9A6B-5E1A6AEF5154}" destId="{0D3A0921-B3D5-4C6E-B991-D3ADEE51E84D}" srcOrd="3" destOrd="0" parTransId="{5631DA0B-844A-4181-83EC-826D41E43872}" sibTransId="{0E7DFE43-8B41-486F-9D3C-BC8E64B626C4}"/>
    <dgm:cxn modelId="{9958794B-426F-49D7-902A-97124F6B74FC}" type="presOf" srcId="{04265598-C434-4B6F-9387-F134B5FF014B}" destId="{319BE19F-6076-44A7-B798-55890A63F664}" srcOrd="0" destOrd="0" presId="urn:microsoft.com/office/officeart/2018/2/layout/IconVerticalSolidList"/>
    <dgm:cxn modelId="{2CAF644F-AADE-4C97-A965-98B450164AD5}" srcId="{E87BB03E-6E9E-4D51-9A6B-5E1A6AEF5154}" destId="{AD86221A-A9F7-4F72-9D41-CCB37AABFB9A}" srcOrd="1" destOrd="0" parTransId="{53AB4ED0-C96E-403C-902D-A1A991675CD7}" sibTransId="{CF7AFCA5-DBEA-4582-B180-14CA21CB1869}"/>
    <dgm:cxn modelId="{B199DC54-08D0-42F1-9F2E-A9CFD2121254}" type="presOf" srcId="{AD86221A-A9F7-4F72-9D41-CCB37AABFB9A}" destId="{7A6929E1-E926-45EF-AC74-A625FBE1ABE5}" srcOrd="0" destOrd="0" presId="urn:microsoft.com/office/officeart/2018/2/layout/IconVerticalSolidList"/>
    <dgm:cxn modelId="{279F0799-64C4-4A75-89DC-2F1B1F7F90C5}" srcId="{E87BB03E-6E9E-4D51-9A6B-5E1A6AEF5154}" destId="{D783886B-572A-4E3B-AB99-F134279013BF}" srcOrd="2" destOrd="0" parTransId="{211D8794-EBEA-45F0-8714-A4566B2B2422}" sibTransId="{D0ADED67-894F-4B2B-8DF8-E3DCAF93C4AD}"/>
    <dgm:cxn modelId="{5E17D0B4-F1C5-4008-9444-144AEC624FDB}" type="presOf" srcId="{0D3A0921-B3D5-4C6E-B991-D3ADEE51E84D}" destId="{3A693331-BC83-40F7-819B-1A378B1D49BC}" srcOrd="0" destOrd="0" presId="urn:microsoft.com/office/officeart/2018/2/layout/IconVerticalSolidList"/>
    <dgm:cxn modelId="{E54379C0-A7AB-4D42-A34F-8791B82FEEBD}" srcId="{E87BB03E-6E9E-4D51-9A6B-5E1A6AEF5154}" destId="{853D9D27-0246-4254-8B5E-21C2A8038A4D}" srcOrd="0" destOrd="0" parTransId="{D866A0FB-1A9D-4F92-BE65-CECE01297630}" sibTransId="{A0784A73-222D-473A-A236-73684C61CC08}"/>
    <dgm:cxn modelId="{1A3DB4CA-463B-436F-9C55-8A1045D7B4E7}" srcId="{E87BB03E-6E9E-4D51-9A6B-5E1A6AEF5154}" destId="{04265598-C434-4B6F-9387-F134B5FF014B}" srcOrd="4" destOrd="0" parTransId="{8EAA0DD8-2A74-4DE1-B103-C45F5D8C115C}" sibTransId="{B9C68E97-DCB9-4234-A5DE-E06C88B73324}"/>
    <dgm:cxn modelId="{DE5FCCCC-5C3D-4E8D-98C0-EC5A051030AD}" type="presOf" srcId="{D783886B-572A-4E3B-AB99-F134279013BF}" destId="{1B045C04-D190-4702-8CE8-332C10D67AC2}" srcOrd="0" destOrd="0" presId="urn:microsoft.com/office/officeart/2018/2/layout/IconVerticalSolidList"/>
    <dgm:cxn modelId="{ABFD3EED-3366-4521-80FE-5EC1C1B7131B}" type="presOf" srcId="{E87BB03E-6E9E-4D51-9A6B-5E1A6AEF5154}" destId="{2829EDA9-7435-4D46-AE79-6AECB63EB118}" srcOrd="0" destOrd="0" presId="urn:microsoft.com/office/officeart/2018/2/layout/IconVerticalSolidList"/>
    <dgm:cxn modelId="{776A6CAF-BB94-4495-94E0-0EE6F06A6A55}" type="presParOf" srcId="{2829EDA9-7435-4D46-AE79-6AECB63EB118}" destId="{67817165-DDE0-42FE-BCDB-4FD01749D687}" srcOrd="0" destOrd="0" presId="urn:microsoft.com/office/officeart/2018/2/layout/IconVerticalSolidList"/>
    <dgm:cxn modelId="{F4E30BEB-6320-4AD6-BED4-086067754FF1}" type="presParOf" srcId="{67817165-DDE0-42FE-BCDB-4FD01749D687}" destId="{D54632ED-3D36-41E2-BF07-7E1856E1F07B}" srcOrd="0" destOrd="0" presId="urn:microsoft.com/office/officeart/2018/2/layout/IconVerticalSolidList"/>
    <dgm:cxn modelId="{F42B23E0-22C3-4719-BD96-C10E39E43B83}" type="presParOf" srcId="{67817165-DDE0-42FE-BCDB-4FD01749D687}" destId="{6E62B7B7-0852-4F14-A052-0F394D7DB68D}" srcOrd="1" destOrd="0" presId="urn:microsoft.com/office/officeart/2018/2/layout/IconVerticalSolidList"/>
    <dgm:cxn modelId="{63B43282-42E8-44A5-8455-CD19BB331D1E}" type="presParOf" srcId="{67817165-DDE0-42FE-BCDB-4FD01749D687}" destId="{E7E1172E-3D4B-4F6C-8A41-CC4F06DDDCA2}" srcOrd="2" destOrd="0" presId="urn:microsoft.com/office/officeart/2018/2/layout/IconVerticalSolidList"/>
    <dgm:cxn modelId="{3E68E03F-4A86-4E3D-A7DB-957174F5E619}" type="presParOf" srcId="{67817165-DDE0-42FE-BCDB-4FD01749D687}" destId="{D934DE01-813F-4F6D-9616-6A8570AFD2AE}" srcOrd="3" destOrd="0" presId="urn:microsoft.com/office/officeart/2018/2/layout/IconVerticalSolidList"/>
    <dgm:cxn modelId="{93C9D204-A0BA-4369-9B58-16363AF2F087}" type="presParOf" srcId="{2829EDA9-7435-4D46-AE79-6AECB63EB118}" destId="{0CCB4720-9F74-43FB-9AB2-4EAB689987DD}" srcOrd="1" destOrd="0" presId="urn:microsoft.com/office/officeart/2018/2/layout/IconVerticalSolidList"/>
    <dgm:cxn modelId="{CB5E336F-DEF5-4401-B7F3-92F8E14C630B}" type="presParOf" srcId="{2829EDA9-7435-4D46-AE79-6AECB63EB118}" destId="{967370AB-5358-4C4B-B760-01A790D34887}" srcOrd="2" destOrd="0" presId="urn:microsoft.com/office/officeart/2018/2/layout/IconVerticalSolidList"/>
    <dgm:cxn modelId="{31BF4287-7B72-4592-8FFA-248443BA1E6F}" type="presParOf" srcId="{967370AB-5358-4C4B-B760-01A790D34887}" destId="{B4C3BD7F-4741-4380-A5DF-FDE9498021A4}" srcOrd="0" destOrd="0" presId="urn:microsoft.com/office/officeart/2018/2/layout/IconVerticalSolidList"/>
    <dgm:cxn modelId="{52DD7577-9096-425A-8A36-951947D66333}" type="presParOf" srcId="{967370AB-5358-4C4B-B760-01A790D34887}" destId="{61D8D3A6-C730-4379-A4F9-6CE188DF8291}" srcOrd="1" destOrd="0" presId="urn:microsoft.com/office/officeart/2018/2/layout/IconVerticalSolidList"/>
    <dgm:cxn modelId="{C8DB70DC-B7F2-4945-9761-ADE29FEF036B}" type="presParOf" srcId="{967370AB-5358-4C4B-B760-01A790D34887}" destId="{76AFC6A7-9C90-4C72-B1D9-912DF31C277E}" srcOrd="2" destOrd="0" presId="urn:microsoft.com/office/officeart/2018/2/layout/IconVerticalSolidList"/>
    <dgm:cxn modelId="{77F5115C-4AD5-4985-BA76-ECA5F684B0D2}" type="presParOf" srcId="{967370AB-5358-4C4B-B760-01A790D34887}" destId="{7A6929E1-E926-45EF-AC74-A625FBE1ABE5}" srcOrd="3" destOrd="0" presId="urn:microsoft.com/office/officeart/2018/2/layout/IconVerticalSolidList"/>
    <dgm:cxn modelId="{2F5C4261-37DA-4018-895B-F452C64CE5A1}" type="presParOf" srcId="{2829EDA9-7435-4D46-AE79-6AECB63EB118}" destId="{19FAB05C-DBB5-44C3-8B9F-119F27D1E757}" srcOrd="3" destOrd="0" presId="urn:microsoft.com/office/officeart/2018/2/layout/IconVerticalSolidList"/>
    <dgm:cxn modelId="{1603AFE7-1989-4636-8F5D-BE7FC4DF3A2D}" type="presParOf" srcId="{2829EDA9-7435-4D46-AE79-6AECB63EB118}" destId="{88376DC3-D6ED-46B1-9583-FC19930073FD}" srcOrd="4" destOrd="0" presId="urn:microsoft.com/office/officeart/2018/2/layout/IconVerticalSolidList"/>
    <dgm:cxn modelId="{89B57561-14C9-447A-ACE9-35B46CBF3C74}" type="presParOf" srcId="{88376DC3-D6ED-46B1-9583-FC19930073FD}" destId="{17D6E84C-5244-4100-9F60-660820788BD5}" srcOrd="0" destOrd="0" presId="urn:microsoft.com/office/officeart/2018/2/layout/IconVerticalSolidList"/>
    <dgm:cxn modelId="{9F68E920-4C32-4ED2-8340-A5F41E762A5C}" type="presParOf" srcId="{88376DC3-D6ED-46B1-9583-FC19930073FD}" destId="{4406F367-DAC0-484A-88C6-77EB70EB32EA}" srcOrd="1" destOrd="0" presId="urn:microsoft.com/office/officeart/2018/2/layout/IconVerticalSolidList"/>
    <dgm:cxn modelId="{717D1753-1DB5-4253-AFF5-013CE60EE744}" type="presParOf" srcId="{88376DC3-D6ED-46B1-9583-FC19930073FD}" destId="{D8201B28-EA53-456C-AC9F-553AF12E3E93}" srcOrd="2" destOrd="0" presId="urn:microsoft.com/office/officeart/2018/2/layout/IconVerticalSolidList"/>
    <dgm:cxn modelId="{8CCB2302-B09D-4AC6-96DA-8263BBA2E5C1}" type="presParOf" srcId="{88376DC3-D6ED-46B1-9583-FC19930073FD}" destId="{1B045C04-D190-4702-8CE8-332C10D67AC2}" srcOrd="3" destOrd="0" presId="urn:microsoft.com/office/officeart/2018/2/layout/IconVerticalSolidList"/>
    <dgm:cxn modelId="{60AC356A-0A31-468A-A039-C324C71CB36C}" type="presParOf" srcId="{2829EDA9-7435-4D46-AE79-6AECB63EB118}" destId="{B17CF857-EF0E-4242-9F0A-2EC538F1B029}" srcOrd="5" destOrd="0" presId="urn:microsoft.com/office/officeart/2018/2/layout/IconVerticalSolidList"/>
    <dgm:cxn modelId="{9BDE14CE-B715-4F00-B8B5-E63E2AE86FDB}" type="presParOf" srcId="{2829EDA9-7435-4D46-AE79-6AECB63EB118}" destId="{E045B915-2970-4D77-BA94-42C9D84A4A31}" srcOrd="6" destOrd="0" presId="urn:microsoft.com/office/officeart/2018/2/layout/IconVerticalSolidList"/>
    <dgm:cxn modelId="{A5DA7C66-A00A-4023-ABD1-11EF16DE2E28}" type="presParOf" srcId="{E045B915-2970-4D77-BA94-42C9D84A4A31}" destId="{0C4554C6-BE34-4E23-A879-E83C765BA077}" srcOrd="0" destOrd="0" presId="urn:microsoft.com/office/officeart/2018/2/layout/IconVerticalSolidList"/>
    <dgm:cxn modelId="{16FAE804-D300-402D-B7C1-D36CD3B575AB}" type="presParOf" srcId="{E045B915-2970-4D77-BA94-42C9D84A4A31}" destId="{C24E3C01-5908-4995-8A6E-15A9F81580DD}" srcOrd="1" destOrd="0" presId="urn:microsoft.com/office/officeart/2018/2/layout/IconVerticalSolidList"/>
    <dgm:cxn modelId="{B1876F9F-D0E2-4825-AD09-F5E2512CFDB4}" type="presParOf" srcId="{E045B915-2970-4D77-BA94-42C9D84A4A31}" destId="{9C2C0FC6-ECAF-40B7-A862-C08F066D641C}" srcOrd="2" destOrd="0" presId="urn:microsoft.com/office/officeart/2018/2/layout/IconVerticalSolidList"/>
    <dgm:cxn modelId="{B65F7AC4-70D6-4C80-A7AA-C5973D5ACFDF}" type="presParOf" srcId="{E045B915-2970-4D77-BA94-42C9D84A4A31}" destId="{3A693331-BC83-40F7-819B-1A378B1D49BC}" srcOrd="3" destOrd="0" presId="urn:microsoft.com/office/officeart/2018/2/layout/IconVerticalSolidList"/>
    <dgm:cxn modelId="{D8ACA90B-1C1A-4709-99C7-DDB21892D017}" type="presParOf" srcId="{2829EDA9-7435-4D46-AE79-6AECB63EB118}" destId="{845EBBFF-5C27-4201-8BD5-D518E6A0D3A9}" srcOrd="7" destOrd="0" presId="urn:microsoft.com/office/officeart/2018/2/layout/IconVerticalSolidList"/>
    <dgm:cxn modelId="{82A331A1-B46E-407C-8CDB-BDA0B1BB05D8}" type="presParOf" srcId="{2829EDA9-7435-4D46-AE79-6AECB63EB118}" destId="{236668E6-8D82-47F3-A48B-6928BCDAB8D4}" srcOrd="8" destOrd="0" presId="urn:microsoft.com/office/officeart/2018/2/layout/IconVerticalSolidList"/>
    <dgm:cxn modelId="{879AFC56-81DF-41DB-8035-913C12AD6160}" type="presParOf" srcId="{236668E6-8D82-47F3-A48B-6928BCDAB8D4}" destId="{FAE503E0-DB2D-4CE4-9AF7-138FB1517FE0}" srcOrd="0" destOrd="0" presId="urn:microsoft.com/office/officeart/2018/2/layout/IconVerticalSolidList"/>
    <dgm:cxn modelId="{57C221E7-7668-462B-B78C-44218098506C}" type="presParOf" srcId="{236668E6-8D82-47F3-A48B-6928BCDAB8D4}" destId="{C6593AA5-E9A0-43E1-9B4C-A68E8348429C}" srcOrd="1" destOrd="0" presId="urn:microsoft.com/office/officeart/2018/2/layout/IconVerticalSolidList"/>
    <dgm:cxn modelId="{CAE24F5E-126E-41E9-8078-4693405C9EF1}" type="presParOf" srcId="{236668E6-8D82-47F3-A48B-6928BCDAB8D4}" destId="{1A1C29A4-B2DC-4C56-BDD7-5ADA24FECCF6}" srcOrd="2" destOrd="0" presId="urn:microsoft.com/office/officeart/2018/2/layout/IconVerticalSolidList"/>
    <dgm:cxn modelId="{2139961D-82AE-456F-A1F5-C207EBEDBF4C}" type="presParOf" srcId="{236668E6-8D82-47F3-A48B-6928BCDAB8D4}" destId="{319BE19F-6076-44A7-B798-55890A63F66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F9F760-1CEC-46D9-975E-4FEDCDAE067C}">
      <dsp:nvSpPr>
        <dsp:cNvPr id="0" name=""/>
        <dsp:cNvSpPr/>
      </dsp:nvSpPr>
      <dsp:spPr>
        <a:xfrm>
          <a:off x="0" y="3169"/>
          <a:ext cx="9404352" cy="6750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989F15-27C8-4A98-94D4-B18730D5E08B}">
      <dsp:nvSpPr>
        <dsp:cNvPr id="0" name=""/>
        <dsp:cNvSpPr/>
      </dsp:nvSpPr>
      <dsp:spPr>
        <a:xfrm>
          <a:off x="204192" y="155047"/>
          <a:ext cx="371258" cy="3712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20DFAD-1AD5-40DD-BE58-9D222A8BF781}">
      <dsp:nvSpPr>
        <dsp:cNvPr id="0" name=""/>
        <dsp:cNvSpPr/>
      </dsp:nvSpPr>
      <dsp:spPr>
        <a:xfrm>
          <a:off x="779643" y="3169"/>
          <a:ext cx="8624708" cy="675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39" tIns="71439" rIns="71439" bIns="71439" numCol="1" spcCol="1270" anchor="ctr" anchorCtr="0">
          <a:noAutofit/>
        </a:bodyPr>
        <a:lstStyle/>
        <a:p>
          <a:pPr marL="0" lvl="0" indent="0" algn="l" defTabSz="800100">
            <a:lnSpc>
              <a:spcPct val="90000"/>
            </a:lnSpc>
            <a:spcBef>
              <a:spcPct val="0"/>
            </a:spcBef>
            <a:spcAft>
              <a:spcPct val="35000"/>
            </a:spcAft>
            <a:buNone/>
          </a:pPr>
          <a:r>
            <a:rPr lang="en-US" sz="1800" kern="1200"/>
            <a:t>The bike-sharing system is used for renting bicycles which consists of processes such as obtaining membership, rental, and bike return. </a:t>
          </a:r>
        </a:p>
      </dsp:txBody>
      <dsp:txXfrm>
        <a:off x="779643" y="3169"/>
        <a:ext cx="8624708" cy="675015"/>
      </dsp:txXfrm>
    </dsp:sp>
    <dsp:sp modelId="{E4E788C3-A296-485E-AECE-D80E45EACE06}">
      <dsp:nvSpPr>
        <dsp:cNvPr id="0" name=""/>
        <dsp:cNvSpPr/>
      </dsp:nvSpPr>
      <dsp:spPr>
        <a:xfrm>
          <a:off x="0" y="846939"/>
          <a:ext cx="9404352" cy="6750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661452-9AD8-4E7F-98D6-201581CDFFEA}">
      <dsp:nvSpPr>
        <dsp:cNvPr id="0" name=""/>
        <dsp:cNvSpPr/>
      </dsp:nvSpPr>
      <dsp:spPr>
        <a:xfrm>
          <a:off x="204192" y="998817"/>
          <a:ext cx="371258" cy="3712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5A81AFD-306D-4DE7-BF03-2B6E20BACAD6}">
      <dsp:nvSpPr>
        <dsp:cNvPr id="0" name=""/>
        <dsp:cNvSpPr/>
      </dsp:nvSpPr>
      <dsp:spPr>
        <a:xfrm>
          <a:off x="779643" y="846939"/>
          <a:ext cx="8624708" cy="675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39" tIns="71439" rIns="71439" bIns="71439" numCol="1" spcCol="1270" anchor="ctr" anchorCtr="0">
          <a:noAutofit/>
        </a:bodyPr>
        <a:lstStyle/>
        <a:p>
          <a:pPr marL="0" lvl="0" indent="0" algn="l" defTabSz="800100">
            <a:lnSpc>
              <a:spcPct val="90000"/>
            </a:lnSpc>
            <a:spcBef>
              <a:spcPct val="0"/>
            </a:spcBef>
            <a:spcAft>
              <a:spcPct val="35000"/>
            </a:spcAft>
            <a:buNone/>
          </a:pPr>
          <a:r>
            <a:rPr lang="en-US" sz="1800" kern="1200"/>
            <a:t>Around the world, there are over 500 bike-sharing systems. </a:t>
          </a:r>
        </a:p>
      </dsp:txBody>
      <dsp:txXfrm>
        <a:off x="779643" y="846939"/>
        <a:ext cx="8624708" cy="675015"/>
      </dsp:txXfrm>
    </dsp:sp>
    <dsp:sp modelId="{7F70B1D6-9D72-4C77-B5E6-50DFFC8A4F66}">
      <dsp:nvSpPr>
        <dsp:cNvPr id="0" name=""/>
        <dsp:cNvSpPr/>
      </dsp:nvSpPr>
      <dsp:spPr>
        <a:xfrm>
          <a:off x="0" y="1690709"/>
          <a:ext cx="9404352" cy="6750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114B3C-E8C3-4CA8-9457-8C9F963C6EBA}">
      <dsp:nvSpPr>
        <dsp:cNvPr id="0" name=""/>
        <dsp:cNvSpPr/>
      </dsp:nvSpPr>
      <dsp:spPr>
        <a:xfrm>
          <a:off x="204192" y="1842587"/>
          <a:ext cx="371258" cy="3712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DE7343-DD1B-489F-9DC7-85827BFDA2D9}">
      <dsp:nvSpPr>
        <dsp:cNvPr id="0" name=""/>
        <dsp:cNvSpPr/>
      </dsp:nvSpPr>
      <dsp:spPr>
        <a:xfrm>
          <a:off x="779643" y="1690709"/>
          <a:ext cx="8624708" cy="675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39" tIns="71439" rIns="71439" bIns="71439" numCol="1" spcCol="1270" anchor="ctr" anchorCtr="0">
          <a:noAutofit/>
        </a:bodyPr>
        <a:lstStyle/>
        <a:p>
          <a:pPr marL="0" lvl="0" indent="0" algn="l" defTabSz="800100">
            <a:lnSpc>
              <a:spcPct val="90000"/>
            </a:lnSpc>
            <a:spcBef>
              <a:spcPct val="0"/>
            </a:spcBef>
            <a:spcAft>
              <a:spcPct val="35000"/>
            </a:spcAft>
            <a:buNone/>
          </a:pPr>
          <a:r>
            <a:rPr lang="en-US" sz="1800" kern="1200"/>
            <a:t>Customers can easily rent a bike from one location and return it to different location according to their needs.</a:t>
          </a:r>
        </a:p>
      </dsp:txBody>
      <dsp:txXfrm>
        <a:off x="779643" y="1690709"/>
        <a:ext cx="8624708" cy="675015"/>
      </dsp:txXfrm>
    </dsp:sp>
    <dsp:sp modelId="{B7729D44-03ED-462E-9502-BA45A8BD9F5E}">
      <dsp:nvSpPr>
        <dsp:cNvPr id="0" name=""/>
        <dsp:cNvSpPr/>
      </dsp:nvSpPr>
      <dsp:spPr>
        <a:xfrm>
          <a:off x="0" y="2534478"/>
          <a:ext cx="9404352" cy="6750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9EC63-DE3B-4C07-B5E1-AC99FA2C1CDD}">
      <dsp:nvSpPr>
        <dsp:cNvPr id="0" name=""/>
        <dsp:cNvSpPr/>
      </dsp:nvSpPr>
      <dsp:spPr>
        <a:xfrm>
          <a:off x="204192" y="2686357"/>
          <a:ext cx="371258" cy="37125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52E336-5CBE-4144-8EB1-5542081C2DA2}">
      <dsp:nvSpPr>
        <dsp:cNvPr id="0" name=""/>
        <dsp:cNvSpPr/>
      </dsp:nvSpPr>
      <dsp:spPr>
        <a:xfrm>
          <a:off x="779643" y="2534478"/>
          <a:ext cx="8624708" cy="675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39" tIns="71439" rIns="71439" bIns="71439" numCol="1" spcCol="1270" anchor="ctr" anchorCtr="0">
          <a:noAutofit/>
        </a:bodyPr>
        <a:lstStyle/>
        <a:p>
          <a:pPr marL="0" lvl="0" indent="0" algn="l" defTabSz="800100">
            <a:lnSpc>
              <a:spcPct val="90000"/>
            </a:lnSpc>
            <a:spcBef>
              <a:spcPct val="0"/>
            </a:spcBef>
            <a:spcAft>
              <a:spcPct val="35000"/>
            </a:spcAft>
            <a:buNone/>
          </a:pPr>
          <a:r>
            <a:rPr lang="en-US" sz="1800" kern="1200" dirty="0"/>
            <a:t>Researchers are attracted to the data generated by these bike-sharing systems because they  function as a sensor network. </a:t>
          </a:r>
        </a:p>
      </dsp:txBody>
      <dsp:txXfrm>
        <a:off x="779643" y="2534478"/>
        <a:ext cx="8624708" cy="675015"/>
      </dsp:txXfrm>
    </dsp:sp>
    <dsp:sp modelId="{0F06059C-B22A-4285-BE10-77682A819844}">
      <dsp:nvSpPr>
        <dsp:cNvPr id="0" name=""/>
        <dsp:cNvSpPr/>
      </dsp:nvSpPr>
      <dsp:spPr>
        <a:xfrm>
          <a:off x="0" y="3378248"/>
          <a:ext cx="9404352" cy="67501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0368B9-23D5-442A-A175-7CE026368271}">
      <dsp:nvSpPr>
        <dsp:cNvPr id="0" name=""/>
        <dsp:cNvSpPr/>
      </dsp:nvSpPr>
      <dsp:spPr>
        <a:xfrm>
          <a:off x="204192" y="3530127"/>
          <a:ext cx="371258" cy="37125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FAB7D4-CA25-48A1-AC4D-EA8F67997BDB}">
      <dsp:nvSpPr>
        <dsp:cNvPr id="0" name=""/>
        <dsp:cNvSpPr/>
      </dsp:nvSpPr>
      <dsp:spPr>
        <a:xfrm>
          <a:off x="779643" y="3378248"/>
          <a:ext cx="8624708" cy="675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439" tIns="71439" rIns="71439" bIns="71439" numCol="1" spcCol="1270" anchor="ctr" anchorCtr="0">
          <a:noAutofit/>
        </a:bodyPr>
        <a:lstStyle/>
        <a:p>
          <a:pPr marL="0" lvl="0" indent="0" algn="l" defTabSz="800100">
            <a:lnSpc>
              <a:spcPct val="90000"/>
            </a:lnSpc>
            <a:spcBef>
              <a:spcPct val="0"/>
            </a:spcBef>
            <a:spcAft>
              <a:spcPct val="35000"/>
            </a:spcAft>
            <a:buNone/>
          </a:pPr>
          <a:r>
            <a:rPr lang="en-US" sz="1800" kern="1200"/>
            <a:t>Using the data generated by these systems, we can study the mobility of a city.</a:t>
          </a:r>
        </a:p>
      </dsp:txBody>
      <dsp:txXfrm>
        <a:off x="779643" y="3378248"/>
        <a:ext cx="8624708" cy="6750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36286-14B7-419C-93E2-C9382E64BFEF}">
      <dsp:nvSpPr>
        <dsp:cNvPr id="0" name=""/>
        <dsp:cNvSpPr/>
      </dsp:nvSpPr>
      <dsp:spPr>
        <a:xfrm>
          <a:off x="0" y="0"/>
          <a:ext cx="3690257"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161241B-2728-46A3-ADB9-C62AAA52C6A2}">
      <dsp:nvSpPr>
        <dsp:cNvPr id="0" name=""/>
        <dsp:cNvSpPr/>
      </dsp:nvSpPr>
      <dsp:spPr>
        <a:xfrm>
          <a:off x="0" y="0"/>
          <a:ext cx="3690257" cy="917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kern="1200" dirty="0"/>
            <a:t>With the help of bike-sharing system data, we can understand the business more accurately and forecast the sales.</a:t>
          </a:r>
        </a:p>
      </dsp:txBody>
      <dsp:txXfrm>
        <a:off x="0" y="0"/>
        <a:ext cx="3690257" cy="917544"/>
      </dsp:txXfrm>
    </dsp:sp>
    <dsp:sp modelId="{911E3AFD-A042-4D82-842D-6D4D08710705}">
      <dsp:nvSpPr>
        <dsp:cNvPr id="0" name=""/>
        <dsp:cNvSpPr/>
      </dsp:nvSpPr>
      <dsp:spPr>
        <a:xfrm>
          <a:off x="0" y="917545"/>
          <a:ext cx="3690257"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13DAC53-9517-4948-BCBF-AE0C64F36C60}">
      <dsp:nvSpPr>
        <dsp:cNvPr id="0" name=""/>
        <dsp:cNvSpPr/>
      </dsp:nvSpPr>
      <dsp:spPr>
        <a:xfrm>
          <a:off x="0" y="917544"/>
          <a:ext cx="3690257" cy="917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kern="1200"/>
            <a:t>We can answer the following questions after the analysis, that can be used to increase the sales.</a:t>
          </a:r>
        </a:p>
      </dsp:txBody>
      <dsp:txXfrm>
        <a:off x="0" y="917544"/>
        <a:ext cx="3690257" cy="917544"/>
      </dsp:txXfrm>
    </dsp:sp>
    <dsp:sp modelId="{ACE0F120-EDC5-4860-9689-60773C6A58BA}">
      <dsp:nvSpPr>
        <dsp:cNvPr id="0" name=""/>
        <dsp:cNvSpPr/>
      </dsp:nvSpPr>
      <dsp:spPr>
        <a:xfrm>
          <a:off x="0" y="1835090"/>
          <a:ext cx="3690257"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312896E-E4E0-4798-9E3C-F26A0CDCF44B}">
      <dsp:nvSpPr>
        <dsp:cNvPr id="0" name=""/>
        <dsp:cNvSpPr/>
      </dsp:nvSpPr>
      <dsp:spPr>
        <a:xfrm>
          <a:off x="0" y="1835089"/>
          <a:ext cx="3690257" cy="917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kern="1200"/>
            <a:t>How weathers impact bike trips?</a:t>
          </a:r>
        </a:p>
      </dsp:txBody>
      <dsp:txXfrm>
        <a:off x="0" y="1835089"/>
        <a:ext cx="3690257" cy="917544"/>
      </dsp:txXfrm>
    </dsp:sp>
    <dsp:sp modelId="{3FF6BC4A-055F-4DB7-B6C8-5E4C01FE0617}">
      <dsp:nvSpPr>
        <dsp:cNvPr id="0" name=""/>
        <dsp:cNvSpPr/>
      </dsp:nvSpPr>
      <dsp:spPr>
        <a:xfrm>
          <a:off x="0" y="2752634"/>
          <a:ext cx="3690257"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6B228BD-0603-4B22-A2DF-6DF49A643F24}">
      <dsp:nvSpPr>
        <dsp:cNvPr id="0" name=""/>
        <dsp:cNvSpPr/>
      </dsp:nvSpPr>
      <dsp:spPr>
        <a:xfrm>
          <a:off x="0" y="2752634"/>
          <a:ext cx="3690257" cy="917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100000"/>
            </a:lnSpc>
            <a:spcBef>
              <a:spcPct val="0"/>
            </a:spcBef>
            <a:spcAft>
              <a:spcPct val="35000"/>
            </a:spcAft>
            <a:buNone/>
          </a:pPr>
          <a:r>
            <a:rPr lang="en-US" sz="1400" kern="1200"/>
            <a:t>How bike trip patterns vary by time of day and the day of the week?</a:t>
          </a:r>
        </a:p>
      </dsp:txBody>
      <dsp:txXfrm>
        <a:off x="0" y="2752634"/>
        <a:ext cx="3690257" cy="9175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632ED-3D36-41E2-BF07-7E1856E1F07B}">
      <dsp:nvSpPr>
        <dsp:cNvPr id="0" name=""/>
        <dsp:cNvSpPr/>
      </dsp:nvSpPr>
      <dsp:spPr>
        <a:xfrm>
          <a:off x="0" y="3571"/>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62B7B7-0852-4F14-A052-0F394D7DB68D}">
      <dsp:nvSpPr>
        <dsp:cNvPr id="0" name=""/>
        <dsp:cNvSpPr/>
      </dsp:nvSpPr>
      <dsp:spPr>
        <a:xfrm>
          <a:off x="230144" y="174753"/>
          <a:ext cx="418445" cy="41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34DE01-813F-4F6D-9616-6A8570AFD2AE}">
      <dsp:nvSpPr>
        <dsp:cNvPr id="0" name=""/>
        <dsp:cNvSpPr/>
      </dsp:nvSpPr>
      <dsp:spPr>
        <a:xfrm>
          <a:off x="878734" y="3571"/>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Linear Regression Model</a:t>
          </a:r>
          <a:br>
            <a:rPr lang="en-US" sz="1900" kern="1200"/>
          </a:br>
          <a:endParaRPr lang="en-US" sz="1900" kern="1200"/>
        </a:p>
      </dsp:txBody>
      <dsp:txXfrm>
        <a:off x="878734" y="3571"/>
        <a:ext cx="5617315" cy="760809"/>
      </dsp:txXfrm>
    </dsp:sp>
    <dsp:sp modelId="{B4C3BD7F-4741-4380-A5DF-FDE9498021A4}">
      <dsp:nvSpPr>
        <dsp:cNvPr id="0" name=""/>
        <dsp:cNvSpPr/>
      </dsp:nvSpPr>
      <dsp:spPr>
        <a:xfrm>
          <a:off x="0" y="954583"/>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D8D3A6-C730-4379-A4F9-6CE188DF8291}">
      <dsp:nvSpPr>
        <dsp:cNvPr id="0" name=""/>
        <dsp:cNvSpPr/>
      </dsp:nvSpPr>
      <dsp:spPr>
        <a:xfrm>
          <a:off x="230144" y="1125765"/>
          <a:ext cx="418445" cy="41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6929E1-E926-45EF-AC74-A625FBE1ABE5}">
      <dsp:nvSpPr>
        <dsp:cNvPr id="0" name=""/>
        <dsp:cNvSpPr/>
      </dsp:nvSpPr>
      <dsp:spPr>
        <a:xfrm>
          <a:off x="878734" y="954583"/>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Decision Tree Model</a:t>
          </a:r>
        </a:p>
      </dsp:txBody>
      <dsp:txXfrm>
        <a:off x="878734" y="954583"/>
        <a:ext cx="5617315" cy="760809"/>
      </dsp:txXfrm>
    </dsp:sp>
    <dsp:sp modelId="{17D6E84C-5244-4100-9F60-660820788BD5}">
      <dsp:nvSpPr>
        <dsp:cNvPr id="0" name=""/>
        <dsp:cNvSpPr/>
      </dsp:nvSpPr>
      <dsp:spPr>
        <a:xfrm>
          <a:off x="0" y="1905595"/>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6F367-DAC0-484A-88C6-77EB70EB32EA}">
      <dsp:nvSpPr>
        <dsp:cNvPr id="0" name=""/>
        <dsp:cNvSpPr/>
      </dsp:nvSpPr>
      <dsp:spPr>
        <a:xfrm>
          <a:off x="230144" y="2076777"/>
          <a:ext cx="418445" cy="41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045C04-D190-4702-8CE8-332C10D67AC2}">
      <dsp:nvSpPr>
        <dsp:cNvPr id="0" name=""/>
        <dsp:cNvSpPr/>
      </dsp:nvSpPr>
      <dsp:spPr>
        <a:xfrm>
          <a:off x="878734" y="1905595"/>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Random Forest Regression</a:t>
          </a:r>
        </a:p>
      </dsp:txBody>
      <dsp:txXfrm>
        <a:off x="878734" y="1905595"/>
        <a:ext cx="5617315" cy="760809"/>
      </dsp:txXfrm>
    </dsp:sp>
    <dsp:sp modelId="{0C4554C6-BE34-4E23-A879-E83C765BA077}">
      <dsp:nvSpPr>
        <dsp:cNvPr id="0" name=""/>
        <dsp:cNvSpPr/>
      </dsp:nvSpPr>
      <dsp:spPr>
        <a:xfrm>
          <a:off x="0" y="2856607"/>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4E3C01-5908-4995-8A6E-15A9F81580DD}">
      <dsp:nvSpPr>
        <dsp:cNvPr id="0" name=""/>
        <dsp:cNvSpPr/>
      </dsp:nvSpPr>
      <dsp:spPr>
        <a:xfrm>
          <a:off x="230144" y="3027789"/>
          <a:ext cx="418445" cy="418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693331-BC83-40F7-819B-1A378B1D49BC}">
      <dsp:nvSpPr>
        <dsp:cNvPr id="0" name=""/>
        <dsp:cNvSpPr/>
      </dsp:nvSpPr>
      <dsp:spPr>
        <a:xfrm>
          <a:off x="878734" y="2856607"/>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AdaBoost Classifier</a:t>
          </a:r>
        </a:p>
      </dsp:txBody>
      <dsp:txXfrm>
        <a:off x="878734" y="2856607"/>
        <a:ext cx="5617315" cy="760809"/>
      </dsp:txXfrm>
    </dsp:sp>
    <dsp:sp modelId="{FAE503E0-DB2D-4CE4-9AF7-138FB1517FE0}">
      <dsp:nvSpPr>
        <dsp:cNvPr id="0" name=""/>
        <dsp:cNvSpPr/>
      </dsp:nvSpPr>
      <dsp:spPr>
        <a:xfrm>
          <a:off x="0" y="3807618"/>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593AA5-E9A0-43E1-9B4C-A68E8348429C}">
      <dsp:nvSpPr>
        <dsp:cNvPr id="0" name=""/>
        <dsp:cNvSpPr/>
      </dsp:nvSpPr>
      <dsp:spPr>
        <a:xfrm>
          <a:off x="230144" y="3978800"/>
          <a:ext cx="418445" cy="4184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9BE19F-6076-44A7-B798-55890A63F664}">
      <dsp:nvSpPr>
        <dsp:cNvPr id="0" name=""/>
        <dsp:cNvSpPr/>
      </dsp:nvSpPr>
      <dsp:spPr>
        <a:xfrm>
          <a:off x="878734" y="3807618"/>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Gradient Boosting Classifier</a:t>
          </a:r>
        </a:p>
      </dsp:txBody>
      <dsp:txXfrm>
        <a:off x="878734" y="3807618"/>
        <a:ext cx="5617315" cy="7608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BABF71-41F2-46E0-93F7-683580B9649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3964255688"/>
      </p:ext>
    </p:extLst>
  </p:cSld>
  <p:clrMapOvr>
    <a:masterClrMapping/>
  </p:clrMapOvr>
  <p:transition>
    <p:wipe dir="r"/>
  </p:transition>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ABF71-41F2-46E0-93F7-683580B96490}"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245430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BBABF71-41F2-46E0-93F7-683580B9649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3263079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BBABF71-41F2-46E0-93F7-683580B9649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3C3224-4B56-4C04-8C07-5F31D06DFDF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2192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ABF71-41F2-46E0-93F7-683580B9649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3469017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BABF71-41F2-46E0-93F7-683580B96490}" type="datetimeFigureOut">
              <a:rPr lang="en-IN" smtClean="0"/>
              <a:t>15-04-2020</a:t>
            </a:fld>
            <a:endParaRPr lang="en-IN"/>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6373997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BBABF71-41F2-46E0-93F7-683580B96490}" type="datetimeFigureOut">
              <a:rPr lang="en-IN" smtClean="0"/>
              <a:t>15-04-2020</a:t>
            </a:fld>
            <a:endParaRPr lang="en-IN"/>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2918079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ABF71-41F2-46E0-93F7-683580B9649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2941397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ABF71-41F2-46E0-93F7-683580B9649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1483535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BABF71-41F2-46E0-93F7-683580B9649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264846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ABF71-41F2-46E0-93F7-683580B96490}" type="datetimeFigureOut">
              <a:rPr lang="en-IN" smtClean="0"/>
              <a:t>15-04-2020</a:t>
            </a:fld>
            <a:endParaRPr lang="en-IN"/>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2526315457"/>
      </p:ext>
    </p:extLst>
  </p:cSld>
  <p:clrMapOvr>
    <a:masterClrMapping/>
  </p:clrMapOvr>
  <p:transition>
    <p:wipe dir="r"/>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ABF71-41F2-46E0-93F7-683580B96490}"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209816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ABF71-41F2-46E0-93F7-683580B96490}" type="datetimeFigureOut">
              <a:rPr lang="en-IN" smtClean="0"/>
              <a:t>15-04-2020</a:t>
            </a:fld>
            <a:endParaRPr lang="en-IN"/>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319954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BBABF71-41F2-46E0-93F7-683580B96490}" type="datetimeFigureOut">
              <a:rPr lang="en-IN" smtClean="0"/>
              <a:t>15-04-2020</a:t>
            </a:fld>
            <a:endParaRPr lang="en-IN"/>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1303526276"/>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BBABF71-41F2-46E0-93F7-683580B96490}" type="datetimeFigureOut">
              <a:rPr lang="en-IN" smtClean="0"/>
              <a:t>15-04-2020</a:t>
            </a:fld>
            <a:endParaRPr lang="en-IN"/>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144988516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BBABF71-41F2-46E0-93F7-683580B96490}" type="datetimeFigureOut">
              <a:rPr lang="en-IN" smtClean="0"/>
              <a:t>15-04-2020</a:t>
            </a:fld>
            <a:endParaRPr lang="en-IN"/>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273255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BABF71-41F2-46E0-93F7-683580B96490}" type="datetimeFigureOut">
              <a:rPr lang="en-IN" smtClean="0"/>
              <a:t>15-04-2020</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C3C3224-4B56-4C04-8C07-5F31D06DFDF2}" type="slidenum">
              <a:rPr lang="en-IN" smtClean="0"/>
              <a:t>‹#›</a:t>
            </a:fld>
            <a:endParaRPr lang="en-IN"/>
          </a:p>
        </p:txBody>
      </p:sp>
    </p:spTree>
    <p:extLst>
      <p:ext uri="{BB962C8B-B14F-4D97-AF65-F5344CB8AC3E}">
        <p14:creationId xmlns:p14="http://schemas.microsoft.com/office/powerpoint/2010/main" val="2127422773"/>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BBABF71-41F2-46E0-93F7-683580B96490}" type="datetimeFigureOut">
              <a:rPr lang="en-IN" smtClean="0"/>
              <a:t>15-04-2020</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3C3224-4B56-4C04-8C07-5F31D06DFDF2}" type="slidenum">
              <a:rPr lang="en-IN" smtClean="0"/>
              <a:t>‹#›</a:t>
            </a:fld>
            <a:endParaRPr lang="en-IN"/>
          </a:p>
        </p:txBody>
      </p:sp>
    </p:spTree>
    <p:extLst>
      <p:ext uri="{BB962C8B-B14F-4D97-AF65-F5344CB8AC3E}">
        <p14:creationId xmlns:p14="http://schemas.microsoft.com/office/powerpoint/2010/main" val="2076194864"/>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Lst>
  <p:transition>
    <p:wipe dir="r"/>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www.pngall.com/goal-png/download/22815" TargetMode="External"/><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3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currie32/a-model-to-predict-number-of-daily-trips" TargetMode="External"/><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hyperlink" Target="http://www.stat.yale.edu/Courses/1997-98/101/linreg.htm" TargetMode="External"/><Relationship Id="rId4" Type="http://schemas.openxmlformats.org/officeDocument/2006/relationships/hyperlink" Target="https://towardsdatascience.com/exploratory-data-analysis-8fc1cb20fd1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kaggle.com/benhamner/sf-bay-area-bike-share#weather.csv"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DBD2C-458F-43CA-B10F-070F70F5764F}"/>
              </a:ext>
            </a:extLst>
          </p:cNvPr>
          <p:cNvSpPr>
            <a:spLocks noGrp="1"/>
          </p:cNvSpPr>
          <p:nvPr>
            <p:ph type="ctrTitle"/>
          </p:nvPr>
        </p:nvSpPr>
        <p:spPr>
          <a:xfrm>
            <a:off x="646111" y="690879"/>
            <a:ext cx="4883048" cy="5557519"/>
          </a:xfrm>
        </p:spPr>
        <p:txBody>
          <a:bodyPr vert="horz" lIns="91440" tIns="45720" rIns="91440" bIns="45720" rtlCol="0" anchor="ctr">
            <a:normAutofit/>
          </a:bodyPr>
          <a:lstStyle/>
          <a:p>
            <a:pPr algn="r"/>
            <a:r>
              <a:rPr lang="en-US" sz="5400" b="0" i="0" kern="1200" dirty="0">
                <a:solidFill>
                  <a:srgbClr val="FFFFFF"/>
                </a:solidFill>
                <a:latin typeface="+mj-lt"/>
                <a:ea typeface="+mj-ea"/>
                <a:cs typeface="+mj-cs"/>
              </a:rPr>
              <a:t>Bike Search and Rentals prediction</a:t>
            </a:r>
            <a:br>
              <a:rPr lang="en-US" sz="5400" b="0" i="0" kern="1200" dirty="0">
                <a:solidFill>
                  <a:srgbClr val="FFFFFF"/>
                </a:solidFill>
                <a:latin typeface="+mj-lt"/>
                <a:ea typeface="+mj-ea"/>
                <a:cs typeface="+mj-cs"/>
              </a:rPr>
            </a:br>
            <a:endParaRPr lang="en-US" sz="5400" b="0" i="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CE97FAC0-945E-48E8-AD3D-8FA862541618}"/>
              </a:ext>
            </a:extLst>
          </p:cNvPr>
          <p:cNvSpPr>
            <a:spLocks noGrp="1"/>
          </p:cNvSpPr>
          <p:nvPr>
            <p:ph type="subTitle" idx="1"/>
          </p:nvPr>
        </p:nvSpPr>
        <p:spPr>
          <a:xfrm>
            <a:off x="6096000" y="690880"/>
            <a:ext cx="3953852" cy="5557519"/>
          </a:xfrm>
        </p:spPr>
        <p:txBody>
          <a:bodyPr vert="horz" lIns="91440" tIns="45720" rIns="91440" bIns="45720" rtlCol="0" anchor="ctr">
            <a:normAutofit/>
          </a:bodyPr>
          <a:lstStyle/>
          <a:p>
            <a:r>
              <a:rPr lang="en-US" u="heavy" dirty="0">
                <a:solidFill>
                  <a:schemeClr val="tx1"/>
                </a:solidFill>
              </a:rPr>
              <a:t>Group Members:</a:t>
            </a:r>
            <a:endParaRPr lang="en-US" u="sng" dirty="0">
              <a:solidFill>
                <a:schemeClr val="tx1"/>
              </a:solidFill>
            </a:endParaRPr>
          </a:p>
          <a:p>
            <a:pPr indent="-283464">
              <a:buFont typeface="Wingdings 3" charset="2"/>
              <a:buChar char=""/>
            </a:pPr>
            <a:r>
              <a:rPr lang="en-US" dirty="0">
                <a:solidFill>
                  <a:schemeClr val="tx1"/>
                </a:solidFill>
              </a:rPr>
              <a:t>Gaurav </a:t>
            </a:r>
            <a:r>
              <a:rPr lang="en-US" dirty="0" err="1">
                <a:solidFill>
                  <a:schemeClr val="tx1"/>
                </a:solidFill>
              </a:rPr>
              <a:t>Lohani</a:t>
            </a:r>
            <a:endParaRPr lang="en-US" dirty="0">
              <a:solidFill>
                <a:schemeClr val="tx1"/>
              </a:solidFill>
            </a:endParaRPr>
          </a:p>
          <a:p>
            <a:pPr indent="-283464">
              <a:buFont typeface="Wingdings 3" charset="2"/>
              <a:buChar char=""/>
            </a:pPr>
            <a:r>
              <a:rPr lang="en-US" dirty="0" err="1">
                <a:solidFill>
                  <a:schemeClr val="tx1"/>
                </a:solidFill>
              </a:rPr>
              <a:t>Avani</a:t>
            </a:r>
            <a:r>
              <a:rPr lang="en-US" dirty="0">
                <a:solidFill>
                  <a:schemeClr val="tx1"/>
                </a:solidFill>
              </a:rPr>
              <a:t> </a:t>
            </a:r>
            <a:r>
              <a:rPr lang="en-US" dirty="0" err="1">
                <a:solidFill>
                  <a:schemeClr val="tx1"/>
                </a:solidFill>
              </a:rPr>
              <a:t>Iddalgi</a:t>
            </a:r>
            <a:endParaRPr lang="en-US" dirty="0">
              <a:solidFill>
                <a:schemeClr val="tx1"/>
              </a:solidFill>
            </a:endParaRPr>
          </a:p>
          <a:p>
            <a:pPr lvl="0" indent="-283464">
              <a:buFont typeface="Wingdings 3" charset="2"/>
              <a:buChar char=""/>
            </a:pPr>
            <a:r>
              <a:rPr lang="en-US" dirty="0" err="1">
                <a:solidFill>
                  <a:schemeClr val="tx1"/>
                </a:solidFill>
              </a:rPr>
              <a:t>Devina</a:t>
            </a:r>
            <a:r>
              <a:rPr lang="en-US" dirty="0">
                <a:solidFill>
                  <a:schemeClr val="tx1"/>
                </a:solidFill>
              </a:rPr>
              <a:t> Jaiswal</a:t>
            </a:r>
          </a:p>
          <a:p>
            <a:pPr lvl="0" indent="-283464">
              <a:buFont typeface="Wingdings 3" charset="2"/>
              <a:buChar char=""/>
            </a:pPr>
            <a:r>
              <a:rPr lang="en-US" dirty="0">
                <a:solidFill>
                  <a:schemeClr val="tx1"/>
                </a:solidFill>
              </a:rPr>
              <a:t>Rachit Agrawal</a:t>
            </a:r>
          </a:p>
          <a:p>
            <a:pPr indent="-283464">
              <a:buFont typeface="Wingdings 3" charset="2"/>
              <a:buChar char=""/>
            </a:pPr>
            <a:endParaRPr lang="en-US" dirty="0">
              <a:solidFill>
                <a:schemeClr val="tx1"/>
              </a:solidFill>
            </a:endParaRPr>
          </a:p>
        </p:txBody>
      </p:sp>
    </p:spTree>
    <p:extLst>
      <p:ext uri="{BB962C8B-B14F-4D97-AF65-F5344CB8AC3E}">
        <p14:creationId xmlns:p14="http://schemas.microsoft.com/office/powerpoint/2010/main" val="2063413446"/>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419B8-C734-451F-87DD-89DD7BD72751}"/>
              </a:ext>
            </a:extLst>
          </p:cNvPr>
          <p:cNvSpPr>
            <a:spLocks noGrp="1"/>
          </p:cNvSpPr>
          <p:nvPr>
            <p:ph idx="1"/>
          </p:nvPr>
        </p:nvSpPr>
        <p:spPr>
          <a:xfrm>
            <a:off x="804317" y="1588918"/>
            <a:ext cx="10058400" cy="5088044"/>
          </a:xfrm>
        </p:spPr>
        <p:txBody>
          <a:bodyPr>
            <a:normAutofit/>
          </a:bodyPr>
          <a:lstStyle/>
          <a:p>
            <a:endParaRPr lang="en-US" dirty="0"/>
          </a:p>
          <a:p>
            <a:endParaRPr lang="en-US" dirty="0"/>
          </a:p>
          <a:p>
            <a:endParaRPr lang="en-US" dirty="0"/>
          </a:p>
          <a:p>
            <a:endParaRPr lang="en-US" sz="2400" b="1" dirty="0"/>
          </a:p>
          <a:p>
            <a:endParaRPr lang="en-US" sz="2400" b="1" dirty="0"/>
          </a:p>
        </p:txBody>
      </p:sp>
      <p:sp>
        <p:nvSpPr>
          <p:cNvPr id="5" name="Title 1">
            <a:extLst>
              <a:ext uri="{FF2B5EF4-FFF2-40B4-BE49-F238E27FC236}">
                <a16:creationId xmlns:a16="http://schemas.microsoft.com/office/drawing/2014/main" id="{990C79E6-3BB7-44B5-B2F9-48EEE651A887}"/>
              </a:ext>
            </a:extLst>
          </p:cNvPr>
          <p:cNvSpPr>
            <a:spLocks noGrp="1"/>
          </p:cNvSpPr>
          <p:nvPr>
            <p:ph type="title"/>
          </p:nvPr>
        </p:nvSpPr>
        <p:spPr>
          <a:xfrm>
            <a:off x="913141" y="256253"/>
            <a:ext cx="9184606" cy="1179870"/>
          </a:xfrm>
        </p:spPr>
        <p:txBody>
          <a:bodyPr vert="horz" lIns="91440" tIns="45720" rIns="91440" bIns="45720" rtlCol="0" anchor="b">
            <a:normAutofit/>
          </a:bodyPr>
          <a:lstStyle/>
          <a:p>
            <a:pPr algn="ctr">
              <a:lnSpc>
                <a:spcPct val="90000"/>
              </a:lnSpc>
            </a:pPr>
            <a:r>
              <a:rPr lang="en-US" sz="3800" dirty="0"/>
              <a:t>Missing Value Analysis</a:t>
            </a:r>
            <a:br>
              <a:rPr lang="en-US" sz="3800" dirty="0"/>
            </a:br>
            <a:endParaRPr lang="en-US" sz="3800" dirty="0"/>
          </a:p>
        </p:txBody>
      </p:sp>
      <p:sp>
        <p:nvSpPr>
          <p:cNvPr id="2" name="TextBox 1">
            <a:extLst>
              <a:ext uri="{FF2B5EF4-FFF2-40B4-BE49-F238E27FC236}">
                <a16:creationId xmlns:a16="http://schemas.microsoft.com/office/drawing/2014/main" id="{0F3A354C-0169-4330-9BD1-D399CBC8A50E}"/>
              </a:ext>
            </a:extLst>
          </p:cNvPr>
          <p:cNvSpPr txBox="1"/>
          <p:nvPr/>
        </p:nvSpPr>
        <p:spPr>
          <a:xfrm>
            <a:off x="488273" y="1509204"/>
            <a:ext cx="11381172" cy="4247317"/>
          </a:xfrm>
          <a:prstGeom prst="rect">
            <a:avLst/>
          </a:prstGeom>
          <a:noFill/>
        </p:spPr>
        <p:txBody>
          <a:bodyPr wrap="square" rtlCol="0">
            <a:spAutoFit/>
          </a:bodyPr>
          <a:lstStyle/>
          <a:p>
            <a:pPr algn="just"/>
            <a:r>
              <a:rPr lang="en-US" dirty="0"/>
              <a:t>After analyzing all the datasets we found that multiple values for ZipCode and events were null .</a:t>
            </a:r>
          </a:p>
          <a:p>
            <a:pPr algn="just"/>
            <a:endParaRPr lang="en-US" dirty="0"/>
          </a:p>
          <a:p>
            <a:pPr marL="342900" indent="-342900" algn="just">
              <a:buAutoNum type="arabicPeriod"/>
            </a:pPr>
            <a:r>
              <a:rPr lang="en-US" dirty="0"/>
              <a:t>ZipCode - We have modelled the data according to the unique zip codes of the bay area .Thus eliminating the null values.</a:t>
            </a:r>
          </a:p>
          <a:p>
            <a:pPr marL="342900" indent="-342900" algn="just">
              <a:buAutoNum type="arabicPeriod"/>
            </a:pPr>
            <a:endParaRPr lang="en-US" dirty="0"/>
          </a:p>
          <a:p>
            <a:pPr marL="342900" indent="-342900" algn="just">
              <a:buAutoNum type="arabicPeriod"/>
            </a:pPr>
            <a:endParaRPr lang="en-US" dirty="0"/>
          </a:p>
          <a:p>
            <a:pPr marL="342900" indent="-342900" algn="just">
              <a:buAutoNum type="arabicPeriod"/>
            </a:pPr>
            <a:endParaRPr lang="en-US" dirty="0"/>
          </a:p>
          <a:p>
            <a:pPr algn="just"/>
            <a:endParaRPr lang="en-US" dirty="0"/>
          </a:p>
          <a:p>
            <a:pPr algn="just"/>
            <a:endParaRPr lang="en-US" dirty="0"/>
          </a:p>
          <a:p>
            <a:pPr algn="just"/>
            <a:endParaRPr lang="en-US" dirty="0"/>
          </a:p>
          <a:p>
            <a:pPr algn="just"/>
            <a:r>
              <a:rPr lang="en-US" dirty="0"/>
              <a:t>2.  Events - The filtered data still had 574 null records in the Events column . To overcome this issue, we have found out the unique values of events and modelled the data according to it.</a:t>
            </a:r>
          </a:p>
          <a:p>
            <a:pPr algn="just"/>
            <a:endParaRPr lang="en-US" dirty="0"/>
          </a:p>
          <a:p>
            <a:pPr algn="just"/>
            <a:endParaRPr lang="en-US" dirty="0"/>
          </a:p>
          <a:p>
            <a:endParaRPr lang="en-US" dirty="0"/>
          </a:p>
        </p:txBody>
      </p:sp>
      <p:pic>
        <p:nvPicPr>
          <p:cNvPr id="6" name="Picture 5">
            <a:extLst>
              <a:ext uri="{FF2B5EF4-FFF2-40B4-BE49-F238E27FC236}">
                <a16:creationId xmlns:a16="http://schemas.microsoft.com/office/drawing/2014/main" id="{E31F9636-40EA-4665-883F-DCDB1767E4B6}"/>
              </a:ext>
            </a:extLst>
          </p:cNvPr>
          <p:cNvPicPr/>
          <p:nvPr/>
        </p:nvPicPr>
        <p:blipFill>
          <a:blip r:embed="rId2"/>
          <a:stretch>
            <a:fillRect/>
          </a:stretch>
        </p:blipFill>
        <p:spPr>
          <a:xfrm>
            <a:off x="804317" y="2751732"/>
            <a:ext cx="5572219" cy="1323118"/>
          </a:xfrm>
          <a:prstGeom prst="rect">
            <a:avLst/>
          </a:prstGeom>
        </p:spPr>
      </p:pic>
      <p:pic>
        <p:nvPicPr>
          <p:cNvPr id="8" name="Picture 7">
            <a:extLst>
              <a:ext uri="{FF2B5EF4-FFF2-40B4-BE49-F238E27FC236}">
                <a16:creationId xmlns:a16="http://schemas.microsoft.com/office/drawing/2014/main" id="{BA855613-DBF7-4C2A-8C31-B80DBC428982}"/>
              </a:ext>
            </a:extLst>
          </p:cNvPr>
          <p:cNvPicPr/>
          <p:nvPr/>
        </p:nvPicPr>
        <p:blipFill>
          <a:blip r:embed="rId3"/>
          <a:stretch>
            <a:fillRect/>
          </a:stretch>
        </p:blipFill>
        <p:spPr>
          <a:xfrm>
            <a:off x="5697095" y="4966897"/>
            <a:ext cx="5690588" cy="1451657"/>
          </a:xfrm>
          <a:prstGeom prst="rect">
            <a:avLst/>
          </a:prstGeom>
        </p:spPr>
      </p:pic>
    </p:spTree>
    <p:extLst>
      <p:ext uri="{BB962C8B-B14F-4D97-AF65-F5344CB8AC3E}">
        <p14:creationId xmlns:p14="http://schemas.microsoft.com/office/powerpoint/2010/main" val="306431992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668624-DA92-4C2C-94BE-E556108F9DCA}"/>
              </a:ext>
            </a:extLst>
          </p:cNvPr>
          <p:cNvSpPr/>
          <p:nvPr/>
        </p:nvSpPr>
        <p:spPr>
          <a:xfrm>
            <a:off x="355107" y="763480"/>
            <a:ext cx="10502283" cy="1015663"/>
          </a:xfrm>
          <a:prstGeom prst="rect">
            <a:avLst/>
          </a:prstGeom>
        </p:spPr>
        <p:txBody>
          <a:bodyPr wrap="square">
            <a:spAutoFit/>
          </a:bodyPr>
          <a:lstStyle/>
          <a:p>
            <a:r>
              <a:rPr lang="en-US" dirty="0"/>
              <a:t>3.  </a:t>
            </a:r>
            <a:r>
              <a:rPr lang="en-US" sz="2000" dirty="0" err="1"/>
              <a:t>Max_gust_speed_mph</a:t>
            </a:r>
            <a:r>
              <a:rPr lang="en-US" sz="2000" dirty="0"/>
              <a:t> - Upon further filtering of the data , there were still 12 null records for Max_gust_speed_mph column. We have find the median of max_gust_speed for each value of </a:t>
            </a:r>
            <a:r>
              <a:rPr lang="en-US" sz="2000" dirty="0" err="1"/>
              <a:t>max_wind</a:t>
            </a:r>
            <a:r>
              <a:rPr lang="en-US" sz="2000" dirty="0"/>
              <a:t> and filled the null values .</a:t>
            </a:r>
          </a:p>
        </p:txBody>
      </p:sp>
      <p:pic>
        <p:nvPicPr>
          <p:cNvPr id="3" name="Picture 2">
            <a:extLst>
              <a:ext uri="{FF2B5EF4-FFF2-40B4-BE49-F238E27FC236}">
                <a16:creationId xmlns:a16="http://schemas.microsoft.com/office/drawing/2014/main" id="{754A5032-6206-4250-9FD1-7A7B9AD887E4}"/>
              </a:ext>
            </a:extLst>
          </p:cNvPr>
          <p:cNvPicPr/>
          <p:nvPr/>
        </p:nvPicPr>
        <p:blipFill>
          <a:blip r:embed="rId2"/>
          <a:stretch>
            <a:fillRect/>
          </a:stretch>
        </p:blipFill>
        <p:spPr>
          <a:xfrm>
            <a:off x="1731147" y="2166152"/>
            <a:ext cx="7705816" cy="2592280"/>
          </a:xfrm>
          <a:prstGeom prst="rect">
            <a:avLst/>
          </a:prstGeom>
        </p:spPr>
      </p:pic>
    </p:spTree>
    <p:extLst>
      <p:ext uri="{BB962C8B-B14F-4D97-AF65-F5344CB8AC3E}">
        <p14:creationId xmlns:p14="http://schemas.microsoft.com/office/powerpoint/2010/main" val="44529160"/>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4765-2637-4B0F-9B74-9EB136150B60}"/>
              </a:ext>
            </a:extLst>
          </p:cNvPr>
          <p:cNvSpPr>
            <a:spLocks noGrp="1"/>
          </p:cNvSpPr>
          <p:nvPr>
            <p:ph type="title"/>
          </p:nvPr>
        </p:nvSpPr>
        <p:spPr>
          <a:xfrm>
            <a:off x="384960" y="1666875"/>
            <a:ext cx="2534578" cy="3027329"/>
          </a:xfrm>
        </p:spPr>
        <p:txBody>
          <a:bodyPr>
            <a:normAutofit fontScale="90000"/>
          </a:bodyPr>
          <a:lstStyle/>
          <a:p>
            <a:r>
              <a:rPr lang="en-IN" sz="3600" dirty="0"/>
              <a:t>Getting rid of the outliers </a:t>
            </a:r>
            <a:r>
              <a:rPr lang="en-IN" sz="3600" dirty="0" err="1"/>
              <a:t>i.e</a:t>
            </a:r>
            <a:r>
              <a:rPr lang="en-IN" sz="3600" dirty="0"/>
              <a:t> less than 0.5% of the data </a:t>
            </a:r>
            <a:endParaRPr lang="en-US" sz="3600" dirty="0"/>
          </a:p>
        </p:txBody>
      </p:sp>
      <p:pic>
        <p:nvPicPr>
          <p:cNvPr id="4" name="Content Placeholder 3">
            <a:extLst>
              <a:ext uri="{FF2B5EF4-FFF2-40B4-BE49-F238E27FC236}">
                <a16:creationId xmlns:a16="http://schemas.microsoft.com/office/drawing/2014/main" id="{0C38EAF5-3F8E-42C1-A2C3-8DCFA5465CB1}"/>
              </a:ext>
            </a:extLst>
          </p:cNvPr>
          <p:cNvPicPr>
            <a:picLocks noGrp="1" noChangeAspect="1"/>
          </p:cNvPicPr>
          <p:nvPr>
            <p:ph idx="1"/>
          </p:nvPr>
        </p:nvPicPr>
        <p:blipFill>
          <a:blip r:embed="rId2"/>
          <a:stretch>
            <a:fillRect/>
          </a:stretch>
        </p:blipFill>
        <p:spPr>
          <a:xfrm>
            <a:off x="3056401" y="3429000"/>
            <a:ext cx="8947150" cy="3264899"/>
          </a:xfrm>
          <a:prstGeom prst="rect">
            <a:avLst/>
          </a:prstGeom>
        </p:spPr>
      </p:pic>
      <p:sp>
        <p:nvSpPr>
          <p:cNvPr id="5" name="Title 1">
            <a:extLst>
              <a:ext uri="{FF2B5EF4-FFF2-40B4-BE49-F238E27FC236}">
                <a16:creationId xmlns:a16="http://schemas.microsoft.com/office/drawing/2014/main" id="{BE3A5141-CA1C-4C4D-AF57-B3E3DC89D26D}"/>
              </a:ext>
            </a:extLst>
          </p:cNvPr>
          <p:cNvSpPr txBox="1">
            <a:spLocks/>
          </p:cNvSpPr>
          <p:nvPr/>
        </p:nvSpPr>
        <p:spPr>
          <a:xfrm>
            <a:off x="913141" y="256253"/>
            <a:ext cx="9184606" cy="959988"/>
          </a:xfrm>
          <a:prstGeom prst="rect">
            <a:avLst/>
          </a:prstGeom>
        </p:spPr>
        <p:txBody>
          <a:bodyPr vert="horz" lIns="91440" tIns="45720" rIns="91440" bIns="45720" rtlCol="0" anchor="b">
            <a:normAutofit fontScale="92500"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r>
              <a:rPr lang="en-US" sz="3800" dirty="0"/>
              <a:t>Outlier Analysis</a:t>
            </a:r>
            <a:br>
              <a:rPr lang="en-US" sz="3800" dirty="0"/>
            </a:br>
            <a:endParaRPr lang="en-US" sz="3800" dirty="0"/>
          </a:p>
        </p:txBody>
      </p:sp>
      <p:pic>
        <p:nvPicPr>
          <p:cNvPr id="3" name="Picture 2">
            <a:extLst>
              <a:ext uri="{FF2B5EF4-FFF2-40B4-BE49-F238E27FC236}">
                <a16:creationId xmlns:a16="http://schemas.microsoft.com/office/drawing/2014/main" id="{7A02391E-BF8B-4E17-AFB0-74CF465698D1}"/>
              </a:ext>
            </a:extLst>
          </p:cNvPr>
          <p:cNvPicPr>
            <a:picLocks noChangeAspect="1"/>
          </p:cNvPicPr>
          <p:nvPr/>
        </p:nvPicPr>
        <p:blipFill>
          <a:blip r:embed="rId3"/>
          <a:stretch>
            <a:fillRect/>
          </a:stretch>
        </p:blipFill>
        <p:spPr>
          <a:xfrm>
            <a:off x="4490575" y="2061422"/>
            <a:ext cx="5400675" cy="923925"/>
          </a:xfrm>
          <a:prstGeom prst="rect">
            <a:avLst/>
          </a:prstGeom>
        </p:spPr>
      </p:pic>
    </p:spTree>
    <p:extLst>
      <p:ext uri="{BB962C8B-B14F-4D97-AF65-F5344CB8AC3E}">
        <p14:creationId xmlns:p14="http://schemas.microsoft.com/office/powerpoint/2010/main" val="1676974773"/>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702453FC-00FB-4AA2-B847-4B2E4E2D7A53}"/>
              </a:ext>
            </a:extLst>
          </p:cNvPr>
          <p:cNvPicPr/>
          <p:nvPr/>
        </p:nvPicPr>
        <p:blipFill>
          <a:blip r:embed="rId6"/>
          <a:stretch>
            <a:fillRect/>
          </a:stretch>
        </p:blipFill>
        <p:spPr>
          <a:xfrm>
            <a:off x="635458" y="640081"/>
            <a:ext cx="10956467" cy="3291844"/>
          </a:xfrm>
          <a:prstGeom prst="rect">
            <a:avLst/>
          </a:prstGeom>
          <a:effectLst/>
        </p:spPr>
      </p:pic>
      <p:sp>
        <p:nvSpPr>
          <p:cNvPr id="27" name="Freeform: Shape 26">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C33F0-9EDB-4BB2-8ACC-6B666BAED8A7}"/>
              </a:ext>
            </a:extLst>
          </p:cNvPr>
          <p:cNvSpPr>
            <a:spLocks noGrp="1"/>
          </p:cNvSpPr>
          <p:nvPr>
            <p:ph type="title"/>
          </p:nvPr>
        </p:nvSpPr>
        <p:spPr>
          <a:xfrm>
            <a:off x="636916" y="4854346"/>
            <a:ext cx="9149350" cy="868026"/>
          </a:xfrm>
        </p:spPr>
        <p:txBody>
          <a:bodyPr vert="horz" lIns="91440" tIns="45720" rIns="91440" bIns="45720" rtlCol="0" anchor="b">
            <a:normAutofit/>
          </a:bodyPr>
          <a:lstStyle/>
          <a:p>
            <a:pPr>
              <a:lnSpc>
                <a:spcPct val="90000"/>
              </a:lnSpc>
            </a:pPr>
            <a:r>
              <a:rPr lang="en-US" sz="2600" b="0" i="0" kern="1200">
                <a:solidFill>
                  <a:srgbClr val="EBEBEB"/>
                </a:solidFill>
                <a:latin typeface="+mj-lt"/>
                <a:ea typeface="+mj-ea"/>
                <a:cs typeface="+mj-cs"/>
              </a:rPr>
              <a:t>Exploratory Analysis</a:t>
            </a:r>
            <a:br>
              <a:rPr lang="en-US" sz="2600" b="0" i="0" kern="1200">
                <a:solidFill>
                  <a:srgbClr val="EBEBEB"/>
                </a:solidFill>
                <a:latin typeface="+mj-lt"/>
                <a:ea typeface="+mj-ea"/>
                <a:cs typeface="+mj-cs"/>
              </a:rPr>
            </a:br>
            <a:endParaRPr lang="en-US" sz="2600" b="0" i="0" kern="1200">
              <a:solidFill>
                <a:srgbClr val="EBEBEB"/>
              </a:solidFill>
              <a:latin typeface="+mj-lt"/>
              <a:ea typeface="+mj-ea"/>
              <a:cs typeface="+mj-cs"/>
            </a:endParaRPr>
          </a:p>
        </p:txBody>
      </p:sp>
      <p:sp>
        <p:nvSpPr>
          <p:cNvPr id="3" name="Content Placeholder 2">
            <a:extLst>
              <a:ext uri="{FF2B5EF4-FFF2-40B4-BE49-F238E27FC236}">
                <a16:creationId xmlns:a16="http://schemas.microsoft.com/office/drawing/2014/main" id="{A9864661-5599-46A7-946F-DB787A8B1EF8}"/>
              </a:ext>
            </a:extLst>
          </p:cNvPr>
          <p:cNvSpPr>
            <a:spLocks noGrp="1"/>
          </p:cNvSpPr>
          <p:nvPr>
            <p:ph idx="1"/>
          </p:nvPr>
        </p:nvSpPr>
        <p:spPr>
          <a:xfrm>
            <a:off x="636916" y="5722374"/>
            <a:ext cx="9149349" cy="487924"/>
          </a:xfrm>
        </p:spPr>
        <p:txBody>
          <a:bodyPr vert="horz" lIns="91440" tIns="45720" rIns="91440" bIns="45720" rtlCol="0" anchor="t">
            <a:normAutofit/>
          </a:bodyPr>
          <a:lstStyle/>
          <a:p>
            <a:pPr marL="0" indent="0">
              <a:buNone/>
            </a:pPr>
            <a:r>
              <a:rPr lang="en-IN" cap="all" dirty="0">
                <a:solidFill>
                  <a:schemeClr val="tx2">
                    <a:lumMod val="40000"/>
                    <a:lumOff val="60000"/>
                  </a:schemeClr>
                </a:solidFill>
              </a:rPr>
              <a:t>A plot of number of stations in the Bay Area</a:t>
            </a:r>
            <a:endParaRPr lang="en-US" cap="all" dirty="0">
              <a:solidFill>
                <a:schemeClr val="tx2">
                  <a:lumMod val="40000"/>
                  <a:lumOff val="60000"/>
                </a:schemeClr>
              </a:solidFill>
            </a:endParaRPr>
          </a:p>
        </p:txBody>
      </p:sp>
    </p:spTree>
    <p:extLst>
      <p:ext uri="{BB962C8B-B14F-4D97-AF65-F5344CB8AC3E}">
        <p14:creationId xmlns:p14="http://schemas.microsoft.com/office/powerpoint/2010/main" val="45027146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1" name="Picture 2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2" name="Picture 2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3" name="Oval 2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4" name="Picture 2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5" name="Picture 2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6" name="Rectangle 3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7" name="Rectangle 3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4C33F0-9EDB-4BB2-8ACC-6B666BAED8A7}"/>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nSpc>
                <a:spcPct val="90000"/>
              </a:lnSpc>
            </a:pPr>
            <a:r>
              <a:rPr lang="en-US" sz="4600" b="0" i="0" kern="1200">
                <a:solidFill>
                  <a:srgbClr val="EBEBEB"/>
                </a:solidFill>
                <a:latin typeface="+mj-lt"/>
                <a:ea typeface="+mj-ea"/>
                <a:cs typeface="+mj-cs"/>
              </a:rPr>
              <a:t>Exploratory Analysis</a:t>
            </a:r>
            <a:br>
              <a:rPr lang="en-US" sz="4600" b="0" i="0" kern="1200">
                <a:solidFill>
                  <a:srgbClr val="EBEBEB"/>
                </a:solidFill>
                <a:latin typeface="+mj-lt"/>
                <a:ea typeface="+mj-ea"/>
                <a:cs typeface="+mj-cs"/>
              </a:rPr>
            </a:br>
            <a:endParaRPr lang="en-US" sz="4600" b="0" i="0" kern="1200">
              <a:solidFill>
                <a:srgbClr val="EBEBEB"/>
              </a:solidFill>
              <a:latin typeface="+mj-lt"/>
              <a:ea typeface="+mj-ea"/>
              <a:cs typeface="+mj-cs"/>
            </a:endParaRPr>
          </a:p>
        </p:txBody>
      </p:sp>
      <p:sp>
        <p:nvSpPr>
          <p:cNvPr id="3" name="Content Placeholder 2">
            <a:extLst>
              <a:ext uri="{FF2B5EF4-FFF2-40B4-BE49-F238E27FC236}">
                <a16:creationId xmlns:a16="http://schemas.microsoft.com/office/drawing/2014/main" id="{A9864661-5599-46A7-946F-DB787A8B1EF8}"/>
              </a:ext>
            </a:extLst>
          </p:cNvPr>
          <p:cNvSpPr>
            <a:spLocks noGrp="1"/>
          </p:cNvSpPr>
          <p:nvPr>
            <p:ph idx="1"/>
          </p:nvPr>
        </p:nvSpPr>
        <p:spPr>
          <a:xfrm>
            <a:off x="8191925" y="4588329"/>
            <a:ext cx="3352375" cy="1621508"/>
          </a:xfrm>
        </p:spPr>
        <p:txBody>
          <a:bodyPr vert="horz" lIns="91440" tIns="45720" rIns="91440" bIns="45720" rtlCol="0" anchor="t">
            <a:normAutofit/>
          </a:bodyPr>
          <a:lstStyle/>
          <a:p>
            <a:pPr marL="0" indent="0">
              <a:buNone/>
            </a:pPr>
            <a:r>
              <a:rPr lang="en-US" sz="1800" cap="all">
                <a:solidFill>
                  <a:schemeClr val="tx2">
                    <a:lumMod val="40000"/>
                    <a:lumOff val="60000"/>
                  </a:schemeClr>
                </a:solidFill>
              </a:rPr>
              <a:t>Plotting the number of stations and docks in the Bay Area</a:t>
            </a:r>
          </a:p>
        </p:txBody>
      </p:sp>
      <p:sp>
        <p:nvSpPr>
          <p:cNvPr id="48"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9" name="Freeform: Shape 3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Rectangle 3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DB74598B-1B0E-489C-8461-B5AB82A9848E}"/>
              </a:ext>
            </a:extLst>
          </p:cNvPr>
          <p:cNvPicPr/>
          <p:nvPr/>
        </p:nvPicPr>
        <p:blipFill>
          <a:blip r:embed="rId6"/>
          <a:stretch>
            <a:fillRect/>
          </a:stretch>
        </p:blipFill>
        <p:spPr>
          <a:xfrm>
            <a:off x="428625" y="2205989"/>
            <a:ext cx="6866284" cy="2985136"/>
          </a:xfrm>
          <a:prstGeom prst="rect">
            <a:avLst/>
          </a:prstGeom>
          <a:effectLst/>
        </p:spPr>
      </p:pic>
    </p:spTree>
    <p:extLst>
      <p:ext uri="{BB962C8B-B14F-4D97-AF65-F5344CB8AC3E}">
        <p14:creationId xmlns:p14="http://schemas.microsoft.com/office/powerpoint/2010/main" val="104611282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3" name="Picture 42">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45" name="Picture 44">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7" name="Oval 46">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49" name="Picture 4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1" name="Picture 5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3" name="Rectangle 5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C4C33F0-9EDB-4BB2-8ACC-6B666BAED8A7}"/>
              </a:ext>
            </a:extLst>
          </p:cNvPr>
          <p:cNvSpPr>
            <a:spLocks noGrp="1"/>
          </p:cNvSpPr>
          <p:nvPr>
            <p:ph type="title"/>
          </p:nvPr>
        </p:nvSpPr>
        <p:spPr>
          <a:xfrm>
            <a:off x="636916" y="4542503"/>
            <a:ext cx="9184606" cy="1179870"/>
          </a:xfrm>
        </p:spPr>
        <p:txBody>
          <a:bodyPr vert="horz" lIns="91440" tIns="45720" rIns="91440" bIns="45720" rtlCol="0" anchor="b">
            <a:normAutofit/>
          </a:bodyPr>
          <a:lstStyle/>
          <a:p>
            <a:pPr>
              <a:lnSpc>
                <a:spcPct val="90000"/>
              </a:lnSpc>
            </a:pPr>
            <a:r>
              <a:rPr lang="en-US" sz="3800"/>
              <a:t>Exploratory Analysis</a:t>
            </a:r>
            <a:br>
              <a:rPr lang="en-US" sz="3800"/>
            </a:br>
            <a:endParaRPr lang="en-US" sz="3800"/>
          </a:p>
        </p:txBody>
      </p:sp>
      <p:sp>
        <p:nvSpPr>
          <p:cNvPr id="3" name="Content Placeholder 2">
            <a:extLst>
              <a:ext uri="{FF2B5EF4-FFF2-40B4-BE49-F238E27FC236}">
                <a16:creationId xmlns:a16="http://schemas.microsoft.com/office/drawing/2014/main" id="{A9864661-5599-46A7-946F-DB787A8B1EF8}"/>
              </a:ext>
            </a:extLst>
          </p:cNvPr>
          <p:cNvSpPr>
            <a:spLocks noGrp="1"/>
          </p:cNvSpPr>
          <p:nvPr>
            <p:ph idx="1"/>
          </p:nvPr>
        </p:nvSpPr>
        <p:spPr>
          <a:xfrm>
            <a:off x="636916" y="5722373"/>
            <a:ext cx="9184605" cy="523305"/>
          </a:xfrm>
        </p:spPr>
        <p:txBody>
          <a:bodyPr vert="horz" lIns="91440" tIns="45720" rIns="91440" bIns="45720" rtlCol="0" anchor="t">
            <a:normAutofit/>
          </a:bodyPr>
          <a:lstStyle/>
          <a:p>
            <a:pPr marL="0" indent="0">
              <a:buNone/>
            </a:pPr>
            <a:r>
              <a:rPr lang="en-US" cap="all">
                <a:solidFill>
                  <a:schemeClr val="bg2">
                    <a:lumMod val="40000"/>
                    <a:lumOff val="60000"/>
                  </a:schemeClr>
                </a:solidFill>
              </a:rPr>
              <a:t>Number of trips per day in Bay Area</a:t>
            </a:r>
          </a:p>
        </p:txBody>
      </p:sp>
      <p:pic>
        <p:nvPicPr>
          <p:cNvPr id="15" name="Picture 14">
            <a:extLst>
              <a:ext uri="{FF2B5EF4-FFF2-40B4-BE49-F238E27FC236}">
                <a16:creationId xmlns:a16="http://schemas.microsoft.com/office/drawing/2014/main" id="{26339489-18F7-475B-8219-E79B79C3E75E}"/>
              </a:ext>
            </a:extLst>
          </p:cNvPr>
          <p:cNvPicPr/>
          <p:nvPr/>
        </p:nvPicPr>
        <p:blipFill rotWithShape="1">
          <a:blip r:embed="rId7"/>
          <a:srcRect t="1951" r="-1" b="-1"/>
          <a:stretch/>
        </p:blipFill>
        <p:spPr>
          <a:xfrm>
            <a:off x="635458" y="640080"/>
            <a:ext cx="11108867" cy="3602736"/>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094383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33F0-9EDB-4BB2-8ACC-6B666BAED8A7}"/>
              </a:ext>
            </a:extLst>
          </p:cNvPr>
          <p:cNvSpPr>
            <a:spLocks noGrp="1"/>
          </p:cNvSpPr>
          <p:nvPr>
            <p:ph type="title"/>
          </p:nvPr>
        </p:nvSpPr>
        <p:spPr>
          <a:xfrm>
            <a:off x="313066" y="237203"/>
            <a:ext cx="9184606" cy="1179870"/>
          </a:xfrm>
        </p:spPr>
        <p:txBody>
          <a:bodyPr vert="horz" lIns="91440" tIns="45720" rIns="91440" bIns="45720" rtlCol="0" anchor="b">
            <a:normAutofit/>
          </a:bodyPr>
          <a:lstStyle/>
          <a:p>
            <a:pPr>
              <a:lnSpc>
                <a:spcPct val="90000"/>
              </a:lnSpc>
            </a:pPr>
            <a:r>
              <a:rPr lang="en-US" sz="3800" dirty="0"/>
              <a:t>Exploratory Analysis</a:t>
            </a:r>
            <a:br>
              <a:rPr lang="en-US" sz="3800" dirty="0"/>
            </a:br>
            <a:endParaRPr lang="en-US" sz="3800" dirty="0"/>
          </a:p>
        </p:txBody>
      </p:sp>
      <p:sp>
        <p:nvSpPr>
          <p:cNvPr id="3" name="Content Placeholder 2">
            <a:extLst>
              <a:ext uri="{FF2B5EF4-FFF2-40B4-BE49-F238E27FC236}">
                <a16:creationId xmlns:a16="http://schemas.microsoft.com/office/drawing/2014/main" id="{A9864661-5599-46A7-946F-DB787A8B1EF8}"/>
              </a:ext>
            </a:extLst>
          </p:cNvPr>
          <p:cNvSpPr>
            <a:spLocks noGrp="1"/>
          </p:cNvSpPr>
          <p:nvPr>
            <p:ph idx="1"/>
          </p:nvPr>
        </p:nvSpPr>
        <p:spPr>
          <a:xfrm>
            <a:off x="8780015" y="2760097"/>
            <a:ext cx="2814221" cy="1945067"/>
          </a:xfrm>
        </p:spPr>
        <p:txBody>
          <a:bodyPr vert="horz" lIns="91440" tIns="45720" rIns="91440" bIns="45720" rtlCol="0" anchor="t">
            <a:noAutofit/>
          </a:bodyPr>
          <a:lstStyle/>
          <a:p>
            <a:pPr marL="0" indent="0">
              <a:buNone/>
            </a:pPr>
            <a:r>
              <a:rPr lang="en-IN" sz="3200" dirty="0"/>
              <a:t>Customer vs Subscriber Data</a:t>
            </a:r>
            <a:endParaRPr lang="en-US" sz="3200" cap="all" dirty="0">
              <a:solidFill>
                <a:schemeClr val="bg2">
                  <a:lumMod val="40000"/>
                  <a:lumOff val="60000"/>
                </a:schemeClr>
              </a:solidFill>
            </a:endParaRPr>
          </a:p>
        </p:txBody>
      </p:sp>
      <p:pic>
        <p:nvPicPr>
          <p:cNvPr id="11" name="Picture 10">
            <a:extLst>
              <a:ext uri="{FF2B5EF4-FFF2-40B4-BE49-F238E27FC236}">
                <a16:creationId xmlns:a16="http://schemas.microsoft.com/office/drawing/2014/main" id="{3B675D4A-FCC8-46D7-96E1-0E7058E68252}"/>
              </a:ext>
            </a:extLst>
          </p:cNvPr>
          <p:cNvPicPr/>
          <p:nvPr/>
        </p:nvPicPr>
        <p:blipFill>
          <a:blip r:embed="rId2"/>
          <a:stretch>
            <a:fillRect/>
          </a:stretch>
        </p:blipFill>
        <p:spPr>
          <a:xfrm>
            <a:off x="380993" y="1916850"/>
            <a:ext cx="7866362" cy="4807800"/>
          </a:xfrm>
          <a:prstGeom prst="rect">
            <a:avLst/>
          </a:prstGeom>
        </p:spPr>
      </p:pic>
    </p:spTree>
    <p:extLst>
      <p:ext uri="{BB962C8B-B14F-4D97-AF65-F5344CB8AC3E}">
        <p14:creationId xmlns:p14="http://schemas.microsoft.com/office/powerpoint/2010/main" val="2097395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33F0-9EDB-4BB2-8ACC-6B666BAED8A7}"/>
              </a:ext>
            </a:extLst>
          </p:cNvPr>
          <p:cNvSpPr>
            <a:spLocks noGrp="1"/>
          </p:cNvSpPr>
          <p:nvPr>
            <p:ph type="title"/>
          </p:nvPr>
        </p:nvSpPr>
        <p:spPr>
          <a:xfrm>
            <a:off x="313066" y="237203"/>
            <a:ext cx="9184606" cy="1179870"/>
          </a:xfrm>
        </p:spPr>
        <p:txBody>
          <a:bodyPr vert="horz" lIns="91440" tIns="45720" rIns="91440" bIns="45720" rtlCol="0" anchor="b">
            <a:normAutofit/>
          </a:bodyPr>
          <a:lstStyle/>
          <a:p>
            <a:pPr>
              <a:lnSpc>
                <a:spcPct val="90000"/>
              </a:lnSpc>
            </a:pPr>
            <a:r>
              <a:rPr lang="en-US" sz="3800" dirty="0"/>
              <a:t>Exploratory Analysis</a:t>
            </a:r>
            <a:br>
              <a:rPr lang="en-US" sz="3800" dirty="0"/>
            </a:br>
            <a:endParaRPr lang="en-US" sz="3800" dirty="0"/>
          </a:p>
        </p:txBody>
      </p:sp>
      <p:sp>
        <p:nvSpPr>
          <p:cNvPr id="3" name="Content Placeholder 2">
            <a:extLst>
              <a:ext uri="{FF2B5EF4-FFF2-40B4-BE49-F238E27FC236}">
                <a16:creationId xmlns:a16="http://schemas.microsoft.com/office/drawing/2014/main" id="{A9864661-5599-46A7-946F-DB787A8B1EF8}"/>
              </a:ext>
            </a:extLst>
          </p:cNvPr>
          <p:cNvSpPr>
            <a:spLocks noGrp="1"/>
          </p:cNvSpPr>
          <p:nvPr>
            <p:ph idx="1"/>
          </p:nvPr>
        </p:nvSpPr>
        <p:spPr>
          <a:xfrm>
            <a:off x="8780015" y="2760097"/>
            <a:ext cx="2814221" cy="1945067"/>
          </a:xfrm>
        </p:spPr>
        <p:txBody>
          <a:bodyPr vert="horz" lIns="91440" tIns="45720" rIns="91440" bIns="45720" rtlCol="0" anchor="t">
            <a:noAutofit/>
          </a:bodyPr>
          <a:lstStyle/>
          <a:p>
            <a:pPr marL="0" indent="0">
              <a:buNone/>
            </a:pPr>
            <a:r>
              <a:rPr lang="en-IN" sz="3200" dirty="0"/>
              <a:t>Distribution of bike trip duration in Bay Area</a:t>
            </a:r>
            <a:endParaRPr lang="en-US" sz="3200" cap="all" dirty="0">
              <a:solidFill>
                <a:schemeClr val="bg2">
                  <a:lumMod val="40000"/>
                  <a:lumOff val="60000"/>
                </a:schemeClr>
              </a:solidFill>
            </a:endParaRPr>
          </a:p>
        </p:txBody>
      </p:sp>
      <p:pic>
        <p:nvPicPr>
          <p:cNvPr id="5" name="Picture 4">
            <a:extLst>
              <a:ext uri="{FF2B5EF4-FFF2-40B4-BE49-F238E27FC236}">
                <a16:creationId xmlns:a16="http://schemas.microsoft.com/office/drawing/2014/main" id="{A7BCE3D6-AB60-44C8-9F58-6AC43068E430}"/>
              </a:ext>
            </a:extLst>
          </p:cNvPr>
          <p:cNvPicPr/>
          <p:nvPr/>
        </p:nvPicPr>
        <p:blipFill>
          <a:blip r:embed="rId2"/>
          <a:stretch>
            <a:fillRect/>
          </a:stretch>
        </p:blipFill>
        <p:spPr>
          <a:xfrm>
            <a:off x="313066" y="1840678"/>
            <a:ext cx="8373734" cy="4274371"/>
          </a:xfrm>
          <a:prstGeom prst="rect">
            <a:avLst/>
          </a:prstGeom>
        </p:spPr>
      </p:pic>
    </p:spTree>
    <p:extLst>
      <p:ext uri="{BB962C8B-B14F-4D97-AF65-F5344CB8AC3E}">
        <p14:creationId xmlns:p14="http://schemas.microsoft.com/office/powerpoint/2010/main" val="336457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33F0-9EDB-4BB2-8ACC-6B666BAED8A7}"/>
              </a:ext>
            </a:extLst>
          </p:cNvPr>
          <p:cNvSpPr>
            <a:spLocks noGrp="1"/>
          </p:cNvSpPr>
          <p:nvPr>
            <p:ph type="title"/>
          </p:nvPr>
        </p:nvSpPr>
        <p:spPr>
          <a:xfrm>
            <a:off x="313066" y="237203"/>
            <a:ext cx="9184606" cy="1179870"/>
          </a:xfrm>
        </p:spPr>
        <p:txBody>
          <a:bodyPr vert="horz" lIns="91440" tIns="45720" rIns="91440" bIns="45720" rtlCol="0" anchor="b">
            <a:normAutofit/>
          </a:bodyPr>
          <a:lstStyle/>
          <a:p>
            <a:pPr>
              <a:lnSpc>
                <a:spcPct val="90000"/>
              </a:lnSpc>
            </a:pPr>
            <a:r>
              <a:rPr lang="en-US" sz="3800" dirty="0"/>
              <a:t>Exploratory Analysis</a:t>
            </a:r>
            <a:br>
              <a:rPr lang="en-US" sz="3800" dirty="0"/>
            </a:br>
            <a:endParaRPr lang="en-US" sz="3800" dirty="0"/>
          </a:p>
        </p:txBody>
      </p:sp>
      <p:sp>
        <p:nvSpPr>
          <p:cNvPr id="3" name="Content Placeholder 2">
            <a:extLst>
              <a:ext uri="{FF2B5EF4-FFF2-40B4-BE49-F238E27FC236}">
                <a16:creationId xmlns:a16="http://schemas.microsoft.com/office/drawing/2014/main" id="{A9864661-5599-46A7-946F-DB787A8B1EF8}"/>
              </a:ext>
            </a:extLst>
          </p:cNvPr>
          <p:cNvSpPr>
            <a:spLocks noGrp="1"/>
          </p:cNvSpPr>
          <p:nvPr>
            <p:ph idx="1"/>
          </p:nvPr>
        </p:nvSpPr>
        <p:spPr>
          <a:xfrm>
            <a:off x="8780015" y="2760097"/>
            <a:ext cx="2814221" cy="1945067"/>
          </a:xfrm>
        </p:spPr>
        <p:txBody>
          <a:bodyPr vert="horz" lIns="91440" tIns="45720" rIns="91440" bIns="45720" rtlCol="0" anchor="t">
            <a:noAutofit/>
          </a:bodyPr>
          <a:lstStyle/>
          <a:p>
            <a:pPr marL="0" indent="0">
              <a:buNone/>
            </a:pPr>
            <a:r>
              <a:rPr lang="en-IN" sz="3200" dirty="0"/>
              <a:t>Distribution of bike trip duration in Bay Area By Subscription</a:t>
            </a:r>
            <a:endParaRPr lang="en-US" sz="3200" cap="all" dirty="0">
              <a:solidFill>
                <a:schemeClr val="bg2">
                  <a:lumMod val="40000"/>
                  <a:lumOff val="60000"/>
                </a:schemeClr>
              </a:solidFill>
            </a:endParaRPr>
          </a:p>
        </p:txBody>
      </p:sp>
      <p:pic>
        <p:nvPicPr>
          <p:cNvPr id="6" name="Picture 5">
            <a:extLst>
              <a:ext uri="{FF2B5EF4-FFF2-40B4-BE49-F238E27FC236}">
                <a16:creationId xmlns:a16="http://schemas.microsoft.com/office/drawing/2014/main" id="{81016538-C107-46F8-84DB-81748C6DE778}"/>
              </a:ext>
            </a:extLst>
          </p:cNvPr>
          <p:cNvPicPr/>
          <p:nvPr/>
        </p:nvPicPr>
        <p:blipFill>
          <a:blip r:embed="rId2"/>
          <a:stretch>
            <a:fillRect/>
          </a:stretch>
        </p:blipFill>
        <p:spPr>
          <a:xfrm>
            <a:off x="313067" y="2190750"/>
            <a:ext cx="8249908" cy="4019550"/>
          </a:xfrm>
          <a:prstGeom prst="rect">
            <a:avLst/>
          </a:prstGeom>
        </p:spPr>
      </p:pic>
    </p:spTree>
    <p:extLst>
      <p:ext uri="{BB962C8B-B14F-4D97-AF65-F5344CB8AC3E}">
        <p14:creationId xmlns:p14="http://schemas.microsoft.com/office/powerpoint/2010/main" val="2581964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4" name="Picture 9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6" name="Picture 9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8" name="Oval 9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00" name="Picture 9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2" name="Picture 10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4" name="Rectangle 10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106" name="Rectangle 105">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map&#10;&#10;Description automatically generated">
            <a:extLst>
              <a:ext uri="{FF2B5EF4-FFF2-40B4-BE49-F238E27FC236}">
                <a16:creationId xmlns:a16="http://schemas.microsoft.com/office/drawing/2014/main" id="{8D460761-F49D-4D30-8EC0-8870A8167C79}"/>
              </a:ext>
            </a:extLst>
          </p:cNvPr>
          <p:cNvPicPr>
            <a:picLocks noChangeAspect="1"/>
          </p:cNvPicPr>
          <p:nvPr/>
        </p:nvPicPr>
        <p:blipFill rotWithShape="1">
          <a:blip r:embed="rId6">
            <a:alphaModFix amt="40000"/>
          </a:blip>
          <a:srcRect t="9091"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DC4C33F0-9EDB-4BB2-8ACC-6B666BAED8A7}"/>
              </a:ext>
            </a:extLst>
          </p:cNvPr>
          <p:cNvSpPr>
            <a:spLocks noGrp="1"/>
          </p:cNvSpPr>
          <p:nvPr>
            <p:ph type="title"/>
          </p:nvPr>
        </p:nvSpPr>
        <p:spPr>
          <a:xfrm>
            <a:off x="-24553" y="4677367"/>
            <a:ext cx="8263678" cy="2447925"/>
          </a:xfrm>
        </p:spPr>
        <p:txBody>
          <a:bodyPr vert="horz" lIns="91440" tIns="45720" rIns="91440" bIns="45720" rtlCol="0" anchor="b">
            <a:normAutofit fontScale="90000"/>
          </a:bodyPr>
          <a:lstStyle/>
          <a:p>
            <a:r>
              <a:rPr lang="en-US" sz="7200" dirty="0">
                <a:solidFill>
                  <a:schemeClr val="tx1"/>
                </a:solidFill>
              </a:rPr>
              <a:t>Exploratory Analysis</a:t>
            </a:r>
            <a:br>
              <a:rPr lang="en-US" sz="7200" dirty="0">
                <a:solidFill>
                  <a:schemeClr val="tx1"/>
                </a:solidFill>
              </a:rPr>
            </a:br>
            <a:endParaRPr lang="en-US" sz="7200" dirty="0">
              <a:solidFill>
                <a:schemeClr val="tx1"/>
              </a:solidFill>
            </a:endParaRPr>
          </a:p>
        </p:txBody>
      </p:sp>
      <p:sp>
        <p:nvSpPr>
          <p:cNvPr id="3" name="Content Placeholder 2">
            <a:extLst>
              <a:ext uri="{FF2B5EF4-FFF2-40B4-BE49-F238E27FC236}">
                <a16:creationId xmlns:a16="http://schemas.microsoft.com/office/drawing/2014/main" id="{A9864661-5599-46A7-946F-DB787A8B1EF8}"/>
              </a:ext>
            </a:extLst>
          </p:cNvPr>
          <p:cNvSpPr>
            <a:spLocks noGrp="1"/>
          </p:cNvSpPr>
          <p:nvPr>
            <p:ph idx="1"/>
          </p:nvPr>
        </p:nvSpPr>
        <p:spPr>
          <a:xfrm>
            <a:off x="0" y="6046290"/>
            <a:ext cx="8825658" cy="861420"/>
          </a:xfrm>
        </p:spPr>
        <p:txBody>
          <a:bodyPr vert="horz" lIns="91440" tIns="45720" rIns="91440" bIns="45720" rtlCol="0" anchor="t">
            <a:normAutofit/>
          </a:bodyPr>
          <a:lstStyle/>
          <a:p>
            <a:pPr marL="0" indent="0">
              <a:buNone/>
            </a:pPr>
            <a:r>
              <a:rPr lang="en-US" cap="all" dirty="0"/>
              <a:t> A heat map of number of stations in the sf bay area</a:t>
            </a:r>
          </a:p>
        </p:txBody>
      </p:sp>
      <p:sp>
        <p:nvSpPr>
          <p:cNvPr id="108" name="Rectangle 107">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2269941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9456-D063-4092-8570-AEB6FC495906}"/>
              </a:ext>
            </a:extLst>
          </p:cNvPr>
          <p:cNvSpPr>
            <a:spLocks noGrp="1"/>
          </p:cNvSpPr>
          <p:nvPr>
            <p:ph type="title"/>
          </p:nvPr>
        </p:nvSpPr>
        <p:spPr>
          <a:xfrm>
            <a:off x="646111" y="452718"/>
            <a:ext cx="9404723" cy="1400530"/>
          </a:xfrm>
        </p:spPr>
        <p:txBody>
          <a:bodyPr>
            <a:normAutofit/>
          </a:bodyPr>
          <a:lstStyle/>
          <a:p>
            <a:pPr>
              <a:lnSpc>
                <a:spcPct val="90000"/>
              </a:lnSpc>
            </a:pPr>
            <a:br>
              <a:rPr lang="en-US" sz="2900" b="1"/>
            </a:br>
            <a:r>
              <a:rPr lang="en-US" sz="2900">
                <a:latin typeface="Calibri" panose="020F0502020204030204" pitchFamily="34" charset="0"/>
                <a:cs typeface="Calibri" panose="020F0502020204030204" pitchFamily="34" charset="0"/>
              </a:rPr>
              <a:t>Overview</a:t>
            </a:r>
            <a:br>
              <a:rPr lang="en-US" sz="2900"/>
            </a:br>
            <a:endParaRPr lang="en-US" sz="2900"/>
          </a:p>
        </p:txBody>
      </p:sp>
      <p:graphicFrame>
        <p:nvGraphicFramePr>
          <p:cNvPr id="5" name="Content Placeholder 2">
            <a:extLst>
              <a:ext uri="{FF2B5EF4-FFF2-40B4-BE49-F238E27FC236}">
                <a16:creationId xmlns:a16="http://schemas.microsoft.com/office/drawing/2014/main" id="{95E54AAB-B315-45B1-BD54-9803F30E65EF}"/>
              </a:ext>
            </a:extLst>
          </p:cNvPr>
          <p:cNvGraphicFramePr>
            <a:graphicFrameLocks noGrp="1"/>
          </p:cNvGraphicFramePr>
          <p:nvPr>
            <p:ph idx="1"/>
            <p:extLst>
              <p:ext uri="{D42A27DB-BD31-4B8C-83A1-F6EECF244321}">
                <p14:modId xmlns:p14="http://schemas.microsoft.com/office/powerpoint/2010/main" val="2940843112"/>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2753305"/>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419B8-C734-451F-87DD-89DD7BD72751}"/>
              </a:ext>
            </a:extLst>
          </p:cNvPr>
          <p:cNvSpPr>
            <a:spLocks noGrp="1"/>
          </p:cNvSpPr>
          <p:nvPr>
            <p:ph idx="1"/>
          </p:nvPr>
        </p:nvSpPr>
        <p:spPr>
          <a:xfrm>
            <a:off x="804317" y="1588918"/>
            <a:ext cx="10058400" cy="5088044"/>
          </a:xfrm>
        </p:spPr>
        <p:txBody>
          <a:bodyPr>
            <a:normAutofit/>
          </a:bodyPr>
          <a:lstStyle/>
          <a:p>
            <a:r>
              <a:rPr lang="en-US" sz="2400" b="1" dirty="0"/>
              <a:t>Linear Regression</a:t>
            </a:r>
          </a:p>
          <a:p>
            <a:endParaRPr lang="en-US" sz="2400" b="1" dirty="0"/>
          </a:p>
          <a:p>
            <a:r>
              <a:rPr lang="en-US" dirty="0"/>
              <a:t>A machine learning algorithm based on supervised learning. </a:t>
            </a:r>
          </a:p>
          <a:p>
            <a:r>
              <a:rPr lang="en-US" dirty="0"/>
              <a:t>The model is basically used for finding out relationship variables and forecasting.</a:t>
            </a:r>
          </a:p>
          <a:p>
            <a:r>
              <a:rPr lang="en-US" dirty="0"/>
              <a:t>Here, we are trying to predict the score of count variable i.e. the number of total rentals which will behave as a dependent variable for our analysis.</a:t>
            </a:r>
          </a:p>
          <a:p>
            <a:r>
              <a:rPr lang="en-US" dirty="0"/>
              <a:t>The accuracy of the dataset using Linear Regression algorithm is 87.25</a:t>
            </a:r>
          </a:p>
          <a:p>
            <a:endParaRPr lang="en-US" dirty="0"/>
          </a:p>
          <a:p>
            <a:endParaRPr lang="en-US" dirty="0"/>
          </a:p>
          <a:p>
            <a:endParaRPr lang="en-US" dirty="0"/>
          </a:p>
          <a:p>
            <a:endParaRPr lang="en-US" sz="2400" b="1" dirty="0"/>
          </a:p>
          <a:p>
            <a:endParaRPr lang="en-US" sz="2400" b="1" dirty="0"/>
          </a:p>
        </p:txBody>
      </p:sp>
      <p:sp>
        <p:nvSpPr>
          <p:cNvPr id="5" name="Title 1">
            <a:extLst>
              <a:ext uri="{FF2B5EF4-FFF2-40B4-BE49-F238E27FC236}">
                <a16:creationId xmlns:a16="http://schemas.microsoft.com/office/drawing/2014/main" id="{990C79E6-3BB7-44B5-B2F9-48EEE651A887}"/>
              </a:ext>
            </a:extLst>
          </p:cNvPr>
          <p:cNvSpPr>
            <a:spLocks noGrp="1"/>
          </p:cNvSpPr>
          <p:nvPr>
            <p:ph type="title"/>
          </p:nvPr>
        </p:nvSpPr>
        <p:spPr>
          <a:xfrm>
            <a:off x="913141" y="256253"/>
            <a:ext cx="9184606" cy="1179870"/>
          </a:xfrm>
        </p:spPr>
        <p:txBody>
          <a:bodyPr vert="horz" lIns="91440" tIns="45720" rIns="91440" bIns="45720" rtlCol="0" anchor="b">
            <a:normAutofit/>
          </a:bodyPr>
          <a:lstStyle/>
          <a:p>
            <a:pPr>
              <a:lnSpc>
                <a:spcPct val="90000"/>
              </a:lnSpc>
            </a:pPr>
            <a:r>
              <a:rPr lang="en-US" sz="3800" dirty="0"/>
              <a:t>Model Analysis</a:t>
            </a:r>
            <a:br>
              <a:rPr lang="en-US" sz="3800" dirty="0"/>
            </a:br>
            <a:endParaRPr lang="en-US" sz="3800" dirty="0"/>
          </a:p>
        </p:txBody>
      </p:sp>
      <p:pic>
        <p:nvPicPr>
          <p:cNvPr id="2" name="Picture 1">
            <a:extLst>
              <a:ext uri="{FF2B5EF4-FFF2-40B4-BE49-F238E27FC236}">
                <a16:creationId xmlns:a16="http://schemas.microsoft.com/office/drawing/2014/main" id="{DB57A928-D484-4663-9DDC-104955CA9B2C}"/>
              </a:ext>
            </a:extLst>
          </p:cNvPr>
          <p:cNvPicPr>
            <a:picLocks noChangeAspect="1"/>
          </p:cNvPicPr>
          <p:nvPr/>
        </p:nvPicPr>
        <p:blipFill>
          <a:blip r:embed="rId2"/>
          <a:stretch>
            <a:fillRect/>
          </a:stretch>
        </p:blipFill>
        <p:spPr>
          <a:xfrm>
            <a:off x="838743" y="4957762"/>
            <a:ext cx="5819231" cy="1285875"/>
          </a:xfrm>
          <a:prstGeom prst="rect">
            <a:avLst/>
          </a:prstGeom>
        </p:spPr>
      </p:pic>
      <p:pic>
        <p:nvPicPr>
          <p:cNvPr id="6" name="Picture 5">
            <a:extLst>
              <a:ext uri="{FF2B5EF4-FFF2-40B4-BE49-F238E27FC236}">
                <a16:creationId xmlns:a16="http://schemas.microsoft.com/office/drawing/2014/main" id="{BADA4DC3-D8DE-4D11-BE17-A69AE5E139AB}"/>
              </a:ext>
            </a:extLst>
          </p:cNvPr>
          <p:cNvPicPr>
            <a:picLocks noChangeAspect="1"/>
          </p:cNvPicPr>
          <p:nvPr/>
        </p:nvPicPr>
        <p:blipFill>
          <a:blip r:embed="rId3"/>
          <a:stretch>
            <a:fillRect/>
          </a:stretch>
        </p:blipFill>
        <p:spPr>
          <a:xfrm>
            <a:off x="7468307" y="5070305"/>
            <a:ext cx="4589799" cy="1173332"/>
          </a:xfrm>
          <a:prstGeom prst="rect">
            <a:avLst/>
          </a:prstGeom>
        </p:spPr>
      </p:pic>
    </p:spTree>
    <p:extLst>
      <p:ext uri="{BB962C8B-B14F-4D97-AF65-F5344CB8AC3E}">
        <p14:creationId xmlns:p14="http://schemas.microsoft.com/office/powerpoint/2010/main" val="318166459"/>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419B8-C734-451F-87DD-89DD7BD72751}"/>
              </a:ext>
            </a:extLst>
          </p:cNvPr>
          <p:cNvSpPr>
            <a:spLocks noGrp="1"/>
          </p:cNvSpPr>
          <p:nvPr>
            <p:ph idx="1"/>
          </p:nvPr>
        </p:nvSpPr>
        <p:spPr>
          <a:xfrm>
            <a:off x="804317" y="1588918"/>
            <a:ext cx="10058400" cy="5088044"/>
          </a:xfrm>
        </p:spPr>
        <p:txBody>
          <a:bodyPr>
            <a:normAutofit/>
          </a:bodyPr>
          <a:lstStyle/>
          <a:p>
            <a:r>
              <a:rPr lang="en-US" sz="2400" b="1" dirty="0"/>
              <a:t>Decision Tree Regressor</a:t>
            </a:r>
          </a:p>
          <a:p>
            <a:endParaRPr lang="en-US" sz="2400" b="1" dirty="0"/>
          </a:p>
          <a:p>
            <a:r>
              <a:rPr lang="en-US" dirty="0"/>
              <a:t>A machine learning algorithm based on supervised learning. </a:t>
            </a:r>
          </a:p>
          <a:p>
            <a:r>
              <a:rPr lang="en-IN" dirty="0"/>
              <a:t>The goal of using a Decision Tree is to create a training model that can use to predict the class or value of the target variable by </a:t>
            </a:r>
            <a:r>
              <a:rPr lang="en-IN" b="1" dirty="0"/>
              <a:t>learning simple decision rules</a:t>
            </a:r>
            <a:r>
              <a:rPr lang="en-IN" dirty="0"/>
              <a:t> inferred from prior data(training data).</a:t>
            </a:r>
            <a:endParaRPr lang="en-US" dirty="0"/>
          </a:p>
          <a:p>
            <a:r>
              <a:rPr lang="en-US" dirty="0"/>
              <a:t>The accuracy of the dataset using Decision Tree Regressor is 59.59</a:t>
            </a:r>
          </a:p>
          <a:p>
            <a:endParaRPr lang="en-US" dirty="0"/>
          </a:p>
          <a:p>
            <a:endParaRPr lang="en-US" dirty="0"/>
          </a:p>
          <a:p>
            <a:endParaRPr lang="en-US" dirty="0"/>
          </a:p>
          <a:p>
            <a:endParaRPr lang="en-US" sz="2400" b="1" dirty="0"/>
          </a:p>
          <a:p>
            <a:endParaRPr lang="en-US" sz="2400" b="1" dirty="0"/>
          </a:p>
        </p:txBody>
      </p:sp>
      <p:sp>
        <p:nvSpPr>
          <p:cNvPr id="5" name="Title 1">
            <a:extLst>
              <a:ext uri="{FF2B5EF4-FFF2-40B4-BE49-F238E27FC236}">
                <a16:creationId xmlns:a16="http://schemas.microsoft.com/office/drawing/2014/main" id="{990C79E6-3BB7-44B5-B2F9-48EEE651A887}"/>
              </a:ext>
            </a:extLst>
          </p:cNvPr>
          <p:cNvSpPr>
            <a:spLocks noGrp="1"/>
          </p:cNvSpPr>
          <p:nvPr>
            <p:ph type="title"/>
          </p:nvPr>
        </p:nvSpPr>
        <p:spPr>
          <a:xfrm>
            <a:off x="913141" y="256253"/>
            <a:ext cx="9184606" cy="1179870"/>
          </a:xfrm>
        </p:spPr>
        <p:txBody>
          <a:bodyPr vert="horz" lIns="91440" tIns="45720" rIns="91440" bIns="45720" rtlCol="0" anchor="b">
            <a:normAutofit/>
          </a:bodyPr>
          <a:lstStyle/>
          <a:p>
            <a:pPr>
              <a:lnSpc>
                <a:spcPct val="90000"/>
              </a:lnSpc>
            </a:pPr>
            <a:r>
              <a:rPr lang="en-US" sz="3800" dirty="0"/>
              <a:t>Model Analysis</a:t>
            </a:r>
            <a:br>
              <a:rPr lang="en-US" sz="3800" dirty="0"/>
            </a:br>
            <a:endParaRPr lang="en-US" sz="3800" dirty="0"/>
          </a:p>
        </p:txBody>
      </p:sp>
      <p:pic>
        <p:nvPicPr>
          <p:cNvPr id="2" name="Picture 1">
            <a:extLst>
              <a:ext uri="{FF2B5EF4-FFF2-40B4-BE49-F238E27FC236}">
                <a16:creationId xmlns:a16="http://schemas.microsoft.com/office/drawing/2014/main" id="{DB57A928-D484-4663-9DDC-104955CA9B2C}"/>
              </a:ext>
            </a:extLst>
          </p:cNvPr>
          <p:cNvPicPr>
            <a:picLocks noChangeAspect="1"/>
          </p:cNvPicPr>
          <p:nvPr/>
        </p:nvPicPr>
        <p:blipFill>
          <a:blip r:embed="rId2"/>
          <a:stretch>
            <a:fillRect/>
          </a:stretch>
        </p:blipFill>
        <p:spPr>
          <a:xfrm>
            <a:off x="838743" y="4957762"/>
            <a:ext cx="5819231" cy="1285875"/>
          </a:xfrm>
          <a:prstGeom prst="rect">
            <a:avLst/>
          </a:prstGeom>
        </p:spPr>
      </p:pic>
      <p:pic>
        <p:nvPicPr>
          <p:cNvPr id="4" name="Picture 3">
            <a:extLst>
              <a:ext uri="{FF2B5EF4-FFF2-40B4-BE49-F238E27FC236}">
                <a16:creationId xmlns:a16="http://schemas.microsoft.com/office/drawing/2014/main" id="{B00704A7-4EDA-4823-AFC5-A16213B1453C}"/>
              </a:ext>
            </a:extLst>
          </p:cNvPr>
          <p:cNvPicPr>
            <a:picLocks noChangeAspect="1"/>
          </p:cNvPicPr>
          <p:nvPr/>
        </p:nvPicPr>
        <p:blipFill>
          <a:blip r:embed="rId3"/>
          <a:stretch>
            <a:fillRect/>
          </a:stretch>
        </p:blipFill>
        <p:spPr>
          <a:xfrm>
            <a:off x="7178891" y="4933949"/>
            <a:ext cx="4838700" cy="1238250"/>
          </a:xfrm>
          <a:prstGeom prst="rect">
            <a:avLst/>
          </a:prstGeom>
        </p:spPr>
      </p:pic>
    </p:spTree>
    <p:extLst>
      <p:ext uri="{BB962C8B-B14F-4D97-AF65-F5344CB8AC3E}">
        <p14:creationId xmlns:p14="http://schemas.microsoft.com/office/powerpoint/2010/main" val="2934646688"/>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419B8-C734-451F-87DD-89DD7BD72751}"/>
              </a:ext>
            </a:extLst>
          </p:cNvPr>
          <p:cNvSpPr>
            <a:spLocks noGrp="1"/>
          </p:cNvSpPr>
          <p:nvPr>
            <p:ph idx="1"/>
          </p:nvPr>
        </p:nvSpPr>
        <p:spPr>
          <a:xfrm>
            <a:off x="804317" y="1588918"/>
            <a:ext cx="10058400" cy="5088044"/>
          </a:xfrm>
        </p:spPr>
        <p:txBody>
          <a:bodyPr>
            <a:normAutofit/>
          </a:bodyPr>
          <a:lstStyle/>
          <a:p>
            <a:r>
              <a:rPr lang="en-US" sz="2400" b="1" dirty="0"/>
              <a:t>Random Forest Regressor</a:t>
            </a:r>
          </a:p>
          <a:p>
            <a:endParaRPr lang="en-US" sz="2400" b="1" dirty="0"/>
          </a:p>
          <a:p>
            <a:r>
              <a:rPr lang="en-US" dirty="0"/>
              <a:t>A machine learning algorithm based on supervised learning. </a:t>
            </a:r>
          </a:p>
          <a:p>
            <a:r>
              <a:rPr lang="en-IN" dirty="0"/>
              <a:t>A Random Forest is an ensemble technique capable of performing both regression and classification tasks with the use of multiple decision trees and a technique called Bootstrap Aggregation, commonly known as </a:t>
            </a:r>
            <a:r>
              <a:rPr lang="en-IN" b="1" dirty="0"/>
              <a:t>bagging</a:t>
            </a:r>
            <a:endParaRPr lang="en-US" dirty="0"/>
          </a:p>
          <a:p>
            <a:r>
              <a:rPr lang="en-US" dirty="0"/>
              <a:t>The accuracy of the dataset using Random Forest Regressor algorithm is 54.72</a:t>
            </a:r>
          </a:p>
          <a:p>
            <a:endParaRPr lang="en-US" dirty="0"/>
          </a:p>
          <a:p>
            <a:endParaRPr lang="en-US" dirty="0"/>
          </a:p>
          <a:p>
            <a:endParaRPr lang="en-US" dirty="0"/>
          </a:p>
          <a:p>
            <a:endParaRPr lang="en-US" sz="2400" b="1" dirty="0"/>
          </a:p>
          <a:p>
            <a:endParaRPr lang="en-US" sz="2400" b="1" dirty="0"/>
          </a:p>
        </p:txBody>
      </p:sp>
      <p:sp>
        <p:nvSpPr>
          <p:cNvPr id="5" name="Title 1">
            <a:extLst>
              <a:ext uri="{FF2B5EF4-FFF2-40B4-BE49-F238E27FC236}">
                <a16:creationId xmlns:a16="http://schemas.microsoft.com/office/drawing/2014/main" id="{990C79E6-3BB7-44B5-B2F9-48EEE651A887}"/>
              </a:ext>
            </a:extLst>
          </p:cNvPr>
          <p:cNvSpPr>
            <a:spLocks noGrp="1"/>
          </p:cNvSpPr>
          <p:nvPr>
            <p:ph type="title"/>
          </p:nvPr>
        </p:nvSpPr>
        <p:spPr>
          <a:xfrm>
            <a:off x="913141" y="256253"/>
            <a:ext cx="9184606" cy="1179870"/>
          </a:xfrm>
        </p:spPr>
        <p:txBody>
          <a:bodyPr vert="horz" lIns="91440" tIns="45720" rIns="91440" bIns="45720" rtlCol="0" anchor="b">
            <a:normAutofit/>
          </a:bodyPr>
          <a:lstStyle/>
          <a:p>
            <a:pPr>
              <a:lnSpc>
                <a:spcPct val="90000"/>
              </a:lnSpc>
            </a:pPr>
            <a:r>
              <a:rPr lang="en-US" sz="3800" dirty="0"/>
              <a:t>Model Analysis</a:t>
            </a:r>
            <a:br>
              <a:rPr lang="en-US" sz="3800" dirty="0"/>
            </a:br>
            <a:endParaRPr lang="en-US" sz="3800" dirty="0"/>
          </a:p>
        </p:txBody>
      </p:sp>
      <p:pic>
        <p:nvPicPr>
          <p:cNvPr id="2" name="Picture 1">
            <a:extLst>
              <a:ext uri="{FF2B5EF4-FFF2-40B4-BE49-F238E27FC236}">
                <a16:creationId xmlns:a16="http://schemas.microsoft.com/office/drawing/2014/main" id="{DB57A928-D484-4663-9DDC-104955CA9B2C}"/>
              </a:ext>
            </a:extLst>
          </p:cNvPr>
          <p:cNvPicPr>
            <a:picLocks noChangeAspect="1"/>
          </p:cNvPicPr>
          <p:nvPr/>
        </p:nvPicPr>
        <p:blipFill>
          <a:blip r:embed="rId2"/>
          <a:stretch>
            <a:fillRect/>
          </a:stretch>
        </p:blipFill>
        <p:spPr>
          <a:xfrm>
            <a:off x="804317" y="5269082"/>
            <a:ext cx="5819231" cy="1285875"/>
          </a:xfrm>
          <a:prstGeom prst="rect">
            <a:avLst/>
          </a:prstGeom>
        </p:spPr>
      </p:pic>
      <p:pic>
        <p:nvPicPr>
          <p:cNvPr id="6" name="Picture 5">
            <a:extLst>
              <a:ext uri="{FF2B5EF4-FFF2-40B4-BE49-F238E27FC236}">
                <a16:creationId xmlns:a16="http://schemas.microsoft.com/office/drawing/2014/main" id="{8A2899F9-DEC6-4439-8D58-AB8464F6EAFC}"/>
              </a:ext>
            </a:extLst>
          </p:cNvPr>
          <p:cNvPicPr>
            <a:picLocks noChangeAspect="1"/>
          </p:cNvPicPr>
          <p:nvPr/>
        </p:nvPicPr>
        <p:blipFill>
          <a:blip r:embed="rId3"/>
          <a:stretch>
            <a:fillRect/>
          </a:stretch>
        </p:blipFill>
        <p:spPr>
          <a:xfrm>
            <a:off x="7014007" y="5071089"/>
            <a:ext cx="4857750" cy="1524000"/>
          </a:xfrm>
          <a:prstGeom prst="rect">
            <a:avLst/>
          </a:prstGeom>
        </p:spPr>
      </p:pic>
    </p:spTree>
    <p:extLst>
      <p:ext uri="{BB962C8B-B14F-4D97-AF65-F5344CB8AC3E}">
        <p14:creationId xmlns:p14="http://schemas.microsoft.com/office/powerpoint/2010/main" val="995511824"/>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419B8-C734-451F-87DD-89DD7BD72751}"/>
              </a:ext>
            </a:extLst>
          </p:cNvPr>
          <p:cNvSpPr>
            <a:spLocks noGrp="1"/>
          </p:cNvSpPr>
          <p:nvPr>
            <p:ph idx="1"/>
          </p:nvPr>
        </p:nvSpPr>
        <p:spPr>
          <a:xfrm>
            <a:off x="804317" y="1588918"/>
            <a:ext cx="10058400" cy="5088044"/>
          </a:xfrm>
        </p:spPr>
        <p:txBody>
          <a:bodyPr>
            <a:normAutofit/>
          </a:bodyPr>
          <a:lstStyle/>
          <a:p>
            <a:r>
              <a:rPr lang="en-US" sz="2400" b="1" dirty="0"/>
              <a:t>Ada Boost Classifier</a:t>
            </a:r>
          </a:p>
          <a:p>
            <a:endParaRPr lang="en-US" sz="2400" b="1" dirty="0"/>
          </a:p>
          <a:p>
            <a:r>
              <a:rPr lang="en-US" dirty="0"/>
              <a:t>AdaBoost Model is used to boost the performance of decision tress on binary classification problems. </a:t>
            </a:r>
          </a:p>
          <a:p>
            <a:r>
              <a:rPr lang="en-US" dirty="0"/>
              <a:t>This model is commonly used in decision trees with one level.</a:t>
            </a:r>
          </a:p>
          <a:p>
            <a:r>
              <a:rPr lang="en-US" dirty="0"/>
              <a:t>In bike rental prediction Ada boost will be useful with stationary data.</a:t>
            </a:r>
          </a:p>
          <a:p>
            <a:r>
              <a:rPr lang="en-US" dirty="0"/>
              <a:t>The accuracy of the dataset using Ada  Boost Classifier is 89.70</a:t>
            </a:r>
          </a:p>
          <a:p>
            <a:endParaRPr lang="en-US" dirty="0"/>
          </a:p>
          <a:p>
            <a:endParaRPr lang="en-US" dirty="0"/>
          </a:p>
          <a:p>
            <a:endParaRPr lang="en-US" dirty="0"/>
          </a:p>
          <a:p>
            <a:endParaRPr lang="en-US" sz="2400" b="1" dirty="0"/>
          </a:p>
          <a:p>
            <a:endParaRPr lang="en-US" sz="2400" b="1" dirty="0"/>
          </a:p>
        </p:txBody>
      </p:sp>
      <p:sp>
        <p:nvSpPr>
          <p:cNvPr id="5" name="Title 1">
            <a:extLst>
              <a:ext uri="{FF2B5EF4-FFF2-40B4-BE49-F238E27FC236}">
                <a16:creationId xmlns:a16="http://schemas.microsoft.com/office/drawing/2014/main" id="{990C79E6-3BB7-44B5-B2F9-48EEE651A887}"/>
              </a:ext>
            </a:extLst>
          </p:cNvPr>
          <p:cNvSpPr>
            <a:spLocks noGrp="1"/>
          </p:cNvSpPr>
          <p:nvPr>
            <p:ph type="title"/>
          </p:nvPr>
        </p:nvSpPr>
        <p:spPr>
          <a:xfrm>
            <a:off x="913141" y="256253"/>
            <a:ext cx="9184606" cy="1179870"/>
          </a:xfrm>
        </p:spPr>
        <p:txBody>
          <a:bodyPr vert="horz" lIns="91440" tIns="45720" rIns="91440" bIns="45720" rtlCol="0" anchor="b">
            <a:normAutofit/>
          </a:bodyPr>
          <a:lstStyle/>
          <a:p>
            <a:pPr>
              <a:lnSpc>
                <a:spcPct val="90000"/>
              </a:lnSpc>
            </a:pPr>
            <a:r>
              <a:rPr lang="en-US" sz="3800" dirty="0"/>
              <a:t>Model Analysis</a:t>
            </a:r>
            <a:br>
              <a:rPr lang="en-US" sz="3800" dirty="0"/>
            </a:br>
            <a:endParaRPr lang="en-US" sz="3800" dirty="0"/>
          </a:p>
        </p:txBody>
      </p:sp>
      <p:pic>
        <p:nvPicPr>
          <p:cNvPr id="2" name="Picture 1">
            <a:extLst>
              <a:ext uri="{FF2B5EF4-FFF2-40B4-BE49-F238E27FC236}">
                <a16:creationId xmlns:a16="http://schemas.microsoft.com/office/drawing/2014/main" id="{DB57A928-D484-4663-9DDC-104955CA9B2C}"/>
              </a:ext>
            </a:extLst>
          </p:cNvPr>
          <p:cNvPicPr>
            <a:picLocks noChangeAspect="1"/>
          </p:cNvPicPr>
          <p:nvPr/>
        </p:nvPicPr>
        <p:blipFill>
          <a:blip r:embed="rId2"/>
          <a:stretch>
            <a:fillRect/>
          </a:stretch>
        </p:blipFill>
        <p:spPr>
          <a:xfrm>
            <a:off x="369311" y="5171428"/>
            <a:ext cx="5819231" cy="1285875"/>
          </a:xfrm>
          <a:prstGeom prst="rect">
            <a:avLst/>
          </a:prstGeom>
        </p:spPr>
      </p:pic>
      <p:pic>
        <p:nvPicPr>
          <p:cNvPr id="7" name="Picture 6">
            <a:extLst>
              <a:ext uri="{FF2B5EF4-FFF2-40B4-BE49-F238E27FC236}">
                <a16:creationId xmlns:a16="http://schemas.microsoft.com/office/drawing/2014/main" id="{2668D559-3914-475F-BA6D-58BD9012C081}"/>
              </a:ext>
            </a:extLst>
          </p:cNvPr>
          <p:cNvPicPr>
            <a:picLocks noChangeAspect="1"/>
          </p:cNvPicPr>
          <p:nvPr/>
        </p:nvPicPr>
        <p:blipFill>
          <a:blip r:embed="rId3"/>
          <a:stretch>
            <a:fillRect/>
          </a:stretch>
        </p:blipFill>
        <p:spPr>
          <a:xfrm>
            <a:off x="6804780" y="4887247"/>
            <a:ext cx="4352925" cy="1714500"/>
          </a:xfrm>
          <a:prstGeom prst="rect">
            <a:avLst/>
          </a:prstGeom>
        </p:spPr>
      </p:pic>
    </p:spTree>
    <p:extLst>
      <p:ext uri="{BB962C8B-B14F-4D97-AF65-F5344CB8AC3E}">
        <p14:creationId xmlns:p14="http://schemas.microsoft.com/office/powerpoint/2010/main" val="1820489426"/>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419B8-C734-451F-87DD-89DD7BD72751}"/>
              </a:ext>
            </a:extLst>
          </p:cNvPr>
          <p:cNvSpPr>
            <a:spLocks noGrp="1"/>
          </p:cNvSpPr>
          <p:nvPr>
            <p:ph idx="1"/>
          </p:nvPr>
        </p:nvSpPr>
        <p:spPr>
          <a:xfrm>
            <a:off x="804317" y="1588918"/>
            <a:ext cx="10058400" cy="5088044"/>
          </a:xfrm>
        </p:spPr>
        <p:txBody>
          <a:bodyPr>
            <a:normAutofit/>
          </a:bodyPr>
          <a:lstStyle/>
          <a:p>
            <a:r>
              <a:rPr lang="en-US" sz="2400" b="1" dirty="0"/>
              <a:t>Gradient Boosting Regressor</a:t>
            </a:r>
          </a:p>
          <a:p>
            <a:endParaRPr lang="en-US" sz="2400" b="1" dirty="0"/>
          </a:p>
          <a:p>
            <a:r>
              <a:rPr lang="en-US" dirty="0">
                <a:latin typeface="Abadi" panose="020B0604020104020204" pitchFamily="34" charset="0"/>
              </a:rPr>
              <a:t>Gradient boosting is a machine learning technique for regression and classification problems, which produces a prediction model in the form of an ensemble of weak prediction models, typically decision trees</a:t>
            </a:r>
            <a:r>
              <a:rPr lang="en-US" dirty="0"/>
              <a:t>. </a:t>
            </a:r>
          </a:p>
          <a:p>
            <a:pPr algn="just"/>
            <a:r>
              <a:rPr lang="en-US" dirty="0">
                <a:latin typeface="Abadi" panose="020B0604020104020204" pitchFamily="34" charset="0"/>
              </a:rPr>
              <a:t>Boosting is a method of converting weak learners into strong learners. In boosting, each new tree is a fit on a modified version of the original data set.</a:t>
            </a:r>
            <a:endParaRPr lang="en-US" dirty="0"/>
          </a:p>
          <a:p>
            <a:r>
              <a:rPr lang="en-US" dirty="0"/>
              <a:t>The accuracy of the dataset using Gradient Boosting Regressor is 52.68</a:t>
            </a:r>
          </a:p>
          <a:p>
            <a:endParaRPr lang="en-US" dirty="0"/>
          </a:p>
          <a:p>
            <a:endParaRPr lang="en-US" dirty="0"/>
          </a:p>
          <a:p>
            <a:endParaRPr lang="en-US" dirty="0"/>
          </a:p>
          <a:p>
            <a:endParaRPr lang="en-US" sz="2400" b="1" dirty="0"/>
          </a:p>
          <a:p>
            <a:endParaRPr lang="en-US" sz="2400" b="1" dirty="0"/>
          </a:p>
        </p:txBody>
      </p:sp>
      <p:sp>
        <p:nvSpPr>
          <p:cNvPr id="5" name="Title 1">
            <a:extLst>
              <a:ext uri="{FF2B5EF4-FFF2-40B4-BE49-F238E27FC236}">
                <a16:creationId xmlns:a16="http://schemas.microsoft.com/office/drawing/2014/main" id="{990C79E6-3BB7-44B5-B2F9-48EEE651A887}"/>
              </a:ext>
            </a:extLst>
          </p:cNvPr>
          <p:cNvSpPr>
            <a:spLocks noGrp="1"/>
          </p:cNvSpPr>
          <p:nvPr>
            <p:ph type="title"/>
          </p:nvPr>
        </p:nvSpPr>
        <p:spPr>
          <a:xfrm>
            <a:off x="913141" y="256253"/>
            <a:ext cx="9184606" cy="1179870"/>
          </a:xfrm>
        </p:spPr>
        <p:txBody>
          <a:bodyPr vert="horz" lIns="91440" tIns="45720" rIns="91440" bIns="45720" rtlCol="0" anchor="b">
            <a:normAutofit/>
          </a:bodyPr>
          <a:lstStyle/>
          <a:p>
            <a:pPr>
              <a:lnSpc>
                <a:spcPct val="90000"/>
              </a:lnSpc>
            </a:pPr>
            <a:r>
              <a:rPr lang="en-US" sz="3800" dirty="0"/>
              <a:t>Model Analysis</a:t>
            </a:r>
            <a:br>
              <a:rPr lang="en-US" sz="3800" dirty="0"/>
            </a:br>
            <a:endParaRPr lang="en-US" sz="3800" dirty="0"/>
          </a:p>
        </p:txBody>
      </p:sp>
      <p:pic>
        <p:nvPicPr>
          <p:cNvPr id="2" name="Picture 1">
            <a:extLst>
              <a:ext uri="{FF2B5EF4-FFF2-40B4-BE49-F238E27FC236}">
                <a16:creationId xmlns:a16="http://schemas.microsoft.com/office/drawing/2014/main" id="{DB57A928-D484-4663-9DDC-104955CA9B2C}"/>
              </a:ext>
            </a:extLst>
          </p:cNvPr>
          <p:cNvPicPr>
            <a:picLocks noChangeAspect="1"/>
          </p:cNvPicPr>
          <p:nvPr/>
        </p:nvPicPr>
        <p:blipFill>
          <a:blip r:embed="rId2"/>
          <a:stretch>
            <a:fillRect/>
          </a:stretch>
        </p:blipFill>
        <p:spPr>
          <a:xfrm>
            <a:off x="369311" y="5171428"/>
            <a:ext cx="5819231" cy="1285875"/>
          </a:xfrm>
          <a:prstGeom prst="rect">
            <a:avLst/>
          </a:prstGeom>
        </p:spPr>
      </p:pic>
      <p:pic>
        <p:nvPicPr>
          <p:cNvPr id="4" name="Picture 3">
            <a:extLst>
              <a:ext uri="{FF2B5EF4-FFF2-40B4-BE49-F238E27FC236}">
                <a16:creationId xmlns:a16="http://schemas.microsoft.com/office/drawing/2014/main" id="{05733460-D521-4076-8322-A2926465BE55}"/>
              </a:ext>
            </a:extLst>
          </p:cNvPr>
          <p:cNvPicPr>
            <a:picLocks noChangeAspect="1"/>
          </p:cNvPicPr>
          <p:nvPr/>
        </p:nvPicPr>
        <p:blipFill>
          <a:blip r:embed="rId3"/>
          <a:stretch>
            <a:fillRect/>
          </a:stretch>
        </p:blipFill>
        <p:spPr>
          <a:xfrm>
            <a:off x="7032132" y="5171428"/>
            <a:ext cx="4589441" cy="1512230"/>
          </a:xfrm>
          <a:prstGeom prst="rect">
            <a:avLst/>
          </a:prstGeom>
        </p:spPr>
      </p:pic>
    </p:spTree>
    <p:extLst>
      <p:ext uri="{BB962C8B-B14F-4D97-AF65-F5344CB8AC3E}">
        <p14:creationId xmlns:p14="http://schemas.microsoft.com/office/powerpoint/2010/main" val="1168460341"/>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6419B8-C734-451F-87DD-89DD7BD72751}"/>
              </a:ext>
            </a:extLst>
          </p:cNvPr>
          <p:cNvSpPr>
            <a:spLocks noGrp="1"/>
          </p:cNvSpPr>
          <p:nvPr>
            <p:ph idx="1"/>
          </p:nvPr>
        </p:nvSpPr>
        <p:spPr>
          <a:xfrm>
            <a:off x="520232" y="884978"/>
            <a:ext cx="10058400" cy="5088044"/>
          </a:xfrm>
        </p:spPr>
        <p:txBody>
          <a:bodyPr>
            <a:normAutofit/>
          </a:bodyPr>
          <a:lstStyle/>
          <a:p>
            <a:endParaRPr lang="en-US" dirty="0"/>
          </a:p>
          <a:p>
            <a:endParaRPr lang="en-US" dirty="0"/>
          </a:p>
          <a:p>
            <a:endParaRPr lang="en-US" sz="2400" b="1" dirty="0"/>
          </a:p>
          <a:p>
            <a:endParaRPr lang="en-US" sz="2400" b="1" dirty="0"/>
          </a:p>
        </p:txBody>
      </p:sp>
      <p:sp>
        <p:nvSpPr>
          <p:cNvPr id="5" name="Title 1">
            <a:extLst>
              <a:ext uri="{FF2B5EF4-FFF2-40B4-BE49-F238E27FC236}">
                <a16:creationId xmlns:a16="http://schemas.microsoft.com/office/drawing/2014/main" id="{990C79E6-3BB7-44B5-B2F9-48EEE651A887}"/>
              </a:ext>
            </a:extLst>
          </p:cNvPr>
          <p:cNvSpPr>
            <a:spLocks noGrp="1"/>
          </p:cNvSpPr>
          <p:nvPr>
            <p:ph type="title"/>
          </p:nvPr>
        </p:nvSpPr>
        <p:spPr>
          <a:xfrm>
            <a:off x="913141" y="256254"/>
            <a:ext cx="9184606" cy="906722"/>
          </a:xfrm>
        </p:spPr>
        <p:txBody>
          <a:bodyPr vert="horz" lIns="91440" tIns="45720" rIns="91440" bIns="45720" rtlCol="0" anchor="b">
            <a:normAutofit fontScale="90000"/>
          </a:bodyPr>
          <a:lstStyle/>
          <a:p>
            <a:pPr>
              <a:lnSpc>
                <a:spcPct val="90000"/>
              </a:lnSpc>
            </a:pPr>
            <a:r>
              <a:rPr lang="en-IN" sz="3800" dirty="0"/>
              <a:t>Comparing the best two models</a:t>
            </a:r>
            <a:br>
              <a:rPr lang="en-US" sz="3800" dirty="0"/>
            </a:br>
            <a:endParaRPr lang="en-US" sz="3800" dirty="0"/>
          </a:p>
        </p:txBody>
      </p:sp>
      <p:sp>
        <p:nvSpPr>
          <p:cNvPr id="6" name="TextBox 5">
            <a:extLst>
              <a:ext uri="{FF2B5EF4-FFF2-40B4-BE49-F238E27FC236}">
                <a16:creationId xmlns:a16="http://schemas.microsoft.com/office/drawing/2014/main" id="{456F38CB-8672-4D0D-A6C5-481D1641C88F}"/>
              </a:ext>
            </a:extLst>
          </p:cNvPr>
          <p:cNvSpPr txBox="1"/>
          <p:nvPr/>
        </p:nvSpPr>
        <p:spPr>
          <a:xfrm>
            <a:off x="834501" y="1376039"/>
            <a:ext cx="9263246" cy="923330"/>
          </a:xfrm>
          <a:prstGeom prst="rect">
            <a:avLst/>
          </a:prstGeom>
          <a:noFill/>
        </p:spPr>
        <p:txBody>
          <a:bodyPr wrap="square" rtlCol="0">
            <a:spAutoFit/>
          </a:bodyPr>
          <a:lstStyle/>
          <a:p>
            <a:r>
              <a:rPr lang="en-IN" dirty="0"/>
              <a:t>We found that actual and predicted values are very close to each other which proves that these two models are most efficient ones when predicting the dataset</a:t>
            </a:r>
          </a:p>
        </p:txBody>
      </p:sp>
      <p:pic>
        <p:nvPicPr>
          <p:cNvPr id="7" name="Picture 6">
            <a:extLst>
              <a:ext uri="{FF2B5EF4-FFF2-40B4-BE49-F238E27FC236}">
                <a16:creationId xmlns:a16="http://schemas.microsoft.com/office/drawing/2014/main" id="{DD1573F3-B895-4809-BF19-B742745E9652}"/>
              </a:ext>
            </a:extLst>
          </p:cNvPr>
          <p:cNvPicPr>
            <a:picLocks noChangeAspect="1"/>
          </p:cNvPicPr>
          <p:nvPr/>
        </p:nvPicPr>
        <p:blipFill>
          <a:blip r:embed="rId2"/>
          <a:stretch>
            <a:fillRect/>
          </a:stretch>
        </p:blipFill>
        <p:spPr>
          <a:xfrm>
            <a:off x="739250" y="2512432"/>
            <a:ext cx="4899549" cy="1097543"/>
          </a:xfrm>
          <a:prstGeom prst="rect">
            <a:avLst/>
          </a:prstGeom>
        </p:spPr>
      </p:pic>
      <p:pic>
        <p:nvPicPr>
          <p:cNvPr id="8" name="Picture 7">
            <a:extLst>
              <a:ext uri="{FF2B5EF4-FFF2-40B4-BE49-F238E27FC236}">
                <a16:creationId xmlns:a16="http://schemas.microsoft.com/office/drawing/2014/main" id="{63F5267D-DF58-49EE-A7AE-26C3FF31CF85}"/>
              </a:ext>
            </a:extLst>
          </p:cNvPr>
          <p:cNvPicPr>
            <a:picLocks noChangeAspect="1"/>
          </p:cNvPicPr>
          <p:nvPr/>
        </p:nvPicPr>
        <p:blipFill>
          <a:blip r:embed="rId3"/>
          <a:stretch>
            <a:fillRect/>
          </a:stretch>
        </p:blipFill>
        <p:spPr>
          <a:xfrm>
            <a:off x="6791324" y="2396458"/>
            <a:ext cx="5172075" cy="1404018"/>
          </a:xfrm>
          <a:prstGeom prst="rect">
            <a:avLst/>
          </a:prstGeom>
        </p:spPr>
      </p:pic>
      <p:pic>
        <p:nvPicPr>
          <p:cNvPr id="9" name="Picture 8">
            <a:extLst>
              <a:ext uri="{FF2B5EF4-FFF2-40B4-BE49-F238E27FC236}">
                <a16:creationId xmlns:a16="http://schemas.microsoft.com/office/drawing/2014/main" id="{999765F9-A62A-4AD7-841D-43ADA8F15574}"/>
              </a:ext>
            </a:extLst>
          </p:cNvPr>
          <p:cNvPicPr>
            <a:picLocks noChangeAspect="1"/>
          </p:cNvPicPr>
          <p:nvPr/>
        </p:nvPicPr>
        <p:blipFill>
          <a:blip r:embed="rId4"/>
          <a:stretch>
            <a:fillRect/>
          </a:stretch>
        </p:blipFill>
        <p:spPr>
          <a:xfrm>
            <a:off x="2955691" y="4180823"/>
            <a:ext cx="5543550" cy="2419350"/>
          </a:xfrm>
          <a:prstGeom prst="rect">
            <a:avLst/>
          </a:prstGeom>
        </p:spPr>
      </p:pic>
      <p:sp>
        <p:nvSpPr>
          <p:cNvPr id="10" name="Arrow: Right 9">
            <a:extLst>
              <a:ext uri="{FF2B5EF4-FFF2-40B4-BE49-F238E27FC236}">
                <a16:creationId xmlns:a16="http://schemas.microsoft.com/office/drawing/2014/main" id="{65089932-3704-45A9-AE67-5CA691680CAD}"/>
              </a:ext>
            </a:extLst>
          </p:cNvPr>
          <p:cNvSpPr/>
          <p:nvPr/>
        </p:nvSpPr>
        <p:spPr>
          <a:xfrm>
            <a:off x="5972175" y="3015484"/>
            <a:ext cx="4953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E13E9422-D34F-4DBB-A033-843A958EA424}"/>
              </a:ext>
            </a:extLst>
          </p:cNvPr>
          <p:cNvSpPr/>
          <p:nvPr/>
        </p:nvSpPr>
        <p:spPr>
          <a:xfrm>
            <a:off x="5915300" y="2637104"/>
            <a:ext cx="718167" cy="916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49DC706A-81B1-414F-A4AE-0B3E3667FA52}"/>
              </a:ext>
            </a:extLst>
          </p:cNvPr>
          <p:cNvSpPr/>
          <p:nvPr/>
        </p:nvSpPr>
        <p:spPr>
          <a:xfrm>
            <a:off x="9845336" y="4012707"/>
            <a:ext cx="594804"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702976"/>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FE5B7-4325-454E-BAA2-931C07F310AC}"/>
              </a:ext>
            </a:extLst>
          </p:cNvPr>
          <p:cNvSpPr>
            <a:spLocks noGrp="1"/>
          </p:cNvSpPr>
          <p:nvPr>
            <p:ph type="title"/>
          </p:nvPr>
        </p:nvSpPr>
        <p:spPr>
          <a:xfrm>
            <a:off x="1097280" y="286603"/>
            <a:ext cx="2961800" cy="2111477"/>
          </a:xfrm>
        </p:spPr>
        <p:txBody>
          <a:bodyPr>
            <a:normAutofit fontScale="90000"/>
          </a:bodyPr>
          <a:lstStyle/>
          <a:p>
            <a:r>
              <a:rPr lang="en-US" sz="4000" dirty="0"/>
              <a:t>Predicted Values Vs Actual Values</a:t>
            </a:r>
          </a:p>
        </p:txBody>
      </p:sp>
      <p:sp>
        <p:nvSpPr>
          <p:cNvPr id="8" name="Content Placeholder 7">
            <a:extLst>
              <a:ext uri="{FF2B5EF4-FFF2-40B4-BE49-F238E27FC236}">
                <a16:creationId xmlns:a16="http://schemas.microsoft.com/office/drawing/2014/main" id="{EED4901F-971E-4E0C-9385-75FC1B6E6E46}"/>
              </a:ext>
            </a:extLst>
          </p:cNvPr>
          <p:cNvSpPr>
            <a:spLocks noGrp="1"/>
          </p:cNvSpPr>
          <p:nvPr>
            <p:ph idx="1"/>
          </p:nvPr>
        </p:nvSpPr>
        <p:spPr>
          <a:xfrm>
            <a:off x="950244" y="2684683"/>
            <a:ext cx="3255871" cy="2354233"/>
          </a:xfrm>
        </p:spPr>
        <p:txBody>
          <a:bodyPr>
            <a:normAutofit fontScale="85000" lnSpcReduction="10000"/>
          </a:bodyPr>
          <a:lstStyle/>
          <a:p>
            <a:pPr algn="just"/>
            <a:r>
              <a:rPr lang="en-US" dirty="0"/>
              <a:t>This plot shows us that the predicted and actual values are almost similar to each other which tends to justify the high efficiency of the two best models that is </a:t>
            </a:r>
            <a:r>
              <a:rPr lang="en-US" b="1" dirty="0"/>
              <a:t>Ada Boost Classifier and Linear Regression</a:t>
            </a:r>
          </a:p>
          <a:p>
            <a:pPr algn="just"/>
            <a:endParaRPr lang="en-US" dirty="0"/>
          </a:p>
        </p:txBody>
      </p:sp>
      <p:pic>
        <p:nvPicPr>
          <p:cNvPr id="4" name="Content Placeholder 3">
            <a:extLst>
              <a:ext uri="{FF2B5EF4-FFF2-40B4-BE49-F238E27FC236}">
                <a16:creationId xmlns:a16="http://schemas.microsoft.com/office/drawing/2014/main" id="{BA914252-6F69-4A39-B218-80B4F7BF9800}"/>
              </a:ext>
            </a:extLst>
          </p:cNvPr>
          <p:cNvPicPr>
            <a:picLocks noChangeAspect="1"/>
          </p:cNvPicPr>
          <p:nvPr/>
        </p:nvPicPr>
        <p:blipFill>
          <a:blip r:embed="rId2"/>
          <a:stretch>
            <a:fillRect/>
          </a:stretch>
        </p:blipFill>
        <p:spPr>
          <a:xfrm>
            <a:off x="4520281" y="1980554"/>
            <a:ext cx="7469739" cy="3981640"/>
          </a:xfrm>
          <a:prstGeom prst="rect">
            <a:avLst/>
          </a:prstGeom>
        </p:spPr>
      </p:pic>
    </p:spTree>
    <p:extLst>
      <p:ext uri="{BB962C8B-B14F-4D97-AF65-F5344CB8AC3E}">
        <p14:creationId xmlns:p14="http://schemas.microsoft.com/office/powerpoint/2010/main" val="3703034911"/>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2AFCA7-7449-47DF-AE1F-377E3093C760}"/>
              </a:ext>
            </a:extLst>
          </p:cNvPr>
          <p:cNvPicPr>
            <a:picLocks noChangeAspect="1"/>
          </p:cNvPicPr>
          <p:nvPr/>
        </p:nvPicPr>
        <p:blipFill>
          <a:blip r:embed="rId2"/>
          <a:stretch>
            <a:fillRect/>
          </a:stretch>
        </p:blipFill>
        <p:spPr>
          <a:xfrm>
            <a:off x="269475" y="3337517"/>
            <a:ext cx="6461627" cy="1054085"/>
          </a:xfrm>
          <a:prstGeom prst="rect">
            <a:avLst/>
          </a:prstGeom>
        </p:spPr>
      </p:pic>
      <p:pic>
        <p:nvPicPr>
          <p:cNvPr id="4" name="Picture 3">
            <a:extLst>
              <a:ext uri="{FF2B5EF4-FFF2-40B4-BE49-F238E27FC236}">
                <a16:creationId xmlns:a16="http://schemas.microsoft.com/office/drawing/2014/main" id="{A742D3DA-A4F8-4BC3-966A-CCDF9D49A96F}"/>
              </a:ext>
            </a:extLst>
          </p:cNvPr>
          <p:cNvPicPr>
            <a:picLocks noChangeAspect="1"/>
          </p:cNvPicPr>
          <p:nvPr/>
        </p:nvPicPr>
        <p:blipFill>
          <a:blip r:embed="rId3"/>
          <a:stretch>
            <a:fillRect/>
          </a:stretch>
        </p:blipFill>
        <p:spPr>
          <a:xfrm>
            <a:off x="8037435" y="985421"/>
            <a:ext cx="4000500" cy="5758278"/>
          </a:xfrm>
          <a:prstGeom prst="rect">
            <a:avLst/>
          </a:prstGeom>
        </p:spPr>
      </p:pic>
      <p:sp>
        <p:nvSpPr>
          <p:cNvPr id="14" name="Title 1">
            <a:extLst>
              <a:ext uri="{FF2B5EF4-FFF2-40B4-BE49-F238E27FC236}">
                <a16:creationId xmlns:a16="http://schemas.microsoft.com/office/drawing/2014/main" id="{A625B519-95D7-47D2-B0E5-A676DCA847EE}"/>
              </a:ext>
            </a:extLst>
          </p:cNvPr>
          <p:cNvSpPr txBox="1">
            <a:spLocks/>
          </p:cNvSpPr>
          <p:nvPr/>
        </p:nvSpPr>
        <p:spPr>
          <a:xfrm>
            <a:off x="417250" y="256253"/>
            <a:ext cx="9680497" cy="729168"/>
          </a:xfrm>
          <a:prstGeom prst="rect">
            <a:avLst/>
          </a:prstGeom>
        </p:spPr>
        <p:txBody>
          <a:bodyPr vert="horz" lIns="91440" tIns="45720" rIns="91440" bIns="45720" rtlCol="0" anchor="b">
            <a:normAutofit fontScale="85000" lnSpcReduction="1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rgbClr val="FFFFFF"/>
                </a:solidFill>
              </a:rPr>
              <a:t>Feature Engineering And Correlation Analysis</a:t>
            </a:r>
          </a:p>
        </p:txBody>
      </p:sp>
      <p:sp>
        <p:nvSpPr>
          <p:cNvPr id="15" name="Title 1">
            <a:extLst>
              <a:ext uri="{FF2B5EF4-FFF2-40B4-BE49-F238E27FC236}">
                <a16:creationId xmlns:a16="http://schemas.microsoft.com/office/drawing/2014/main" id="{62FA0200-0621-4A7E-B787-A001FA4B7CFF}"/>
              </a:ext>
            </a:extLst>
          </p:cNvPr>
          <p:cNvSpPr txBox="1">
            <a:spLocks/>
          </p:cNvSpPr>
          <p:nvPr/>
        </p:nvSpPr>
        <p:spPr>
          <a:xfrm>
            <a:off x="269475" y="1528399"/>
            <a:ext cx="7010215" cy="729168"/>
          </a:xfrm>
          <a:prstGeom prst="rect">
            <a:avLst/>
          </a:prstGeom>
        </p:spPr>
        <p:txBody>
          <a:bodyPr vert="horz" lIns="91440" tIns="45720" rIns="91440" bIns="45720" rtlCol="0" anchor="b">
            <a:normAutofit fontScale="62500" lnSpcReduction="20000"/>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000" dirty="0">
                <a:solidFill>
                  <a:srgbClr val="FFFFFF"/>
                </a:solidFill>
              </a:rPr>
              <a:t>Create a plot that ranks the features by importance.</a:t>
            </a:r>
            <a:endParaRPr lang="en-US" sz="4000" dirty="0">
              <a:solidFill>
                <a:srgbClr val="FFFFFF"/>
              </a:solidFill>
            </a:endParaRPr>
          </a:p>
        </p:txBody>
      </p:sp>
      <p:sp>
        <p:nvSpPr>
          <p:cNvPr id="7" name="Arrow: Down 6">
            <a:extLst>
              <a:ext uri="{FF2B5EF4-FFF2-40B4-BE49-F238E27FC236}">
                <a16:creationId xmlns:a16="http://schemas.microsoft.com/office/drawing/2014/main" id="{55ECAF12-CBAE-4B35-951A-9E64B8CFFC89}"/>
              </a:ext>
            </a:extLst>
          </p:cNvPr>
          <p:cNvSpPr/>
          <p:nvPr/>
        </p:nvSpPr>
        <p:spPr>
          <a:xfrm>
            <a:off x="3178206" y="2530136"/>
            <a:ext cx="506027" cy="5060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CC856D5B-CCF3-4E2A-AD0D-D1DA306288F7}"/>
              </a:ext>
            </a:extLst>
          </p:cNvPr>
          <p:cNvSpPr/>
          <p:nvPr/>
        </p:nvSpPr>
        <p:spPr>
          <a:xfrm>
            <a:off x="3295406" y="5240732"/>
            <a:ext cx="4160045" cy="954107"/>
          </a:xfrm>
          <a:prstGeom prst="rect">
            <a:avLst/>
          </a:prstGeom>
        </p:spPr>
        <p:txBody>
          <a:bodyPr wrap="square">
            <a:spAutoFit/>
          </a:bodyPr>
          <a:lstStyle/>
          <a:p>
            <a:r>
              <a:rPr lang="en-IN" sz="2800" dirty="0"/>
              <a:t>Print the feature ranking</a:t>
            </a:r>
          </a:p>
        </p:txBody>
      </p:sp>
      <p:sp>
        <p:nvSpPr>
          <p:cNvPr id="9" name="Arrow: Right 8">
            <a:extLst>
              <a:ext uri="{FF2B5EF4-FFF2-40B4-BE49-F238E27FC236}">
                <a16:creationId xmlns:a16="http://schemas.microsoft.com/office/drawing/2014/main" id="{D69CFF76-B0E5-4E21-9255-13D1972B96FB}"/>
              </a:ext>
            </a:extLst>
          </p:cNvPr>
          <p:cNvSpPr/>
          <p:nvPr/>
        </p:nvSpPr>
        <p:spPr>
          <a:xfrm>
            <a:off x="6731102" y="5240732"/>
            <a:ext cx="815594" cy="729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4225341"/>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5"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8" name="Picture 7">
            <a:extLst>
              <a:ext uri="{FF2B5EF4-FFF2-40B4-BE49-F238E27FC236}">
                <a16:creationId xmlns:a16="http://schemas.microsoft.com/office/drawing/2014/main" id="{3CF9C21C-6AFD-4756-8A71-D63B6A91209A}"/>
              </a:ext>
            </a:extLst>
          </p:cNvPr>
          <p:cNvPicPr/>
          <p:nvPr/>
        </p:nvPicPr>
        <p:blipFill>
          <a:blip r:embed="rId3"/>
          <a:stretch>
            <a:fillRect/>
          </a:stretch>
        </p:blipFill>
        <p:spPr>
          <a:xfrm>
            <a:off x="6094410" y="756421"/>
            <a:ext cx="5449471" cy="2465886"/>
          </a:xfrm>
          <a:prstGeom prst="rect">
            <a:avLst/>
          </a:prstGeom>
          <a:effectLst/>
        </p:spPr>
      </p:pic>
      <p:sp>
        <p:nvSpPr>
          <p:cNvPr id="17" name="Rectangle 16">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Content Placeholder 5">
            <a:extLst>
              <a:ext uri="{FF2B5EF4-FFF2-40B4-BE49-F238E27FC236}">
                <a16:creationId xmlns:a16="http://schemas.microsoft.com/office/drawing/2014/main" id="{D4919163-53C4-4806-8AAB-D02281F30FB1}"/>
              </a:ext>
            </a:extLst>
          </p:cNvPr>
          <p:cNvSpPr>
            <a:spLocks noGrp="1"/>
          </p:cNvSpPr>
          <p:nvPr>
            <p:ph idx="1"/>
          </p:nvPr>
        </p:nvSpPr>
        <p:spPr>
          <a:xfrm>
            <a:off x="646113" y="2052918"/>
            <a:ext cx="4165146" cy="4195481"/>
          </a:xfrm>
        </p:spPr>
        <p:txBody>
          <a:bodyPr>
            <a:normAutofit/>
          </a:bodyPr>
          <a:lstStyle/>
          <a:p>
            <a:pPr marL="0" indent="0">
              <a:buNone/>
            </a:pPr>
            <a:r>
              <a:rPr lang="en-IN" dirty="0"/>
              <a:t>This trends shows that the columns </a:t>
            </a:r>
            <a:r>
              <a:rPr lang="en-IN" dirty="0" err="1"/>
              <a:t>business_day</a:t>
            </a:r>
            <a:r>
              <a:rPr lang="en-IN" dirty="0"/>
              <a:t>(27), </a:t>
            </a:r>
            <a:r>
              <a:rPr lang="en-IN" dirty="0" err="1"/>
              <a:t>max_temperature_f</a:t>
            </a:r>
            <a:r>
              <a:rPr lang="en-IN" dirty="0"/>
              <a:t>(0) and </a:t>
            </a:r>
            <a:r>
              <a:rPr lang="en-IN" dirty="0" err="1"/>
              <a:t>min_temperature_f</a:t>
            </a:r>
            <a:r>
              <a:rPr lang="en-IN" dirty="0"/>
              <a:t>(2) column plays a major role while renting a bike </a:t>
            </a:r>
          </a:p>
        </p:txBody>
      </p:sp>
      <p:pic>
        <p:nvPicPr>
          <p:cNvPr id="7" name="Picture 6">
            <a:extLst>
              <a:ext uri="{FF2B5EF4-FFF2-40B4-BE49-F238E27FC236}">
                <a16:creationId xmlns:a16="http://schemas.microsoft.com/office/drawing/2014/main" id="{B6B513D4-59BC-456C-98E2-AB8E119DAAF2}"/>
              </a:ext>
            </a:extLst>
          </p:cNvPr>
          <p:cNvPicPr/>
          <p:nvPr/>
        </p:nvPicPr>
        <p:blipFill>
          <a:blip r:embed="rId4"/>
          <a:stretch>
            <a:fillRect/>
          </a:stretch>
        </p:blipFill>
        <p:spPr>
          <a:xfrm>
            <a:off x="5848350" y="3533775"/>
            <a:ext cx="5695531" cy="2600475"/>
          </a:xfrm>
          <a:prstGeom prst="rect">
            <a:avLst/>
          </a:prstGeom>
          <a:effectLst/>
        </p:spPr>
      </p:pic>
    </p:spTree>
    <p:extLst>
      <p:ext uri="{BB962C8B-B14F-4D97-AF65-F5344CB8AC3E}">
        <p14:creationId xmlns:p14="http://schemas.microsoft.com/office/powerpoint/2010/main" val="985679817"/>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90FED6-1F7F-4738-93D4-B3BBD1F5D134}"/>
              </a:ext>
            </a:extLst>
          </p:cNvPr>
          <p:cNvPicPr>
            <a:picLocks noGrp="1" noChangeAspect="1"/>
          </p:cNvPicPr>
          <p:nvPr>
            <p:ph idx="1"/>
          </p:nvPr>
        </p:nvPicPr>
        <p:blipFill rotWithShape="1">
          <a:blip r:embed="rId2"/>
          <a:srcRect b="2597"/>
          <a:stretch/>
        </p:blipFill>
        <p:spPr>
          <a:xfrm>
            <a:off x="248576" y="120726"/>
            <a:ext cx="9641148" cy="6616547"/>
          </a:xfrm>
          <a:prstGeom prst="rect">
            <a:avLst/>
          </a:prstGeom>
        </p:spPr>
      </p:pic>
      <p:sp>
        <p:nvSpPr>
          <p:cNvPr id="2" name="TextBox 1">
            <a:extLst>
              <a:ext uri="{FF2B5EF4-FFF2-40B4-BE49-F238E27FC236}">
                <a16:creationId xmlns:a16="http://schemas.microsoft.com/office/drawing/2014/main" id="{372CCD21-1522-4696-A40B-F94C8A464253}"/>
              </a:ext>
            </a:extLst>
          </p:cNvPr>
          <p:cNvSpPr txBox="1"/>
          <p:nvPr/>
        </p:nvSpPr>
        <p:spPr>
          <a:xfrm>
            <a:off x="9963704" y="2050740"/>
            <a:ext cx="2018501" cy="1754326"/>
          </a:xfrm>
          <a:prstGeom prst="rect">
            <a:avLst/>
          </a:prstGeom>
          <a:noFill/>
        </p:spPr>
        <p:txBody>
          <a:bodyPr wrap="none" rtlCol="0">
            <a:spAutoFit/>
          </a:bodyPr>
          <a:lstStyle/>
          <a:p>
            <a:r>
              <a:rPr lang="en-IN" dirty="0"/>
              <a:t>This plot shows a</a:t>
            </a:r>
          </a:p>
          <a:p>
            <a:r>
              <a:rPr lang="en-IN" dirty="0"/>
              <a:t> trend of </a:t>
            </a:r>
          </a:p>
          <a:p>
            <a:r>
              <a:rPr lang="en-IN" dirty="0"/>
              <a:t>correlation </a:t>
            </a:r>
          </a:p>
          <a:p>
            <a:r>
              <a:rPr lang="en-IN" dirty="0"/>
              <a:t>between all the </a:t>
            </a:r>
          </a:p>
          <a:p>
            <a:r>
              <a:rPr lang="en-IN" dirty="0"/>
              <a:t>features of the </a:t>
            </a:r>
          </a:p>
          <a:p>
            <a:r>
              <a:rPr lang="en-IN" dirty="0"/>
              <a:t>dataset</a:t>
            </a:r>
          </a:p>
        </p:txBody>
      </p:sp>
    </p:spTree>
    <p:extLst>
      <p:ext uri="{BB962C8B-B14F-4D97-AF65-F5344CB8AC3E}">
        <p14:creationId xmlns:p14="http://schemas.microsoft.com/office/powerpoint/2010/main" val="20182313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EC6FE-1AD6-4861-B795-54B77EA57590}"/>
              </a:ext>
            </a:extLst>
          </p:cNvPr>
          <p:cNvSpPr>
            <a:spLocks noGrp="1"/>
          </p:cNvSpPr>
          <p:nvPr>
            <p:ph type="title"/>
          </p:nvPr>
        </p:nvSpPr>
        <p:spPr>
          <a:xfrm>
            <a:off x="7859485" y="634946"/>
            <a:ext cx="3690257" cy="1450757"/>
          </a:xfrm>
        </p:spPr>
        <p:txBody>
          <a:bodyPr>
            <a:normAutofit fontScale="90000"/>
          </a:bodyPr>
          <a:lstStyle/>
          <a:p>
            <a:br>
              <a:rPr lang="en-US" sz="3400">
                <a:latin typeface="Calibri" panose="020F0502020204030204" pitchFamily="34" charset="0"/>
                <a:cs typeface="Calibri" panose="020F0502020204030204" pitchFamily="34" charset="0"/>
              </a:rPr>
            </a:br>
            <a:r>
              <a:rPr lang="en-US" sz="3400">
                <a:latin typeface="Calibri" panose="020F0502020204030204" pitchFamily="34" charset="0"/>
                <a:cs typeface="Calibri" panose="020F0502020204030204" pitchFamily="34" charset="0"/>
              </a:rPr>
              <a:t>Objective</a:t>
            </a:r>
            <a:br>
              <a:rPr lang="en-US" sz="3400" b="1" u="sng"/>
            </a:br>
            <a:endParaRPr lang="en-US" sz="3400"/>
          </a:p>
        </p:txBody>
      </p:sp>
      <p:graphicFrame>
        <p:nvGraphicFramePr>
          <p:cNvPr id="5" name="Content Placeholder 2">
            <a:extLst>
              <a:ext uri="{FF2B5EF4-FFF2-40B4-BE49-F238E27FC236}">
                <a16:creationId xmlns:a16="http://schemas.microsoft.com/office/drawing/2014/main" id="{A500EE65-99BA-4D37-8B80-5E43B91F74AB}"/>
              </a:ext>
            </a:extLst>
          </p:cNvPr>
          <p:cNvGraphicFramePr>
            <a:graphicFrameLocks noGrp="1"/>
          </p:cNvGraphicFramePr>
          <p:nvPr>
            <p:ph idx="1"/>
            <p:extLst>
              <p:ext uri="{D42A27DB-BD31-4B8C-83A1-F6EECF244321}">
                <p14:modId xmlns:p14="http://schemas.microsoft.com/office/powerpoint/2010/main" val="509828605"/>
              </p:ext>
            </p:extLst>
          </p:nvPr>
        </p:nvGraphicFramePr>
        <p:xfrm>
          <a:off x="7859485" y="2198914"/>
          <a:ext cx="3690257" cy="36701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9" descr="A picture containing drawing&#10;&#10;Description automatically generated">
            <a:extLst>
              <a:ext uri="{FF2B5EF4-FFF2-40B4-BE49-F238E27FC236}">
                <a16:creationId xmlns:a16="http://schemas.microsoft.com/office/drawing/2014/main" id="{BD34FF7D-2D1F-499F-8169-BF89ED4B0CDB}"/>
              </a:ext>
            </a:extLst>
          </p:cNvPr>
          <p:cNvPicPr>
            <a:picLocks noChangeAspect="1"/>
          </p:cNvPicPr>
          <p:nvPr/>
        </p:nvPicPr>
        <p:blipFill rotWithShape="1">
          <a:blip r:embed="rId7">
            <a:extLst>
              <a:ext uri="{837473B0-CC2E-450A-ABE3-18F120FF3D39}">
                <a1611:picAttrSrcUrl xmlns:a1611="http://schemas.microsoft.com/office/drawing/2016/11/main" r:id="rId8"/>
              </a:ext>
            </a:extLst>
          </a:blip>
          <a:srcRect l="15506" r="1932" b="1"/>
          <a:stretch/>
        </p:blipFill>
        <p:spPr>
          <a:xfrm>
            <a:off x="633999" y="640081"/>
            <a:ext cx="6909801" cy="5314406"/>
          </a:xfrm>
          <a:prstGeom prst="rect">
            <a:avLst/>
          </a:prstGeom>
        </p:spPr>
      </p:pic>
    </p:spTree>
    <p:extLst>
      <p:ext uri="{BB962C8B-B14F-4D97-AF65-F5344CB8AC3E}">
        <p14:creationId xmlns:p14="http://schemas.microsoft.com/office/powerpoint/2010/main" val="1892494153"/>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CD30-01F4-449C-BEEC-00E76E6E711E}"/>
              </a:ext>
            </a:extLst>
          </p:cNvPr>
          <p:cNvSpPr>
            <a:spLocks noGrp="1"/>
          </p:cNvSpPr>
          <p:nvPr>
            <p:ph type="ctrTitle"/>
          </p:nvPr>
        </p:nvSpPr>
        <p:spPr>
          <a:xfrm>
            <a:off x="7978696" y="1400176"/>
            <a:ext cx="3973151" cy="2133600"/>
          </a:xfrm>
        </p:spPr>
        <p:txBody>
          <a:bodyPr>
            <a:normAutofit/>
          </a:bodyPr>
          <a:lstStyle/>
          <a:p>
            <a:pPr>
              <a:lnSpc>
                <a:spcPct val="90000"/>
              </a:lnSpc>
            </a:pPr>
            <a:r>
              <a:rPr lang="en-US" sz="3800" dirty="0"/>
              <a:t>Principle Component Analysis</a:t>
            </a:r>
          </a:p>
        </p:txBody>
      </p:sp>
      <p:sp>
        <p:nvSpPr>
          <p:cNvPr id="3" name="Subtitle 2">
            <a:extLst>
              <a:ext uri="{FF2B5EF4-FFF2-40B4-BE49-F238E27FC236}">
                <a16:creationId xmlns:a16="http://schemas.microsoft.com/office/drawing/2014/main" id="{28A96E5D-5FFD-47C1-B92F-FC9CFB3CFBD1}"/>
              </a:ext>
            </a:extLst>
          </p:cNvPr>
          <p:cNvSpPr>
            <a:spLocks noGrp="1"/>
          </p:cNvSpPr>
          <p:nvPr>
            <p:ph type="subTitle" idx="1"/>
          </p:nvPr>
        </p:nvSpPr>
        <p:spPr>
          <a:xfrm>
            <a:off x="7809954" y="3943350"/>
            <a:ext cx="4141893" cy="2266949"/>
          </a:xfrm>
        </p:spPr>
        <p:txBody>
          <a:bodyPr>
            <a:normAutofit/>
          </a:bodyPr>
          <a:lstStyle/>
          <a:p>
            <a:pPr algn="just">
              <a:lnSpc>
                <a:spcPct val="90000"/>
              </a:lnSpc>
            </a:pPr>
            <a:r>
              <a:rPr lang="en-US" sz="1400" b="1" dirty="0"/>
              <a:t>PCA</a:t>
            </a:r>
            <a:r>
              <a:rPr lang="en-US" sz="1400" dirty="0"/>
              <a:t> was performed to identify top 10 components explaining the variance in the data.</a:t>
            </a:r>
          </a:p>
          <a:p>
            <a:pPr>
              <a:lnSpc>
                <a:spcPct val="90000"/>
              </a:lnSpc>
            </a:pPr>
            <a:endParaRPr lang="en-US" sz="1400" dirty="0"/>
          </a:p>
          <a:p>
            <a:pPr>
              <a:lnSpc>
                <a:spcPct val="90000"/>
              </a:lnSpc>
            </a:pPr>
            <a:r>
              <a:rPr lang="en-US" sz="1400" b="1" dirty="0"/>
              <a:t>71% </a:t>
            </a:r>
            <a:r>
              <a:rPr lang="en-US" sz="1400" dirty="0"/>
              <a:t>of the variance can be explained by only one component that is </a:t>
            </a:r>
            <a:r>
              <a:rPr lang="en-US" sz="1400" b="1" dirty="0"/>
              <a:t>cloud_cover.</a:t>
            </a:r>
          </a:p>
        </p:txBody>
      </p:sp>
      <p:sp>
        <p:nvSpPr>
          <p:cNvPr id="36" name="Freeform: Shape 35">
            <a:extLst>
              <a:ext uri="{FF2B5EF4-FFF2-40B4-BE49-F238E27FC236}">
                <a16:creationId xmlns:a16="http://schemas.microsoft.com/office/drawing/2014/main" id="{185730E4-A3A6-43E2-8E84-A4D61748B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BE6F13E1-AFEB-425B-9EC1-1C57C1520D2C}"/>
              </a:ext>
            </a:extLst>
          </p:cNvPr>
          <p:cNvPicPr>
            <a:picLocks noChangeAspect="1"/>
          </p:cNvPicPr>
          <p:nvPr/>
        </p:nvPicPr>
        <p:blipFill>
          <a:blip r:embed="rId3"/>
          <a:stretch>
            <a:fillRect/>
          </a:stretch>
        </p:blipFill>
        <p:spPr>
          <a:xfrm>
            <a:off x="240153" y="4914900"/>
            <a:ext cx="7223528" cy="1750986"/>
          </a:xfrm>
          <a:prstGeom prst="rect">
            <a:avLst/>
          </a:prstGeom>
          <a:effectLst/>
        </p:spPr>
      </p:pic>
      <p:pic>
        <p:nvPicPr>
          <p:cNvPr id="4" name="Picture 3">
            <a:extLst>
              <a:ext uri="{FF2B5EF4-FFF2-40B4-BE49-F238E27FC236}">
                <a16:creationId xmlns:a16="http://schemas.microsoft.com/office/drawing/2014/main" id="{FFF6ECAF-5CFA-49FA-831B-D9A34477EFB5}"/>
              </a:ext>
            </a:extLst>
          </p:cNvPr>
          <p:cNvPicPr>
            <a:picLocks noChangeAspect="1"/>
          </p:cNvPicPr>
          <p:nvPr/>
        </p:nvPicPr>
        <p:blipFill>
          <a:blip r:embed="rId4"/>
          <a:stretch>
            <a:fillRect/>
          </a:stretch>
        </p:blipFill>
        <p:spPr>
          <a:xfrm>
            <a:off x="323851" y="192114"/>
            <a:ext cx="7139830" cy="1469570"/>
          </a:xfrm>
          <a:prstGeom prst="rect">
            <a:avLst/>
          </a:prstGeom>
          <a:effectLst/>
        </p:spPr>
      </p:pic>
      <p:sp>
        <p:nvSpPr>
          <p:cNvPr id="38" name="Freeform 31">
            <a:extLst>
              <a:ext uri="{FF2B5EF4-FFF2-40B4-BE49-F238E27FC236}">
                <a16:creationId xmlns:a16="http://schemas.microsoft.com/office/drawing/2014/main" id="{61835C02-009F-45B9-81BA-49BD79D44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AF2DFC3B-1921-485A-A800-C739FF0A38C0}"/>
              </a:ext>
            </a:extLst>
          </p:cNvPr>
          <p:cNvPicPr>
            <a:picLocks noChangeAspect="1"/>
          </p:cNvPicPr>
          <p:nvPr/>
        </p:nvPicPr>
        <p:blipFill>
          <a:blip r:embed="rId5"/>
          <a:stretch>
            <a:fillRect/>
          </a:stretch>
        </p:blipFill>
        <p:spPr>
          <a:xfrm>
            <a:off x="168742" y="1888056"/>
            <a:ext cx="7294939" cy="1469570"/>
          </a:xfrm>
          <a:prstGeom prst="rect">
            <a:avLst/>
          </a:prstGeom>
          <a:effectLst/>
        </p:spPr>
      </p:pic>
      <p:pic>
        <p:nvPicPr>
          <p:cNvPr id="8" name="Picture 7">
            <a:extLst>
              <a:ext uri="{FF2B5EF4-FFF2-40B4-BE49-F238E27FC236}">
                <a16:creationId xmlns:a16="http://schemas.microsoft.com/office/drawing/2014/main" id="{1918926E-197E-4056-A5D2-4175E4503D50}"/>
              </a:ext>
            </a:extLst>
          </p:cNvPr>
          <p:cNvPicPr>
            <a:picLocks noChangeAspect="1"/>
          </p:cNvPicPr>
          <p:nvPr/>
        </p:nvPicPr>
        <p:blipFill>
          <a:blip r:embed="rId6"/>
          <a:stretch>
            <a:fillRect/>
          </a:stretch>
        </p:blipFill>
        <p:spPr>
          <a:xfrm>
            <a:off x="168742" y="3429000"/>
            <a:ext cx="7294939" cy="1308981"/>
          </a:xfrm>
          <a:prstGeom prst="rect">
            <a:avLst/>
          </a:prstGeom>
        </p:spPr>
      </p:pic>
    </p:spTree>
    <p:extLst>
      <p:ext uri="{BB962C8B-B14F-4D97-AF65-F5344CB8AC3E}">
        <p14:creationId xmlns:p14="http://schemas.microsoft.com/office/powerpoint/2010/main" val="687030514"/>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F8B9-D211-492E-B3FE-0BE4DF1CD067}"/>
              </a:ext>
            </a:extLst>
          </p:cNvPr>
          <p:cNvSpPr>
            <a:spLocks noGrp="1"/>
          </p:cNvSpPr>
          <p:nvPr>
            <p:ph type="title"/>
          </p:nvPr>
        </p:nvSpPr>
        <p:spPr>
          <a:xfrm>
            <a:off x="6411685" y="634946"/>
            <a:ext cx="5127171" cy="1450757"/>
          </a:xfrm>
        </p:spPr>
        <p:txBody>
          <a:bodyPr>
            <a:normAutofit/>
          </a:bodyPr>
          <a:lstStyle/>
          <a:p>
            <a:r>
              <a:rPr lang="en-US"/>
              <a:t>RESULT AND ANALYSIS</a:t>
            </a:r>
            <a:endParaRPr lang="en-US" dirty="0"/>
          </a:p>
        </p:txBody>
      </p:sp>
      <p:sp>
        <p:nvSpPr>
          <p:cNvPr id="21" name="Content Placeholder 7">
            <a:extLst>
              <a:ext uri="{FF2B5EF4-FFF2-40B4-BE49-F238E27FC236}">
                <a16:creationId xmlns:a16="http://schemas.microsoft.com/office/drawing/2014/main" id="{07D75D8F-6D05-41CD-944B-367AC4AD36C5}"/>
              </a:ext>
            </a:extLst>
          </p:cNvPr>
          <p:cNvSpPr>
            <a:spLocks noGrp="1"/>
          </p:cNvSpPr>
          <p:nvPr>
            <p:ph idx="1"/>
          </p:nvPr>
        </p:nvSpPr>
        <p:spPr>
          <a:xfrm>
            <a:off x="6411684" y="2198914"/>
            <a:ext cx="5127172" cy="3670180"/>
          </a:xfrm>
        </p:spPr>
        <p:txBody>
          <a:bodyPr>
            <a:normAutofit/>
          </a:bodyPr>
          <a:lstStyle/>
          <a:p>
            <a:r>
              <a:rPr lang="en-US" sz="2400" b="1" dirty="0">
                <a:latin typeface="Abadi" panose="020B0604020104020204" pitchFamily="34" charset="0"/>
              </a:rPr>
              <a:t>Accuracy of Models:</a:t>
            </a:r>
          </a:p>
          <a:p>
            <a:endParaRPr lang="en-US" dirty="0"/>
          </a:p>
          <a:p>
            <a:r>
              <a:rPr lang="en-US" dirty="0">
                <a:latin typeface="Abadi" panose="020B0604020104020204" pitchFamily="34" charset="0"/>
              </a:rPr>
              <a:t>Linear regression - </a:t>
            </a:r>
            <a:r>
              <a:rPr lang="en-US" dirty="0"/>
              <a:t>87.25</a:t>
            </a:r>
          </a:p>
          <a:p>
            <a:r>
              <a:rPr lang="en-US" dirty="0"/>
              <a:t>Decision Tree Regressor – 59.59</a:t>
            </a:r>
          </a:p>
          <a:p>
            <a:r>
              <a:rPr lang="en-US" dirty="0"/>
              <a:t>Random Forest Regressor – 54.72</a:t>
            </a:r>
          </a:p>
          <a:p>
            <a:r>
              <a:rPr lang="en-US" b="1" dirty="0"/>
              <a:t>Ada Boost Classifier – 89.70</a:t>
            </a:r>
          </a:p>
          <a:p>
            <a:r>
              <a:rPr lang="en-US" b="1" dirty="0"/>
              <a:t>Gradient Boosting Regressor – 52.68</a:t>
            </a:r>
            <a:br>
              <a:rPr lang="en-US" dirty="0">
                <a:latin typeface="Abadi" panose="020B0604020104020204" pitchFamily="34" charset="0"/>
              </a:rPr>
            </a:br>
            <a:endParaRPr lang="en-US" dirty="0"/>
          </a:p>
          <a:p>
            <a:endParaRPr lang="en-US" dirty="0"/>
          </a:p>
        </p:txBody>
      </p:sp>
      <p:pic>
        <p:nvPicPr>
          <p:cNvPr id="5" name="Picture 4">
            <a:extLst>
              <a:ext uri="{FF2B5EF4-FFF2-40B4-BE49-F238E27FC236}">
                <a16:creationId xmlns:a16="http://schemas.microsoft.com/office/drawing/2014/main" id="{2409D349-5616-48DE-AFA6-2EA276386F0C}"/>
              </a:ext>
            </a:extLst>
          </p:cNvPr>
          <p:cNvPicPr>
            <a:picLocks noChangeAspect="1"/>
          </p:cNvPicPr>
          <p:nvPr/>
        </p:nvPicPr>
        <p:blipFill>
          <a:blip r:embed="rId2"/>
          <a:stretch>
            <a:fillRect/>
          </a:stretch>
        </p:blipFill>
        <p:spPr>
          <a:xfrm>
            <a:off x="643192" y="1674379"/>
            <a:ext cx="5451627" cy="3189201"/>
          </a:xfrm>
          <a:prstGeom prst="rect">
            <a:avLst/>
          </a:prstGeom>
        </p:spPr>
      </p:pic>
    </p:spTree>
    <p:extLst>
      <p:ext uri="{BB962C8B-B14F-4D97-AF65-F5344CB8AC3E}">
        <p14:creationId xmlns:p14="http://schemas.microsoft.com/office/powerpoint/2010/main" val="3262265279"/>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BCFC0-5401-4D01-8D38-7140AEEFDA6B}"/>
              </a:ext>
            </a:extLst>
          </p:cNvPr>
          <p:cNvSpPr>
            <a:spLocks noGrp="1"/>
          </p:cNvSpPr>
          <p:nvPr>
            <p:ph type="title"/>
          </p:nvPr>
        </p:nvSpPr>
        <p:spPr>
          <a:xfrm>
            <a:off x="648930" y="629266"/>
            <a:ext cx="6188190" cy="1622321"/>
          </a:xfrm>
        </p:spPr>
        <p:txBody>
          <a:bodyPr>
            <a:normAutofit/>
          </a:bodyPr>
          <a:lstStyle/>
          <a:p>
            <a:r>
              <a:rPr lang="en-US" dirty="0">
                <a:solidFill>
                  <a:srgbClr val="EBEBEB"/>
                </a:solidFill>
              </a:rPr>
              <a:t>CONCLUSION</a:t>
            </a:r>
          </a:p>
        </p:txBody>
      </p:sp>
      <p:sp>
        <p:nvSpPr>
          <p:cNvPr id="1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2">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4128D7F9-F87F-40D2-A131-7E052E331F89}"/>
              </a:ext>
            </a:extLst>
          </p:cNvPr>
          <p:cNvPicPr>
            <a:picLocks noChangeAspect="1"/>
          </p:cNvPicPr>
          <p:nvPr/>
        </p:nvPicPr>
        <p:blipFill>
          <a:blip r:embed="rId2"/>
          <a:stretch>
            <a:fillRect/>
          </a:stretch>
        </p:blipFill>
        <p:spPr>
          <a:xfrm>
            <a:off x="8129871" y="2518898"/>
            <a:ext cx="3414010" cy="1820201"/>
          </a:xfrm>
          <a:prstGeom prst="rect">
            <a:avLst/>
          </a:prstGeom>
          <a:effectLst/>
        </p:spPr>
      </p:pic>
      <p:sp>
        <p:nvSpPr>
          <p:cNvPr id="20" name="Rectangle 14">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B754727-7752-46AF-9CCE-CF9CD5A4348B}"/>
              </a:ext>
            </a:extLst>
          </p:cNvPr>
          <p:cNvSpPr>
            <a:spLocks noGrp="1"/>
          </p:cNvSpPr>
          <p:nvPr>
            <p:ph idx="1"/>
          </p:nvPr>
        </p:nvSpPr>
        <p:spPr>
          <a:xfrm>
            <a:off x="648930" y="1731146"/>
            <a:ext cx="6188189" cy="4492673"/>
          </a:xfrm>
        </p:spPr>
        <p:txBody>
          <a:bodyPr>
            <a:normAutofit lnSpcReduction="10000"/>
          </a:bodyPr>
          <a:lstStyle/>
          <a:p>
            <a:pPr algn="just">
              <a:lnSpc>
                <a:spcPct val="90000"/>
              </a:lnSpc>
            </a:pPr>
            <a:r>
              <a:rPr lang="en-US" sz="1700" dirty="0">
                <a:solidFill>
                  <a:srgbClr val="FFFFFF"/>
                </a:solidFill>
                <a:latin typeface="Abadi" panose="020B0604020104020204" pitchFamily="34" charset="0"/>
              </a:rPr>
              <a:t>Bike Search and Rental data is a great source of information for studying the mobility of a city. Additionally, this data set is bound to grow exponentially over the coming years. </a:t>
            </a:r>
          </a:p>
          <a:p>
            <a:pPr algn="just">
              <a:lnSpc>
                <a:spcPct val="90000"/>
              </a:lnSpc>
            </a:pPr>
            <a:r>
              <a:rPr lang="en-US" sz="1700" dirty="0">
                <a:solidFill>
                  <a:srgbClr val="FFFFFF"/>
                </a:solidFill>
                <a:latin typeface="Abadi" panose="020B0604020104020204" pitchFamily="34" charset="0"/>
              </a:rPr>
              <a:t>In this project we have tried to predict the bike rentals by using different algorithms and have got the result to a 89.70% accuracy.</a:t>
            </a:r>
          </a:p>
          <a:p>
            <a:pPr algn="just">
              <a:lnSpc>
                <a:spcPct val="90000"/>
              </a:lnSpc>
            </a:pPr>
            <a:r>
              <a:rPr lang="en-US" sz="1700" dirty="0">
                <a:solidFill>
                  <a:srgbClr val="FFFFFF"/>
                </a:solidFill>
                <a:latin typeface="Abadi" panose="020B0604020104020204" pitchFamily="34" charset="0"/>
              </a:rPr>
              <a:t>With discovered various factors that play an important role when predicting sales from the given dataset to increase our revenues such as weather conditions, number of bikes available, trends of customer etc.</a:t>
            </a:r>
          </a:p>
          <a:p>
            <a:pPr algn="just">
              <a:lnSpc>
                <a:spcPct val="90000"/>
              </a:lnSpc>
            </a:pPr>
            <a:r>
              <a:rPr lang="en-US" sz="1700" dirty="0">
                <a:solidFill>
                  <a:srgbClr val="FFFFFF"/>
                </a:solidFill>
                <a:latin typeface="Abadi" panose="020B0604020104020204" pitchFamily="34" charset="0"/>
              </a:rPr>
              <a:t>Analyzing the status data to co relate all the features to get a better idea of column’s compatibility with each other.</a:t>
            </a:r>
          </a:p>
          <a:p>
            <a:pPr algn="just">
              <a:lnSpc>
                <a:spcPct val="90000"/>
              </a:lnSpc>
            </a:pPr>
            <a:r>
              <a:rPr lang="en-US" sz="1700" dirty="0">
                <a:solidFill>
                  <a:srgbClr val="FFFFFF"/>
                </a:solidFill>
                <a:latin typeface="Abadi" panose="020B0604020104020204" pitchFamily="34" charset="0"/>
              </a:rPr>
              <a:t>Hence, there exists great interest in these systems due to their important role in traffic, environmental and health issues and we can easily predict the most of important events in the city could be detected via monitoring these data.</a:t>
            </a:r>
          </a:p>
          <a:p>
            <a:pPr algn="just">
              <a:lnSpc>
                <a:spcPct val="90000"/>
              </a:lnSpc>
            </a:pPr>
            <a:endParaRPr lang="en-US" sz="1700" dirty="0">
              <a:solidFill>
                <a:srgbClr val="FFFFFF"/>
              </a:solidFill>
            </a:endParaRPr>
          </a:p>
        </p:txBody>
      </p:sp>
    </p:spTree>
    <p:extLst>
      <p:ext uri="{BB962C8B-B14F-4D97-AF65-F5344CB8AC3E}">
        <p14:creationId xmlns:p14="http://schemas.microsoft.com/office/powerpoint/2010/main" val="1516604792"/>
      </p:ext>
    </p:extLst>
  </p:cSld>
  <p:clrMapOvr>
    <a:overrideClrMapping bg1="lt1" tx1="dk1" bg2="lt2" tx2="dk2" accent1="accent1" accent2="accent2" accent3="accent3" accent4="accent4" accent5="accent5" accent6="accent6" hlink="hlink" folHlink="folHlink"/>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BCFC0-5401-4D01-8D38-7140AEEFDA6B}"/>
              </a:ext>
            </a:extLst>
          </p:cNvPr>
          <p:cNvSpPr>
            <a:spLocks noGrp="1"/>
          </p:cNvSpPr>
          <p:nvPr>
            <p:ph type="title"/>
          </p:nvPr>
        </p:nvSpPr>
        <p:spPr>
          <a:xfrm>
            <a:off x="648931" y="629266"/>
            <a:ext cx="4166510" cy="1622321"/>
          </a:xfrm>
        </p:spPr>
        <p:txBody>
          <a:bodyPr>
            <a:normAutofit/>
          </a:bodyPr>
          <a:lstStyle/>
          <a:p>
            <a:r>
              <a:rPr lang="en-US" dirty="0">
                <a:solidFill>
                  <a:srgbClr val="EBEBEB"/>
                </a:solidFill>
              </a:rPr>
              <a:t>References</a:t>
            </a:r>
            <a:br>
              <a:rPr lang="en-US" dirty="0">
                <a:solidFill>
                  <a:srgbClr val="EBEBEB"/>
                </a:solidFill>
              </a:rPr>
            </a:br>
            <a:endParaRPr lang="en-US" dirty="0">
              <a:solidFill>
                <a:srgbClr val="EBEBEB"/>
              </a:solidFill>
            </a:endParaRPr>
          </a:p>
        </p:txBody>
      </p:sp>
      <p:sp>
        <p:nvSpPr>
          <p:cNvPr id="2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4" name="Picture 13">
            <a:extLst>
              <a:ext uri="{FF2B5EF4-FFF2-40B4-BE49-F238E27FC236}">
                <a16:creationId xmlns:a16="http://schemas.microsoft.com/office/drawing/2014/main" id="{A733F7D5-DC40-41D0-B2EE-C51C1F6F8D8A}"/>
              </a:ext>
            </a:extLst>
          </p:cNvPr>
          <p:cNvPicPr>
            <a:picLocks noChangeAspect="1"/>
          </p:cNvPicPr>
          <p:nvPr/>
        </p:nvPicPr>
        <p:blipFill rotWithShape="1">
          <a:blip r:embed="rId2"/>
          <a:srcRect l="7637" r="7526" b="1"/>
          <a:stretch/>
        </p:blipFill>
        <p:spPr>
          <a:xfrm>
            <a:off x="6093992" y="1333205"/>
            <a:ext cx="5449889" cy="4191586"/>
          </a:xfrm>
          <a:prstGeom prst="rect">
            <a:avLst/>
          </a:prstGeom>
          <a:effectLst/>
        </p:spPr>
      </p:pic>
      <p:sp>
        <p:nvSpPr>
          <p:cNvPr id="25" name="Rectangle 2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B754727-7752-46AF-9CCE-CF9CD5A4348B}"/>
              </a:ext>
            </a:extLst>
          </p:cNvPr>
          <p:cNvSpPr>
            <a:spLocks noGrp="1"/>
          </p:cNvSpPr>
          <p:nvPr>
            <p:ph idx="1"/>
          </p:nvPr>
        </p:nvSpPr>
        <p:spPr>
          <a:xfrm>
            <a:off x="248576" y="1333206"/>
            <a:ext cx="4935983" cy="4206460"/>
          </a:xfrm>
        </p:spPr>
        <p:txBody>
          <a:bodyPr>
            <a:normAutofit fontScale="55000" lnSpcReduction="20000"/>
          </a:bodyPr>
          <a:lstStyle/>
          <a:p>
            <a:endParaRPr lang="en-US" dirty="0">
              <a:solidFill>
                <a:srgbClr val="EBEBEB"/>
              </a:solidFill>
            </a:endParaRPr>
          </a:p>
          <a:p>
            <a:r>
              <a:rPr lang="en-US" dirty="0">
                <a:solidFill>
                  <a:srgbClr val="EBEBEB"/>
                </a:solidFill>
                <a:hlinkClick r:id="rId3"/>
              </a:rPr>
              <a:t>https://www.kaggle.com/currie32/a-model-to-predict-number-of-daily-trips</a:t>
            </a:r>
            <a:r>
              <a:rPr lang="en-US" dirty="0">
                <a:solidFill>
                  <a:srgbClr val="EBEBEB"/>
                </a:solidFill>
              </a:rPr>
              <a:t> </a:t>
            </a:r>
          </a:p>
          <a:p>
            <a:r>
              <a:rPr lang="en-US" dirty="0">
                <a:solidFill>
                  <a:srgbClr val="EBEBEB"/>
                </a:solidFill>
              </a:rPr>
              <a:t>[1] S. A. S. et al., “Public </a:t>
            </a:r>
            <a:r>
              <a:rPr lang="en-US" dirty="0" err="1">
                <a:solidFill>
                  <a:srgbClr val="EBEBEB"/>
                </a:solidFill>
              </a:rPr>
              <a:t>bikesharing</a:t>
            </a:r>
            <a:r>
              <a:rPr lang="en-US" dirty="0">
                <a:solidFill>
                  <a:srgbClr val="EBEBEB"/>
                </a:solidFill>
              </a:rPr>
              <a:t> in north America during a period of rapid expansion: Understanding business models, industry trends and user impacts”, in </a:t>
            </a:r>
            <a:r>
              <a:rPr lang="en-US" dirty="0" err="1">
                <a:solidFill>
                  <a:srgbClr val="EBEBEB"/>
                </a:solidFill>
              </a:rPr>
              <a:t>Mineta</a:t>
            </a:r>
            <a:r>
              <a:rPr lang="en-US" dirty="0">
                <a:solidFill>
                  <a:srgbClr val="EBEBEB"/>
                </a:solidFill>
              </a:rPr>
              <a:t>        Transportation Institute (MTI), 2015, p. pp. 5.</a:t>
            </a:r>
          </a:p>
          <a:p>
            <a:r>
              <a:rPr lang="en-US" dirty="0">
                <a:solidFill>
                  <a:srgbClr val="EBEBEB"/>
                </a:solidFill>
              </a:rPr>
              <a:t>[2] “What is Exploratory Data Analysis?”, May 23, 2018. Accessed on: April 03, 2020. [Online]. Available: </a:t>
            </a:r>
            <a:r>
              <a:rPr lang="en-US" dirty="0">
                <a:solidFill>
                  <a:srgbClr val="EBEBEB"/>
                </a:solidFill>
                <a:hlinkClick r:id="rId4"/>
              </a:rPr>
              <a:t>https://towardsdatascience.com/exploratory-data-analysis-8fc1cb20fd15</a:t>
            </a:r>
            <a:endParaRPr lang="en-US" dirty="0">
              <a:solidFill>
                <a:srgbClr val="EBEBEB"/>
              </a:solidFill>
            </a:endParaRPr>
          </a:p>
          <a:p>
            <a:r>
              <a:rPr lang="en-US" dirty="0">
                <a:solidFill>
                  <a:srgbClr val="EBEBEB"/>
                </a:solidFill>
              </a:rPr>
              <a:t>[3] “Linear Regression”. Accessed on: April 09, 2020.  [Online]. Available: </a:t>
            </a:r>
            <a:r>
              <a:rPr lang="en-US" dirty="0">
                <a:solidFill>
                  <a:srgbClr val="EBEBEB"/>
                </a:solidFill>
                <a:hlinkClick r:id="rId5"/>
              </a:rPr>
              <a:t>http://www.stat.yale.edu/Courses/1997-98/101/linreg.htm</a:t>
            </a:r>
            <a:endParaRPr lang="en-US" dirty="0">
              <a:solidFill>
                <a:srgbClr val="EBEBEB"/>
              </a:solidFill>
            </a:endParaRPr>
          </a:p>
          <a:p>
            <a:r>
              <a:rPr lang="en-US" dirty="0">
                <a:solidFill>
                  <a:srgbClr val="EBEBEB"/>
                </a:solidFill>
              </a:rPr>
              <a:t>[4] “Decision Tree Regression”. Accessed on: April 12, 2020. [Online]. Available: </a:t>
            </a:r>
            <a:r>
              <a:rPr lang="en-US" dirty="0">
                <a:solidFill>
                  <a:srgbClr val="EBEBEB"/>
                </a:solidFill>
                <a:hlinkClick r:id="rId5"/>
              </a:rPr>
              <a:t>http://www.stat.yale.edu/Courses/1997-98/101/linreg.htm</a:t>
            </a:r>
            <a:endParaRPr lang="en-US" dirty="0">
              <a:solidFill>
                <a:srgbClr val="EBEBEB"/>
              </a:solidFill>
            </a:endParaRPr>
          </a:p>
          <a:p>
            <a:r>
              <a:rPr lang="en-US" dirty="0">
                <a:solidFill>
                  <a:srgbClr val="EBEBEB"/>
                </a:solidFill>
              </a:rPr>
              <a:t>[5] Andy </a:t>
            </a:r>
            <a:r>
              <a:rPr lang="en-US" dirty="0" err="1">
                <a:solidFill>
                  <a:srgbClr val="EBEBEB"/>
                </a:solidFill>
              </a:rPr>
              <a:t>Liaw</a:t>
            </a:r>
            <a:r>
              <a:rPr lang="en-US" dirty="0">
                <a:solidFill>
                  <a:srgbClr val="EBEBEB"/>
                </a:solidFill>
              </a:rPr>
              <a:t> and Matthew Wiener. Classification and regression by random forest. R News, 2(3):18-22, 2002.</a:t>
            </a:r>
          </a:p>
          <a:p>
            <a:r>
              <a:rPr lang="en-US" dirty="0">
                <a:solidFill>
                  <a:srgbClr val="EBEBEB"/>
                </a:solidFill>
              </a:rPr>
              <a:t>[6] “A Model to Predict Number of Daily Trips”, Kaggle, Feb. 16, 2017. Accessed on: March 10, 2020. [Online]. Available: https://www.kaggle.com/currie32/a-model-to-predict-number-of-daily-trips</a:t>
            </a:r>
          </a:p>
          <a:p>
            <a:endParaRPr lang="en-US" dirty="0">
              <a:solidFill>
                <a:srgbClr val="EBEBEB"/>
              </a:solidFill>
            </a:endParaRPr>
          </a:p>
        </p:txBody>
      </p:sp>
    </p:spTree>
    <p:extLst>
      <p:ext uri="{BB962C8B-B14F-4D97-AF65-F5344CB8AC3E}">
        <p14:creationId xmlns:p14="http://schemas.microsoft.com/office/powerpoint/2010/main" val="32843633"/>
      </p:ext>
    </p:extLst>
  </p:cSld>
  <p:clrMapOvr>
    <a:overrideClrMapping bg1="lt1" tx1="dk1" bg2="lt2" tx2="dk2" accent1="accent1" accent2="accent2" accent3="accent3" accent4="accent4" accent5="accent5" accent6="accent6" hlink="hlink" folHlink="folHlink"/>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BA6F3-1AC4-47E9-B887-2F6925B833D6}"/>
              </a:ext>
            </a:extLst>
          </p:cNvPr>
          <p:cNvSpPr>
            <a:spLocks noGrp="1"/>
          </p:cNvSpPr>
          <p:nvPr>
            <p:ph idx="1"/>
          </p:nvPr>
        </p:nvSpPr>
        <p:spPr>
          <a:xfrm>
            <a:off x="6570206" y="1111753"/>
            <a:ext cx="5057396" cy="4628275"/>
          </a:xfrm>
        </p:spPr>
        <p:txBody>
          <a:bodyPr anchor="ctr">
            <a:normAutofit/>
          </a:bodyPr>
          <a:lstStyle/>
          <a:p>
            <a:r>
              <a:rPr lang="en-US" sz="6600" dirty="0">
                <a:solidFill>
                  <a:schemeClr val="accent3"/>
                </a:solidFill>
              </a:rPr>
              <a:t>THANK YOU!!</a:t>
            </a:r>
          </a:p>
        </p:txBody>
      </p:sp>
    </p:spTree>
    <p:extLst>
      <p:ext uri="{BB962C8B-B14F-4D97-AF65-F5344CB8AC3E}">
        <p14:creationId xmlns:p14="http://schemas.microsoft.com/office/powerpoint/2010/main" val="3792260770"/>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AD6AC-179A-4EF2-B910-764C1801A719}"/>
              </a:ext>
            </a:extLst>
          </p:cNvPr>
          <p:cNvSpPr>
            <a:spLocks noGrp="1"/>
          </p:cNvSpPr>
          <p:nvPr>
            <p:ph type="title"/>
          </p:nvPr>
        </p:nvSpPr>
        <p:spPr>
          <a:xfrm>
            <a:off x="648930" y="629266"/>
            <a:ext cx="6188190" cy="1622321"/>
          </a:xfrm>
        </p:spPr>
        <p:txBody>
          <a:bodyPr>
            <a:normAutofit/>
          </a:bodyPr>
          <a:lstStyle/>
          <a:p>
            <a:r>
              <a:rPr lang="en-US" dirty="0">
                <a:solidFill>
                  <a:srgbClr val="EBEBEB"/>
                </a:solidFill>
              </a:rPr>
              <a:t>Methodology</a:t>
            </a:r>
          </a:p>
        </p:txBody>
      </p:sp>
      <p:sp>
        <p:nvSpPr>
          <p:cNvPr id="3" name="Content Placeholder 2">
            <a:extLst>
              <a:ext uri="{FF2B5EF4-FFF2-40B4-BE49-F238E27FC236}">
                <a16:creationId xmlns:a16="http://schemas.microsoft.com/office/drawing/2014/main" id="{C291E14E-2987-4A58-B072-DDAC3DFEA5A1}"/>
              </a:ext>
            </a:extLst>
          </p:cNvPr>
          <p:cNvSpPr>
            <a:spLocks noGrp="1"/>
          </p:cNvSpPr>
          <p:nvPr>
            <p:ph idx="1"/>
          </p:nvPr>
        </p:nvSpPr>
        <p:spPr>
          <a:xfrm>
            <a:off x="648930" y="2438400"/>
            <a:ext cx="6188189" cy="3785419"/>
          </a:xfrm>
        </p:spPr>
        <p:txBody>
          <a:bodyPr>
            <a:normAutofit/>
          </a:bodyPr>
          <a:lstStyle/>
          <a:p>
            <a:endParaRPr lang="en-US" dirty="0">
              <a:solidFill>
                <a:srgbClr val="FFFFFF"/>
              </a:solidFill>
            </a:endParaRPr>
          </a:p>
          <a:p>
            <a:r>
              <a:rPr lang="en-US" dirty="0">
                <a:solidFill>
                  <a:srgbClr val="FFFFFF"/>
                </a:solidFill>
              </a:rPr>
              <a:t>Data pre-processing</a:t>
            </a:r>
          </a:p>
          <a:p>
            <a:r>
              <a:rPr lang="en-US" dirty="0">
                <a:solidFill>
                  <a:srgbClr val="FFFFFF"/>
                </a:solidFill>
              </a:rPr>
              <a:t>Missing Value Analysis</a:t>
            </a:r>
          </a:p>
          <a:p>
            <a:r>
              <a:rPr lang="en-US" dirty="0">
                <a:solidFill>
                  <a:srgbClr val="FFFFFF"/>
                </a:solidFill>
              </a:rPr>
              <a:t>Outlier Analysis</a:t>
            </a:r>
          </a:p>
          <a:p>
            <a:r>
              <a:rPr lang="en-US" dirty="0">
                <a:solidFill>
                  <a:srgbClr val="FFFFFF"/>
                </a:solidFill>
              </a:rPr>
              <a:t>Exploratory Analysis</a:t>
            </a:r>
          </a:p>
          <a:p>
            <a:r>
              <a:rPr lang="en-US" dirty="0">
                <a:solidFill>
                  <a:srgbClr val="FFFFFF"/>
                </a:solidFill>
              </a:rPr>
              <a:t>Model Analysis</a:t>
            </a:r>
          </a:p>
          <a:p>
            <a:r>
              <a:rPr lang="en-US" dirty="0">
                <a:solidFill>
                  <a:srgbClr val="FFFFFF"/>
                </a:solidFill>
              </a:rPr>
              <a:t>Feature Engineering And Correlation Analysis</a:t>
            </a:r>
          </a:p>
          <a:p>
            <a:pPr marL="0" indent="0">
              <a:buNone/>
            </a:pPr>
            <a:endParaRPr lang="en-US" dirty="0">
              <a:solidFill>
                <a:srgbClr val="FFFFFF"/>
              </a:solidFill>
            </a:endParaRP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3">
            <a:extLst>
              <a:ext uri="{FF2B5EF4-FFF2-40B4-BE49-F238E27FC236}">
                <a16:creationId xmlns:a16="http://schemas.microsoft.com/office/drawing/2014/main" id="{54D14F77-841F-409B-9D5B-85FE9537662B}"/>
              </a:ext>
            </a:extLst>
          </p:cNvPr>
          <p:cNvPicPr>
            <a:picLocks noChangeAspect="1"/>
          </p:cNvPicPr>
          <p:nvPr/>
        </p:nvPicPr>
        <p:blipFill rotWithShape="1">
          <a:blip r:embed="rId3"/>
          <a:srcRect l="22368" r="30229" b="2"/>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032003925"/>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A57EF-4EC2-4DE3-9CA6-2C83AB8DCA53}"/>
              </a:ext>
            </a:extLst>
          </p:cNvPr>
          <p:cNvSpPr>
            <a:spLocks noGrp="1"/>
          </p:cNvSpPr>
          <p:nvPr>
            <p:ph type="title"/>
          </p:nvPr>
        </p:nvSpPr>
        <p:spPr/>
        <p:txBody>
          <a:bodyPr/>
          <a:lstStyle/>
          <a:p>
            <a:r>
              <a:rPr lang="en-US" dirty="0"/>
              <a:t>BREIF SUMMARY OF HOW WE STARTED</a:t>
            </a:r>
          </a:p>
        </p:txBody>
      </p:sp>
      <p:sp>
        <p:nvSpPr>
          <p:cNvPr id="3" name="Content Placeholder 2">
            <a:extLst>
              <a:ext uri="{FF2B5EF4-FFF2-40B4-BE49-F238E27FC236}">
                <a16:creationId xmlns:a16="http://schemas.microsoft.com/office/drawing/2014/main" id="{23DE4F4E-0EAB-4954-B339-3110655CB48F}"/>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Initial investigation on data to discover patterns, to test hypothesis, to spot anomalies and to check assumptions with the help of summary statistics and graphical representation.</a:t>
            </a:r>
          </a:p>
          <a:p>
            <a:pPr>
              <a:buFont typeface="Arial" panose="020B0604020202020204" pitchFamily="34" charset="0"/>
              <a:buChar char="•"/>
            </a:pPr>
            <a:r>
              <a:rPr lang="en-US" dirty="0"/>
              <a:t>Data pre processing which is an integral part of machine learning. Here, we checked for handling null values, multicollinearity, standardization.</a:t>
            </a:r>
          </a:p>
          <a:p>
            <a:pPr>
              <a:buFont typeface="Arial" panose="020B0604020202020204" pitchFamily="34" charset="0"/>
              <a:buChar char="•"/>
            </a:pPr>
            <a:r>
              <a:rPr lang="en-US" dirty="0"/>
              <a:t>Preparing proper dataset for input, compatible with the algorithms of machine learning and improving the performance of models.</a:t>
            </a:r>
          </a:p>
          <a:p>
            <a:pPr>
              <a:buFont typeface="Arial" panose="020B0604020202020204" pitchFamily="34" charset="0"/>
              <a:buChar char="•"/>
            </a:pPr>
            <a:r>
              <a:rPr lang="en-US" dirty="0"/>
              <a:t>Handling missing values. Missing values can be hidden from us and replaced by some other values beside </a:t>
            </a:r>
            <a:r>
              <a:rPr lang="en-US" dirty="0" err="1"/>
              <a:t>NaN</a:t>
            </a:r>
            <a:r>
              <a:rPr lang="en-US" dirty="0"/>
              <a:t>. Therefore, plotting a histogram will help to identify those values.</a:t>
            </a:r>
          </a:p>
          <a:p>
            <a:pPr>
              <a:buFont typeface="Arial" panose="020B0604020202020204" pitchFamily="34" charset="0"/>
              <a:buChar char="•"/>
            </a:pPr>
            <a:r>
              <a:rPr lang="en-US" dirty="0"/>
              <a:t>Outlier to indicate a variability in a measurement. </a:t>
            </a:r>
          </a:p>
          <a:p>
            <a:pPr>
              <a:buFont typeface="Arial" panose="020B0604020202020204" pitchFamily="34" charset="0"/>
              <a:buChar char="•"/>
            </a:pPr>
            <a:r>
              <a:rPr lang="en-US" dirty="0"/>
              <a:t>Finally, doing a correlation analysis , which is a statistical method used to evaluate the strength of relationship between two quantitative variables.</a:t>
            </a:r>
          </a:p>
        </p:txBody>
      </p:sp>
    </p:spTree>
    <p:extLst>
      <p:ext uri="{BB962C8B-B14F-4D97-AF65-F5344CB8AC3E}">
        <p14:creationId xmlns:p14="http://schemas.microsoft.com/office/powerpoint/2010/main" val="1853570740"/>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AA9F2A-4490-4B4C-8E5D-03C27F63E554}"/>
              </a:ext>
            </a:extLst>
          </p:cNvPr>
          <p:cNvSpPr>
            <a:spLocks noGrp="1"/>
          </p:cNvSpPr>
          <p:nvPr>
            <p:ph type="ctrTitle"/>
          </p:nvPr>
        </p:nvSpPr>
        <p:spPr>
          <a:xfrm>
            <a:off x="8200279" y="1325880"/>
            <a:ext cx="3344020" cy="3066507"/>
          </a:xfrm>
        </p:spPr>
        <p:txBody>
          <a:bodyPr>
            <a:normAutofit/>
          </a:bodyPr>
          <a:lstStyle/>
          <a:p>
            <a:r>
              <a:rPr lang="en-US" sz="5400">
                <a:solidFill>
                  <a:srgbClr val="EBEBEB"/>
                </a:solidFill>
              </a:rPr>
              <a:t>Data Sources</a:t>
            </a:r>
          </a:p>
        </p:txBody>
      </p:sp>
      <p:sp>
        <p:nvSpPr>
          <p:cNvPr id="3" name="Subtitle 2">
            <a:extLst>
              <a:ext uri="{FF2B5EF4-FFF2-40B4-BE49-F238E27FC236}">
                <a16:creationId xmlns:a16="http://schemas.microsoft.com/office/drawing/2014/main" id="{A9CD0E83-305C-4CB8-9D88-E3627DED2898}"/>
              </a:ext>
            </a:extLst>
          </p:cNvPr>
          <p:cNvSpPr>
            <a:spLocks noGrp="1"/>
          </p:cNvSpPr>
          <p:nvPr>
            <p:ph type="subTitle" idx="1"/>
          </p:nvPr>
        </p:nvSpPr>
        <p:spPr>
          <a:xfrm>
            <a:off x="8200279" y="4588329"/>
            <a:ext cx="3344020" cy="1621970"/>
          </a:xfrm>
        </p:spPr>
        <p:txBody>
          <a:bodyPr>
            <a:normAutofit/>
          </a:bodyPr>
          <a:lstStyle/>
          <a:p>
            <a:pPr>
              <a:lnSpc>
                <a:spcPct val="90000"/>
              </a:lnSpc>
            </a:pPr>
            <a:r>
              <a:rPr lang="en-US" sz="1500"/>
              <a:t>Dataset: </a:t>
            </a:r>
            <a:r>
              <a:rPr lang="en-US" sz="1500" u="sng">
                <a:hlinkClick r:id="rId2"/>
              </a:rPr>
              <a:t>https://www.kaggle.com/benhamner/sf-bay-area-bike-share#weather.csv</a:t>
            </a:r>
            <a:endParaRPr lang="en-US" sz="1500"/>
          </a:p>
          <a:p>
            <a:pPr>
              <a:lnSpc>
                <a:spcPct val="90000"/>
              </a:lnSpc>
            </a:pPr>
            <a:r>
              <a:rPr lang="en-US" sz="1500"/>
              <a:t>STATION,TRIP,WEATHER.CSV</a:t>
            </a:r>
          </a:p>
          <a:p>
            <a:pPr>
              <a:lnSpc>
                <a:spcPct val="90000"/>
              </a:lnSpc>
            </a:pPr>
            <a:r>
              <a:rPr lang="en-US" sz="1500"/>
              <a:t>databasesqllite FOR STATus.csv</a:t>
            </a:r>
          </a:p>
        </p:txBody>
      </p:sp>
      <p:sp useBgFill="1">
        <p:nvSpPr>
          <p:cNvPr id="11" name="Rectangle 10">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25" descr="A picture containing umbrella&#10;&#10;Description automatically generated">
            <a:extLst>
              <a:ext uri="{FF2B5EF4-FFF2-40B4-BE49-F238E27FC236}">
                <a16:creationId xmlns:a16="http://schemas.microsoft.com/office/drawing/2014/main" id="{16A024CD-D30C-432D-A22E-ADC8191003E5}"/>
              </a:ext>
            </a:extLst>
          </p:cNvPr>
          <p:cNvPicPr>
            <a:picLocks noChangeAspect="1"/>
          </p:cNvPicPr>
          <p:nvPr/>
        </p:nvPicPr>
        <p:blipFill>
          <a:blip r:embed="rId3"/>
          <a:stretch>
            <a:fillRect/>
          </a:stretch>
        </p:blipFill>
        <p:spPr>
          <a:xfrm>
            <a:off x="955392" y="1674433"/>
            <a:ext cx="6275584" cy="3514327"/>
          </a:xfrm>
          <a:prstGeom prst="rect">
            <a:avLst/>
          </a:prstGeom>
          <a:effectLst/>
        </p:spPr>
      </p:pic>
    </p:spTree>
    <p:extLst>
      <p:ext uri="{BB962C8B-B14F-4D97-AF65-F5344CB8AC3E}">
        <p14:creationId xmlns:p14="http://schemas.microsoft.com/office/powerpoint/2010/main" val="714991735"/>
      </p:ext>
    </p:extLst>
  </p:cSld>
  <p:clrMapOvr>
    <a:overrideClrMapping bg1="lt1" tx1="dk1" bg2="lt2" tx2="dk2" accent1="accent1" accent2="accent2" accent3="accent3" accent4="accent4" accent5="accent5" accent6="accent6" hlink="hlink" folHlink="folHlink"/>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C0B6259-D381-473B-9960-E7CBFBFE737F}"/>
              </a:ext>
            </a:extLst>
          </p:cNvPr>
          <p:cNvSpPr>
            <a:spLocks noGrp="1"/>
          </p:cNvSpPr>
          <p:nvPr>
            <p:ph type="title"/>
          </p:nvPr>
        </p:nvSpPr>
        <p:spPr>
          <a:xfrm>
            <a:off x="653143" y="1645920"/>
            <a:ext cx="3522879" cy="4470821"/>
          </a:xfrm>
        </p:spPr>
        <p:txBody>
          <a:bodyPr>
            <a:normAutofit/>
          </a:bodyPr>
          <a:lstStyle/>
          <a:p>
            <a:pPr algn="r"/>
            <a:r>
              <a:rPr lang="en-US">
                <a:solidFill>
                  <a:schemeClr val="bg2"/>
                </a:solidFill>
              </a:rPr>
              <a:t>Description</a:t>
            </a:r>
          </a:p>
        </p:txBody>
      </p:sp>
      <p:sp>
        <p:nvSpPr>
          <p:cNvPr id="3" name="Content Placeholder 2">
            <a:extLst>
              <a:ext uri="{FF2B5EF4-FFF2-40B4-BE49-F238E27FC236}">
                <a16:creationId xmlns:a16="http://schemas.microsoft.com/office/drawing/2014/main" id="{88D38635-1D8F-4EC8-8E13-7BC263CB6453}"/>
              </a:ext>
            </a:extLst>
          </p:cNvPr>
          <p:cNvSpPr>
            <a:spLocks noGrp="1"/>
          </p:cNvSpPr>
          <p:nvPr>
            <p:ph idx="1"/>
          </p:nvPr>
        </p:nvSpPr>
        <p:spPr>
          <a:xfrm>
            <a:off x="5204109" y="1645920"/>
            <a:ext cx="6269434" cy="4470821"/>
          </a:xfrm>
        </p:spPr>
        <p:txBody>
          <a:bodyPr>
            <a:normAutofit/>
          </a:bodyPr>
          <a:lstStyle/>
          <a:p>
            <a:pPr>
              <a:lnSpc>
                <a:spcPct val="90000"/>
              </a:lnSpc>
            </a:pPr>
            <a:r>
              <a:rPr lang="en-US" dirty="0"/>
              <a:t>The dataset of the bike-sharing system is in correspondence with environmental and seasonal settings.</a:t>
            </a:r>
          </a:p>
          <a:p>
            <a:pPr>
              <a:lnSpc>
                <a:spcPct val="90000"/>
              </a:lnSpc>
            </a:pPr>
            <a:r>
              <a:rPr lang="en-US" dirty="0"/>
              <a:t> For instance, weather conditions, precipitation, day of the week, season, an hour of the day, etc. can affect the rental behaviors. This dataset is a transformed version of the Bay- area bike-sharing system data.</a:t>
            </a:r>
          </a:p>
          <a:p>
            <a:pPr>
              <a:lnSpc>
                <a:spcPct val="90000"/>
              </a:lnSpc>
            </a:pPr>
            <a:r>
              <a:rPr lang="en-US" dirty="0"/>
              <a:t>Our dataset consists of four excel files-</a:t>
            </a:r>
          </a:p>
          <a:p>
            <a:pPr>
              <a:lnSpc>
                <a:spcPct val="90000"/>
              </a:lnSpc>
              <a:buFont typeface="Wingdings" panose="05000000000000000000" pitchFamily="2" charset="2"/>
              <a:buChar char="q"/>
            </a:pPr>
            <a:r>
              <a:rPr lang="en-US" dirty="0"/>
              <a:t> station.csv</a:t>
            </a:r>
          </a:p>
          <a:p>
            <a:pPr>
              <a:lnSpc>
                <a:spcPct val="90000"/>
              </a:lnSpc>
              <a:buFont typeface="Wingdings" panose="05000000000000000000" pitchFamily="2" charset="2"/>
              <a:buChar char="q"/>
            </a:pPr>
            <a:r>
              <a:rPr lang="en-US" dirty="0"/>
              <a:t>status.csv</a:t>
            </a:r>
          </a:p>
          <a:p>
            <a:pPr>
              <a:lnSpc>
                <a:spcPct val="90000"/>
              </a:lnSpc>
              <a:buFont typeface="Wingdings" panose="05000000000000000000" pitchFamily="2" charset="2"/>
              <a:buChar char="q"/>
            </a:pPr>
            <a:r>
              <a:rPr lang="en-US" dirty="0"/>
              <a:t>trip.csv </a:t>
            </a:r>
          </a:p>
          <a:p>
            <a:pPr>
              <a:lnSpc>
                <a:spcPct val="90000"/>
              </a:lnSpc>
              <a:buFont typeface="Wingdings" panose="05000000000000000000" pitchFamily="2" charset="2"/>
              <a:buChar char="q"/>
            </a:pPr>
            <a:r>
              <a:rPr lang="en-US" dirty="0"/>
              <a:t>weather.csv</a:t>
            </a:r>
          </a:p>
          <a:p>
            <a:pPr>
              <a:lnSpc>
                <a:spcPct val="90000"/>
              </a:lnSpc>
            </a:pPr>
            <a:endParaRPr lang="en-US" dirty="0"/>
          </a:p>
        </p:txBody>
      </p:sp>
    </p:spTree>
    <p:extLst>
      <p:ext uri="{BB962C8B-B14F-4D97-AF65-F5344CB8AC3E}">
        <p14:creationId xmlns:p14="http://schemas.microsoft.com/office/powerpoint/2010/main" val="339968259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8165C-82CC-48F1-9A0A-69AE9AC9FC5A}"/>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Algorithms Used</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1E10D5FE-FEFB-46FE-B4D2-CEAA51D4CC21}"/>
              </a:ext>
            </a:extLst>
          </p:cNvPr>
          <p:cNvGraphicFramePr>
            <a:graphicFrameLocks noGrp="1"/>
          </p:cNvGraphicFramePr>
          <p:nvPr>
            <p:ph idx="1"/>
            <p:extLst>
              <p:ext uri="{D42A27DB-BD31-4B8C-83A1-F6EECF244321}">
                <p14:modId xmlns:p14="http://schemas.microsoft.com/office/powerpoint/2010/main" val="2029368785"/>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0089196"/>
      </p:ext>
    </p:extLst>
  </p:cSld>
  <p:clrMapOvr>
    <a:overrideClrMapping bg1="lt1" tx1="dk1" bg2="lt2" tx2="dk2" accent1="accent1" accent2="accent2" accent3="accent3" accent4="accent4" accent5="accent5" accent6="accent6" hlink="hlink" folHlink="folHlink"/>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5E9D-EDAD-477B-B3D5-58185316FC76}"/>
              </a:ext>
            </a:extLst>
          </p:cNvPr>
          <p:cNvSpPr>
            <a:spLocks noGrp="1"/>
          </p:cNvSpPr>
          <p:nvPr>
            <p:ph type="title"/>
          </p:nvPr>
        </p:nvSpPr>
        <p:spPr/>
        <p:txBody>
          <a:bodyPr/>
          <a:lstStyle/>
          <a:p>
            <a:pPr algn="ctr"/>
            <a:r>
              <a:rPr lang="en-IN" dirty="0"/>
              <a:t>Data Pre-processing</a:t>
            </a:r>
          </a:p>
        </p:txBody>
      </p:sp>
      <p:sp>
        <p:nvSpPr>
          <p:cNvPr id="3" name="Content Placeholder 2">
            <a:extLst>
              <a:ext uri="{FF2B5EF4-FFF2-40B4-BE49-F238E27FC236}">
                <a16:creationId xmlns:a16="http://schemas.microsoft.com/office/drawing/2014/main" id="{7A7DE576-08CD-47E3-A257-03C7DB0328F5}"/>
              </a:ext>
            </a:extLst>
          </p:cNvPr>
          <p:cNvSpPr>
            <a:spLocks noGrp="1"/>
          </p:cNvSpPr>
          <p:nvPr>
            <p:ph idx="1"/>
          </p:nvPr>
        </p:nvSpPr>
        <p:spPr>
          <a:xfrm>
            <a:off x="1103312" y="2052918"/>
            <a:ext cx="8946541" cy="4024032"/>
          </a:xfrm>
          <a:ln>
            <a:noFill/>
          </a:ln>
        </p:spPr>
        <p:txBody>
          <a:bodyPr>
            <a:normAutofit/>
          </a:bodyPr>
          <a:lstStyle/>
          <a:p>
            <a:pPr>
              <a:buFont typeface="Arial" panose="020B0604020202020204" pitchFamily="34" charset="0"/>
              <a:buChar char="•"/>
            </a:pPr>
            <a:r>
              <a:rPr lang="en-IN" sz="2400" dirty="0"/>
              <a:t>Removing columns containing null values</a:t>
            </a:r>
          </a:p>
          <a:p>
            <a:pPr>
              <a:buFont typeface="Arial" panose="020B0604020202020204" pitchFamily="34" charset="0"/>
              <a:buChar char="•"/>
            </a:pPr>
            <a:r>
              <a:rPr lang="en-IN" sz="2400" dirty="0"/>
              <a:t>Getting rid of outliers</a:t>
            </a:r>
          </a:p>
          <a:p>
            <a:pPr>
              <a:buFont typeface="Arial" panose="020B0604020202020204" pitchFamily="34" charset="0"/>
              <a:buChar char="•"/>
            </a:pPr>
            <a:r>
              <a:rPr lang="en-IN" sz="2400" dirty="0"/>
              <a:t>Convert to datetime so that it can be manipulated more easily</a:t>
            </a:r>
          </a:p>
          <a:p>
            <a:pPr>
              <a:buFont typeface="Arial" panose="020B0604020202020204" pitchFamily="34" charset="0"/>
              <a:buChar char="•"/>
            </a:pPr>
            <a:r>
              <a:rPr lang="en-IN" sz="2400" dirty="0"/>
              <a:t>By finding the total number of times a date is listed, we know how many trips were taken on that date.</a:t>
            </a:r>
          </a:p>
          <a:p>
            <a:pPr>
              <a:buFont typeface="Arial" panose="020B0604020202020204" pitchFamily="34" charset="0"/>
              <a:buChar char="•"/>
            </a:pPr>
            <a:r>
              <a:rPr lang="en-IN" sz="2400" dirty="0"/>
              <a:t>Sorting the values by date to get the data in a sequential way</a:t>
            </a:r>
          </a:p>
          <a:p>
            <a:pPr>
              <a:buFont typeface="Arial" panose="020B0604020202020204" pitchFamily="34" charset="0"/>
              <a:buChar char="•"/>
            </a:pPr>
            <a:r>
              <a:rPr lang="en-IN" sz="2400" dirty="0"/>
              <a:t>Perform Exploratory Analysis to get the relevant data </a:t>
            </a:r>
          </a:p>
        </p:txBody>
      </p:sp>
    </p:spTree>
    <p:extLst>
      <p:ext uri="{BB962C8B-B14F-4D97-AF65-F5344CB8AC3E}">
        <p14:creationId xmlns:p14="http://schemas.microsoft.com/office/powerpoint/2010/main" val="144776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9</TotalTime>
  <Words>1470</Words>
  <Application>Microsoft Office PowerPoint</Application>
  <PresentationFormat>Widescreen</PresentationFormat>
  <Paragraphs>180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Abadi</vt:lpstr>
      <vt:lpstr>Arial</vt:lpstr>
      <vt:lpstr>Calibri</vt:lpstr>
      <vt:lpstr>Century Gothic</vt:lpstr>
      <vt:lpstr>Wingdings</vt:lpstr>
      <vt:lpstr>Wingdings 3</vt:lpstr>
      <vt:lpstr>Ion</vt:lpstr>
      <vt:lpstr>Bike Search and Rentals prediction </vt:lpstr>
      <vt:lpstr> Overview </vt:lpstr>
      <vt:lpstr> Objective </vt:lpstr>
      <vt:lpstr>Methodology</vt:lpstr>
      <vt:lpstr>BREIF SUMMARY OF HOW WE STARTED</vt:lpstr>
      <vt:lpstr>Data Sources</vt:lpstr>
      <vt:lpstr>Description</vt:lpstr>
      <vt:lpstr>Algorithms Used</vt:lpstr>
      <vt:lpstr>Data Pre-processing</vt:lpstr>
      <vt:lpstr>Missing Value Analysis </vt:lpstr>
      <vt:lpstr>PowerPoint Presentation</vt:lpstr>
      <vt:lpstr>Getting rid of the outliers i.e less than 0.5% of the data </vt:lpstr>
      <vt:lpstr>Exploratory Analysis </vt:lpstr>
      <vt:lpstr>Exploratory Analysis </vt:lpstr>
      <vt:lpstr>Exploratory Analysis </vt:lpstr>
      <vt:lpstr>Exploratory Analysis </vt:lpstr>
      <vt:lpstr>Exploratory Analysis </vt:lpstr>
      <vt:lpstr>Exploratory Analysis </vt:lpstr>
      <vt:lpstr>Exploratory Analysis </vt:lpstr>
      <vt:lpstr>Model Analysis </vt:lpstr>
      <vt:lpstr>Model Analysis </vt:lpstr>
      <vt:lpstr>Model Analysis </vt:lpstr>
      <vt:lpstr>Model Analysis </vt:lpstr>
      <vt:lpstr>Model Analysis </vt:lpstr>
      <vt:lpstr>Comparing the best two models </vt:lpstr>
      <vt:lpstr>Predicted Values Vs Actual Values</vt:lpstr>
      <vt:lpstr>PowerPoint Presentation</vt:lpstr>
      <vt:lpstr>PowerPoint Presentation</vt:lpstr>
      <vt:lpstr>PowerPoint Presentation</vt:lpstr>
      <vt:lpstr>Principle Component Analysis</vt:lpstr>
      <vt:lpstr>RESULT AND ANALYSIS</vt:lpstr>
      <vt:lpstr>CONCLUSION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Search and Rentals prediction </dc:title>
  <dc:creator>avani iddalgi</dc:creator>
  <cp:lastModifiedBy>avani iddalgi</cp:lastModifiedBy>
  <cp:revision>6</cp:revision>
  <dcterms:created xsi:type="dcterms:W3CDTF">2020-04-16T03:20:33Z</dcterms:created>
  <dcterms:modified xsi:type="dcterms:W3CDTF">2020-04-16T03:31:17Z</dcterms:modified>
</cp:coreProperties>
</file>