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Josefin Slab"/>
      <p:regular r:id="rId14"/>
      <p:bold r:id="rId15"/>
      <p:italic r:id="rId16"/>
      <p:boldItalic r:id="rId17"/>
    </p:embeddedFont>
    <p:embeddedFont>
      <p:font typeface="Elsie Swash Caps"/>
      <p:regular r:id="rId18"/>
    </p:embeddedFont>
    <p:embeddedFont>
      <p:font typeface="Cutive Mono"/>
      <p:regular r:id="rId19"/>
    </p:embeddedFont>
    <p:embeddedFont>
      <p:font typeface="BenchNin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nchNi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BenchNin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osefinSlab-bold.fntdata"/><Relationship Id="rId14" Type="http://schemas.openxmlformats.org/officeDocument/2006/relationships/font" Target="fonts/JosefinSlab-regular.fntdata"/><Relationship Id="rId17" Type="http://schemas.openxmlformats.org/officeDocument/2006/relationships/font" Target="fonts/JosefinSlab-boldItalic.fntdata"/><Relationship Id="rId16" Type="http://schemas.openxmlformats.org/officeDocument/2006/relationships/font" Target="fonts/JosefinSlab-italic.fntdata"/><Relationship Id="rId5" Type="http://schemas.openxmlformats.org/officeDocument/2006/relationships/slide" Target="slides/slide1.xml"/><Relationship Id="rId19" Type="http://schemas.openxmlformats.org/officeDocument/2006/relationships/font" Target="fonts/CutiveMono-regular.fntdata"/><Relationship Id="rId6" Type="http://schemas.openxmlformats.org/officeDocument/2006/relationships/slide" Target="slides/slide2.xml"/><Relationship Id="rId18" Type="http://schemas.openxmlformats.org/officeDocument/2006/relationships/font" Target="fonts/ElsieSwashCap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EULCvYQGXPo&amp;feature=youtu.b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083118c0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083118c0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83118e5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083118e5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Username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Birthday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Survey: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Political affiliation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Education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Drink/Smoke/Party?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Religion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Same race/different race as partner?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Premarital sex?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 you keep your emotions to yourself?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08288d42c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08288d42c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Aastha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ffbe5f26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ffbe5f26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83711ead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083711ead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Varsha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83711e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83711e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Varsha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83711ead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83711ead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0cf8c4a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0cf8c4a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0d1e9d0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0d1e9d0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https://www.youtube.com/watch?v=EULCvYQGXPo&amp;feature=youtu.be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Screencast can also be viewed at the link above^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562175" y="1612050"/>
            <a:ext cx="40200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40450" y="3111850"/>
            <a:ext cx="3263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283100"/>
            <a:ext cx="8520600" cy="16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2547700" y="2980475"/>
            <a:ext cx="40485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BLANK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720900" y="536450"/>
            <a:ext cx="7703400" cy="41148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 flipH="1">
            <a:off x="7724400" y="2571750"/>
            <a:ext cx="1419600" cy="20796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902388" y="855425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1349198" y="1182380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title"/>
          </p:nvPr>
        </p:nvSpPr>
        <p:spPr>
          <a:xfrm>
            <a:off x="4766138" y="855400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4766123" y="1182380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4" type="title"/>
          </p:nvPr>
        </p:nvSpPr>
        <p:spPr>
          <a:xfrm>
            <a:off x="902388" y="1827100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1349198" y="2154055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6" type="title"/>
          </p:nvPr>
        </p:nvSpPr>
        <p:spPr>
          <a:xfrm>
            <a:off x="4766138" y="1827075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7" type="subTitle"/>
          </p:nvPr>
        </p:nvSpPr>
        <p:spPr>
          <a:xfrm>
            <a:off x="4766123" y="2154055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8" type="title"/>
          </p:nvPr>
        </p:nvSpPr>
        <p:spPr>
          <a:xfrm>
            <a:off x="902388" y="2798800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1349198" y="3125755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3" type="title"/>
          </p:nvPr>
        </p:nvSpPr>
        <p:spPr>
          <a:xfrm>
            <a:off x="4766138" y="2798775"/>
            <a:ext cx="3477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7200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4766123" y="3125755"/>
            <a:ext cx="3030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BLANK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401850" y="1518389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2" type="subTitle"/>
          </p:nvPr>
        </p:nvSpPr>
        <p:spPr>
          <a:xfrm>
            <a:off x="1401850" y="1893405"/>
            <a:ext cx="263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3" type="subTitle"/>
          </p:nvPr>
        </p:nvSpPr>
        <p:spPr>
          <a:xfrm>
            <a:off x="5371719" y="1518389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5371719" y="1893405"/>
            <a:ext cx="263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5" type="subTitle"/>
          </p:nvPr>
        </p:nvSpPr>
        <p:spPr>
          <a:xfrm>
            <a:off x="1401850" y="3116428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6" type="subTitle"/>
          </p:nvPr>
        </p:nvSpPr>
        <p:spPr>
          <a:xfrm>
            <a:off x="1401850" y="3491444"/>
            <a:ext cx="263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7" type="subTitle"/>
          </p:nvPr>
        </p:nvSpPr>
        <p:spPr>
          <a:xfrm>
            <a:off x="5371719" y="3116428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Elsie Swash Caps"/>
              <a:buNone/>
              <a:defRPr b="1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8" type="subTitle"/>
          </p:nvPr>
        </p:nvSpPr>
        <p:spPr>
          <a:xfrm>
            <a:off x="5371719" y="3491444"/>
            <a:ext cx="263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8424100" y="1930000"/>
            <a:ext cx="720000" cy="12546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BLANK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" type="subTitle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3" type="subTitle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128613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15"/>
          <p:cNvSpPr txBox="1"/>
          <p:nvPr>
            <p:ph idx="4" type="title"/>
          </p:nvPr>
        </p:nvSpPr>
        <p:spPr>
          <a:xfrm>
            <a:off x="630353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5"/>
          <p:cNvSpPr txBox="1"/>
          <p:nvPr>
            <p:ph idx="5" type="title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79" name="Google Shape;79;p15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5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1930000"/>
            <a:ext cx="9144000" cy="12546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456175" y="2879450"/>
            <a:ext cx="22317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Font typeface="BenchNine"/>
              <a:buNone/>
              <a:defRPr sz="1300"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1933225" y="2301525"/>
            <a:ext cx="5277600" cy="6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and text">
  <p:cSld name="BLANK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726850" y="2328350"/>
            <a:ext cx="30852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2" type="subTitle"/>
          </p:nvPr>
        </p:nvSpPr>
        <p:spPr>
          <a:xfrm>
            <a:off x="4726850" y="3293374"/>
            <a:ext cx="30852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6279125" y="1962150"/>
            <a:ext cx="1533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hasCustomPrompt="1" idx="3" type="title"/>
          </p:nvPr>
        </p:nvSpPr>
        <p:spPr>
          <a:xfrm>
            <a:off x="6279125" y="2943050"/>
            <a:ext cx="1533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0" name="Google Shape;90;p17"/>
          <p:cNvSpPr txBox="1"/>
          <p:nvPr>
            <p:ph idx="4" type="subTitle"/>
          </p:nvPr>
        </p:nvSpPr>
        <p:spPr>
          <a:xfrm>
            <a:off x="4726858" y="4274275"/>
            <a:ext cx="30852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hasCustomPrompt="1" idx="5" type="title"/>
          </p:nvPr>
        </p:nvSpPr>
        <p:spPr>
          <a:xfrm>
            <a:off x="6279125" y="3923850"/>
            <a:ext cx="1533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7"/>
          <p:cNvSpPr txBox="1"/>
          <p:nvPr>
            <p:ph idx="6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BLANK_1_1_1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52313" y="15597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847425" y="21284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title"/>
          </p:nvPr>
        </p:nvSpPr>
        <p:spPr>
          <a:xfrm>
            <a:off x="6250461" y="15597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8" name="Google Shape;98;p18"/>
          <p:cNvSpPr txBox="1"/>
          <p:nvPr>
            <p:ph idx="3" type="subTitle"/>
          </p:nvPr>
        </p:nvSpPr>
        <p:spPr>
          <a:xfrm>
            <a:off x="6045563" y="21284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99" name="Google Shape;99;p18"/>
          <p:cNvSpPr txBox="1"/>
          <p:nvPr>
            <p:ph idx="4" type="title"/>
          </p:nvPr>
        </p:nvSpPr>
        <p:spPr>
          <a:xfrm>
            <a:off x="3651412" y="29886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0" name="Google Shape;100;p18"/>
          <p:cNvSpPr txBox="1"/>
          <p:nvPr>
            <p:ph idx="5" type="subTitle"/>
          </p:nvPr>
        </p:nvSpPr>
        <p:spPr>
          <a:xfrm>
            <a:off x="3446512" y="35512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6" type="title"/>
          </p:nvPr>
        </p:nvSpPr>
        <p:spPr>
          <a:xfrm>
            <a:off x="3651412" y="15597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2" name="Google Shape;102;p18"/>
          <p:cNvSpPr txBox="1"/>
          <p:nvPr>
            <p:ph idx="7" type="subTitle"/>
          </p:nvPr>
        </p:nvSpPr>
        <p:spPr>
          <a:xfrm>
            <a:off x="3446513" y="21284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8" type="title"/>
          </p:nvPr>
        </p:nvSpPr>
        <p:spPr>
          <a:xfrm>
            <a:off x="1052313" y="29886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4" name="Google Shape;104;p18"/>
          <p:cNvSpPr txBox="1"/>
          <p:nvPr>
            <p:ph idx="9" type="subTitle"/>
          </p:nvPr>
        </p:nvSpPr>
        <p:spPr>
          <a:xfrm>
            <a:off x="847425" y="35512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105" name="Google Shape;105;p18"/>
          <p:cNvSpPr txBox="1"/>
          <p:nvPr>
            <p:ph idx="13" type="title"/>
          </p:nvPr>
        </p:nvSpPr>
        <p:spPr>
          <a:xfrm>
            <a:off x="6448011" y="29886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6" name="Google Shape;106;p18"/>
          <p:cNvSpPr txBox="1"/>
          <p:nvPr>
            <p:ph idx="14" type="subTitle"/>
          </p:nvPr>
        </p:nvSpPr>
        <p:spPr>
          <a:xfrm>
            <a:off x="6045563" y="3551229"/>
            <a:ext cx="22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cxnSp>
        <p:nvCxnSpPr>
          <p:cNvPr id="107" name="Google Shape;107;p18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8"/>
          <p:cNvSpPr txBox="1"/>
          <p:nvPr>
            <p:ph idx="15"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">
  <p:cSld name="BLANK_1_1_1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2562175" y="1189500"/>
            <a:ext cx="4020000" cy="9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561975" y="2374875"/>
            <a:ext cx="402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19"/>
          <p:cNvSpPr txBox="1"/>
          <p:nvPr/>
        </p:nvSpPr>
        <p:spPr>
          <a:xfrm>
            <a:off x="28132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, including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3"/>
              </a:rPr>
              <a:t>Flaticon</a:t>
            </a:r>
            <a:r>
              <a:rPr lang="en" sz="9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, 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Cutive Mono"/>
                <a:ea typeface="Cutive Mono"/>
                <a:cs typeface="Cutive Mono"/>
                <a:sym typeface="Cutive Mono"/>
                <a:hlinkClick r:id="rId4"/>
              </a:rPr>
              <a:t>Freepik</a:t>
            </a:r>
            <a:r>
              <a:rPr lang="en" sz="9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9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BLANK_1_1_1_1_1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85600" y="1228266"/>
            <a:ext cx="3425700" cy="22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85600" y="3541141"/>
            <a:ext cx="2445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720000" y="2571750"/>
            <a:ext cx="2395200" cy="259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8424000" y="3434800"/>
            <a:ext cx="720000" cy="12165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100" y="12172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 flipH="1">
            <a:off x="2853325" y="1901744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 flipH="1">
            <a:off x="1496725" y="2226769"/>
            <a:ext cx="36420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 flipH="1">
            <a:off x="720025" y="3584694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sz="1800"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lsie Swash Caps"/>
              <a:buNone/>
              <a:defRPr b="1" sz="1400"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 flipH="1">
            <a:off x="720025" y="3909719"/>
            <a:ext cx="36420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cxnSp>
        <p:nvCxnSpPr>
          <p:cNvPr id="25" name="Google Shape;25;p5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9" name="Google Shape;29;p6"/>
          <p:cNvCxnSpPr/>
          <p:nvPr/>
        </p:nvCxnSpPr>
        <p:spPr>
          <a:xfrm rot="10800000">
            <a:off x="4492650" y="1082525"/>
            <a:ext cx="1587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2571750"/>
            <a:ext cx="8423700" cy="20796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5056000" y="2630000"/>
            <a:ext cx="33678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5056050" y="920700"/>
            <a:ext cx="33678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15212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2408850" y="1426600"/>
            <a:ext cx="4326300" cy="21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1893725" y="1817750"/>
            <a:ext cx="5336100" cy="15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2800"/>
              <a:buFont typeface="Elsie Swash Caps"/>
              <a:buNone/>
              <a:defRPr sz="2800">
                <a:solidFill>
                  <a:srgbClr val="15212A"/>
                </a:solidFill>
                <a:latin typeface="Elsie Swash Caps"/>
                <a:ea typeface="Elsie Swash Caps"/>
                <a:cs typeface="Elsie Swash Caps"/>
                <a:sym typeface="Elsie Swash Cap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●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○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■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●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○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■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●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5212A"/>
              </a:buClr>
              <a:buSzPts val="1200"/>
              <a:buFont typeface="Cutive Mono"/>
              <a:buChar char="○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5212A"/>
              </a:buClr>
              <a:buSzPts val="1200"/>
              <a:buFont typeface="Cutive Mono"/>
              <a:buChar char="■"/>
              <a:defRPr sz="12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pCDzhRgeEEqNLX8AE3CFoxcmXvee5D0l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962050" y="1612050"/>
            <a:ext cx="6635700" cy="14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 Calculator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951300" y="3142150"/>
            <a:ext cx="465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Aastha Jha, Devina Sen, Varsha Sundar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 flipH="1">
            <a:off x="0" y="2595634"/>
            <a:ext cx="8424000" cy="5139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 flipH="1">
            <a:off x="5804025" y="2680919"/>
            <a:ext cx="1819200" cy="19680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720000" y="511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 sz="2400"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 flipH="1">
            <a:off x="2028625" y="1084275"/>
            <a:ext cx="31101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High Level Description</a:t>
            </a:r>
            <a:endParaRPr sz="1600"/>
          </a:p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 flipH="1">
            <a:off x="95625" y="1465175"/>
            <a:ext cx="55569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prediction tool to evaluate compatibility between two people using marriage datasets, user background, and horoscope information in order to provide a compatibility score + holistic report. . </a:t>
            </a:r>
            <a:endParaRPr/>
          </a:p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 flipH="1">
            <a:off x="720025" y="3074257"/>
            <a:ext cx="22854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Potential Users</a:t>
            </a:r>
            <a:endParaRPr sz="1600"/>
          </a:p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 flipH="1">
            <a:off x="719925" y="3399275"/>
            <a:ext cx="5084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Teenagers/young adults that are interested in exploring romance and the longevity of relationships.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Dating apps seeking to improve their algorithm in filtering profiles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Match Seekers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24448" r="0" t="0"/>
          <a:stretch/>
        </p:blipFill>
        <p:spPr>
          <a:xfrm flipH="1">
            <a:off x="6238031" y="1682169"/>
            <a:ext cx="2905969" cy="256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Perspective</a:t>
            </a:r>
            <a:endParaRPr>
              <a:solidFill>
                <a:srgbClr val="15212A"/>
              </a:solidFill>
            </a:endParaRPr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661275" y="1082525"/>
            <a:ext cx="7821600" cy="375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Top 3 User Requirements 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3810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Accuracy</a:t>
            </a:r>
            <a:endParaRPr sz="2400"/>
          </a:p>
          <a:p>
            <a:pPr indent="-3810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Personalization</a:t>
            </a:r>
            <a:endParaRPr sz="2400"/>
          </a:p>
          <a:p>
            <a:pPr indent="-3810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Presentation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50" y="936175"/>
            <a:ext cx="1743676" cy="39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8025" y="936175"/>
            <a:ext cx="1833042" cy="39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4100" y="931242"/>
            <a:ext cx="1833050" cy="3967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5700" y="932700"/>
            <a:ext cx="1914640" cy="3967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idx="4294967295" type="subTitle"/>
          </p:nvPr>
        </p:nvSpPr>
        <p:spPr>
          <a:xfrm>
            <a:off x="1510061" y="339200"/>
            <a:ext cx="42633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/>
              <a:t>INPUT</a:t>
            </a:r>
            <a:endParaRPr b="1" sz="1800" u="sng"/>
          </a:p>
        </p:txBody>
      </p:sp>
      <p:sp>
        <p:nvSpPr>
          <p:cNvPr id="147" name="Google Shape;147;p24"/>
          <p:cNvSpPr txBox="1"/>
          <p:nvPr>
            <p:ph idx="4294967295" type="subTitle"/>
          </p:nvPr>
        </p:nvSpPr>
        <p:spPr>
          <a:xfrm>
            <a:off x="6287150" y="339200"/>
            <a:ext cx="27477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 u="sng"/>
              <a:t>OUTPUT</a:t>
            </a:r>
            <a:endParaRPr b="1" sz="18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6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Components</a:t>
            </a:r>
            <a:endParaRPr/>
          </a:p>
        </p:txBody>
      </p:sp>
      <p:sp>
        <p:nvSpPr>
          <p:cNvPr id="153" name="Google Shape;153;p25"/>
          <p:cNvSpPr txBox="1"/>
          <p:nvPr>
            <p:ph idx="2" type="subTitle"/>
          </p:nvPr>
        </p:nvSpPr>
        <p:spPr>
          <a:xfrm>
            <a:off x="3136838" y="1551300"/>
            <a:ext cx="3369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marriage data set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2637557" y="1551302"/>
            <a:ext cx="304800" cy="3972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1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3136838" y="2150625"/>
            <a:ext cx="3369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2637557" y="2150627"/>
            <a:ext cx="304800" cy="3972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2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7" name="Google Shape;157;p25"/>
          <p:cNvSpPr txBox="1"/>
          <p:nvPr>
            <p:ph idx="2" type="subTitle"/>
          </p:nvPr>
        </p:nvSpPr>
        <p:spPr>
          <a:xfrm>
            <a:off x="3136838" y="2749950"/>
            <a:ext cx="3369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prediction model</a:t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2637557" y="2749952"/>
            <a:ext cx="304800" cy="397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3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9" name="Google Shape;159;p25"/>
          <p:cNvSpPr txBox="1"/>
          <p:nvPr>
            <p:ph idx="2" type="subTitle"/>
          </p:nvPr>
        </p:nvSpPr>
        <p:spPr>
          <a:xfrm>
            <a:off x="3136838" y="3409900"/>
            <a:ext cx="3369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</a:t>
            </a:r>
            <a:endParaRPr/>
          </a:p>
        </p:txBody>
      </p:sp>
      <p:sp>
        <p:nvSpPr>
          <p:cNvPr id="160" name="Google Shape;160;p25"/>
          <p:cNvSpPr/>
          <p:nvPr/>
        </p:nvSpPr>
        <p:spPr>
          <a:xfrm>
            <a:off x="2637557" y="3409902"/>
            <a:ext cx="304800" cy="397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4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3136838" y="4069850"/>
            <a:ext cx="33696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637557" y="4087827"/>
            <a:ext cx="304800" cy="3972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utive Mono"/>
                <a:ea typeface="Cutive Mono"/>
                <a:cs typeface="Cutive Mono"/>
                <a:sym typeface="Cutive Mono"/>
              </a:rPr>
              <a:t>5</a:t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63" name="Google Shape;163;p25"/>
          <p:cNvSpPr txBox="1"/>
          <p:nvPr>
            <p:ph idx="2" type="subTitle"/>
          </p:nvPr>
        </p:nvSpPr>
        <p:spPr>
          <a:xfrm>
            <a:off x="3386200" y="1094163"/>
            <a:ext cx="23718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In order of importance</a:t>
            </a:r>
            <a:endParaRPr i="1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6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Architecture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63600" y="2097900"/>
            <a:ext cx="1284000" cy="6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utive Mono"/>
                <a:ea typeface="Cutive Mono"/>
                <a:cs typeface="Cutive Mono"/>
                <a:sym typeface="Cutive Mono"/>
              </a:rPr>
              <a:t>A dating app user profile</a:t>
            </a:r>
            <a:endParaRPr sz="11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555850" y="1330875"/>
            <a:ext cx="12840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utive Mono"/>
                <a:ea typeface="Cutive Mono"/>
                <a:cs typeface="Cutive Mono"/>
                <a:sym typeface="Cutive Mono"/>
              </a:rPr>
              <a:t>INPUT</a:t>
            </a:r>
            <a:endParaRPr b="1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51750" y="3064700"/>
            <a:ext cx="1319400" cy="6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utive Mono"/>
                <a:ea typeface="Cutive Mono"/>
                <a:cs typeface="Cutive Mono"/>
                <a:sym typeface="Cutive Mono"/>
              </a:rPr>
              <a:t>Horoscope information</a:t>
            </a:r>
            <a:endParaRPr sz="11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2591375" y="2182550"/>
            <a:ext cx="4164600" cy="23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utive Mono"/>
                <a:ea typeface="Cutive Mono"/>
                <a:cs typeface="Cutive Mono"/>
                <a:sym typeface="Cutive Mono"/>
              </a:rPr>
              <a:t>Possible Models for Prediction &amp; Classification: </a:t>
            </a:r>
            <a:endParaRPr b="1"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Logistic Regression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Random Forests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Clustering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utive Mono"/>
                <a:ea typeface="Cutive Mono"/>
                <a:cs typeface="Cutive Mono"/>
                <a:sym typeface="Cutive Mono"/>
              </a:rPr>
              <a:t>Feature Extraction </a:t>
            </a:r>
            <a:endParaRPr b="1"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Horoscope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User data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Interests/ Opinions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i="1" lang="en" sz="1000">
                <a:latin typeface="Cutive Mono"/>
                <a:ea typeface="Cutive Mono"/>
                <a:cs typeface="Cutive Mono"/>
                <a:sym typeface="Cutive Mono"/>
              </a:rPr>
              <a:t>Use PCA</a:t>
            </a:r>
            <a:endParaRPr i="1"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utive Mono"/>
                <a:ea typeface="Cutive Mono"/>
                <a:cs typeface="Cutive Mono"/>
                <a:sym typeface="Cutive Mono"/>
              </a:rPr>
              <a:t>Error</a:t>
            </a:r>
            <a:endParaRPr b="1"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Error rate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utive Mono"/>
              <a:buChar char="-"/>
            </a:pPr>
            <a:r>
              <a:rPr lang="en" sz="1000">
                <a:latin typeface="Cutive Mono"/>
                <a:ea typeface="Cutive Mono"/>
                <a:cs typeface="Cutive Mono"/>
                <a:sym typeface="Cutive Mono"/>
              </a:rPr>
              <a:t>Regularization</a:t>
            </a:r>
            <a:endParaRPr sz="10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51750" y="4031500"/>
            <a:ext cx="1284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utive Mono"/>
                <a:ea typeface="Cutive Mono"/>
                <a:cs typeface="Cutive Mono"/>
                <a:sym typeface="Cutive Mono"/>
              </a:rPr>
              <a:t>Marriage records</a:t>
            </a:r>
            <a:endParaRPr sz="11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7300000" y="1330875"/>
            <a:ext cx="12840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utive Mono"/>
                <a:ea typeface="Cutive Mono"/>
                <a:cs typeface="Cutive Mono"/>
                <a:sym typeface="Cutive Mono"/>
              </a:rPr>
              <a:t>OUTPUT</a:t>
            </a:r>
            <a:endParaRPr b="1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4031675" y="1330875"/>
            <a:ext cx="1284000" cy="4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utive Mono"/>
                <a:ea typeface="Cutive Mono"/>
                <a:cs typeface="Cutive Mono"/>
                <a:sym typeface="Cutive Mono"/>
              </a:rPr>
              <a:t>MODEL</a:t>
            </a:r>
            <a:endParaRPr b="1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6" name="Google Shape;176;p26"/>
          <p:cNvSpPr/>
          <p:nvPr/>
        </p:nvSpPr>
        <p:spPr>
          <a:xfrm>
            <a:off x="7300000" y="2430763"/>
            <a:ext cx="1284000" cy="6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utive Mono"/>
                <a:ea typeface="Cutive Mono"/>
                <a:cs typeface="Cutive Mono"/>
                <a:sym typeface="Cutive Mono"/>
              </a:rPr>
              <a:t>Compatibility score</a:t>
            </a:r>
            <a:endParaRPr sz="11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7300000" y="3295575"/>
            <a:ext cx="1284000" cy="62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utive Mono"/>
                <a:ea typeface="Cutive Mono"/>
                <a:cs typeface="Cutive Mono"/>
                <a:sym typeface="Cutive Mono"/>
              </a:rPr>
              <a:t>Report on user “type” &amp; preferences</a:t>
            </a:r>
            <a:endParaRPr sz="11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2031825" y="3084525"/>
            <a:ext cx="418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818588" y="3084525"/>
            <a:ext cx="418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8F8F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85" name="Google Shape;185;p27"/>
          <p:cNvSpPr/>
          <p:nvPr/>
        </p:nvSpPr>
        <p:spPr>
          <a:xfrm flipH="1" rot="5400000">
            <a:off x="3851400" y="3115800"/>
            <a:ext cx="3879600" cy="175800"/>
          </a:xfrm>
          <a:prstGeom prst="rect">
            <a:avLst/>
          </a:prstGeom>
          <a:solidFill>
            <a:srgbClr val="EBD0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7"/>
          <p:cNvCxnSpPr/>
          <p:nvPr/>
        </p:nvCxnSpPr>
        <p:spPr>
          <a:xfrm rot="10800000">
            <a:off x="5495800" y="1599750"/>
            <a:ext cx="5910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7"/>
          <p:cNvSpPr txBox="1"/>
          <p:nvPr/>
        </p:nvSpPr>
        <p:spPr>
          <a:xfrm>
            <a:off x="1390350" y="1375525"/>
            <a:ext cx="38649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Set up collaborative workspace (ie. GitHub, Colab)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0" y="3434800"/>
            <a:ext cx="720000" cy="1216500"/>
          </a:xfrm>
          <a:prstGeom prst="rect">
            <a:avLst/>
          </a:prstGeom>
          <a:solidFill>
            <a:srgbClr val="C1C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365300" y="1314750"/>
            <a:ext cx="2747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DS</a:t>
            </a:r>
            <a:endParaRPr sz="1800">
              <a:solidFill>
                <a:schemeClr val="dk1"/>
              </a:solidFill>
              <a:latin typeface="Elsie Swash Caps"/>
              <a:ea typeface="Elsie Swash Caps"/>
              <a:cs typeface="Elsie Swash Caps"/>
              <a:sym typeface="Elsie Swash Caps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390350" y="2250325"/>
            <a:ext cx="38649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Clean dataset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rot="10800000">
            <a:off x="5495800" y="2437950"/>
            <a:ext cx="5910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7"/>
          <p:cNvSpPr txBox="1"/>
          <p:nvPr/>
        </p:nvSpPr>
        <p:spPr>
          <a:xfrm>
            <a:off x="6396300" y="2152950"/>
            <a:ext cx="2747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DS, AJ</a:t>
            </a:r>
            <a:endParaRPr sz="1800">
              <a:solidFill>
                <a:schemeClr val="dk1"/>
              </a:solidFill>
              <a:latin typeface="Elsie Swash Caps"/>
              <a:ea typeface="Elsie Swash Caps"/>
              <a:cs typeface="Elsie Swash Caps"/>
              <a:sym typeface="Elsie Swash Caps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 rot="10800000">
            <a:off x="5495800" y="3199950"/>
            <a:ext cx="5910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 txBox="1"/>
          <p:nvPr/>
        </p:nvSpPr>
        <p:spPr>
          <a:xfrm>
            <a:off x="6396300" y="2914950"/>
            <a:ext cx="2747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VS, DS, </a:t>
            </a: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AJ</a:t>
            </a:r>
            <a:endParaRPr sz="1800">
              <a:solidFill>
                <a:schemeClr val="dk1"/>
              </a:solidFill>
              <a:latin typeface="Elsie Swash Caps"/>
              <a:ea typeface="Elsie Swash Caps"/>
              <a:cs typeface="Elsie Swash Caps"/>
              <a:sym typeface="Elsie Swash Caps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469925" y="2917825"/>
            <a:ext cx="38649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Feature Selection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196" name="Google Shape;196;p27"/>
          <p:cNvCxnSpPr/>
          <p:nvPr/>
        </p:nvCxnSpPr>
        <p:spPr>
          <a:xfrm rot="10800000">
            <a:off x="5495800" y="3961950"/>
            <a:ext cx="5910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/>
        </p:nvSpPr>
        <p:spPr>
          <a:xfrm>
            <a:off x="6396300" y="3676950"/>
            <a:ext cx="2747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VS, DS, AJ</a:t>
            </a:r>
            <a:endParaRPr sz="1800">
              <a:solidFill>
                <a:schemeClr val="dk1"/>
              </a:solidFill>
              <a:latin typeface="Elsie Swash Caps"/>
              <a:ea typeface="Elsie Swash Caps"/>
              <a:cs typeface="Elsie Swash Caps"/>
              <a:sym typeface="Elsie Swash Caps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1390350" y="4460125"/>
            <a:ext cx="38649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Prediction Model #1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199" name="Google Shape;199;p27"/>
          <p:cNvCxnSpPr/>
          <p:nvPr/>
        </p:nvCxnSpPr>
        <p:spPr>
          <a:xfrm rot="10800000">
            <a:off x="5495800" y="4693325"/>
            <a:ext cx="591000" cy="0"/>
          </a:xfrm>
          <a:prstGeom prst="straightConnector1">
            <a:avLst/>
          </a:prstGeom>
          <a:noFill/>
          <a:ln cap="flat" cmpd="sng" w="19050">
            <a:solidFill>
              <a:srgbClr val="1521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6396300" y="4362750"/>
            <a:ext cx="27477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dk1"/>
                </a:solidFill>
                <a:latin typeface="Elsie Swash Caps"/>
                <a:ea typeface="Elsie Swash Caps"/>
                <a:cs typeface="Elsie Swash Caps"/>
                <a:sym typeface="Elsie Swash Caps"/>
              </a:rPr>
              <a:t>VS, DS, AJ</a:t>
            </a:r>
            <a:endParaRPr sz="1800">
              <a:solidFill>
                <a:schemeClr val="dk1"/>
              </a:solidFill>
              <a:latin typeface="Elsie Swash Caps"/>
              <a:ea typeface="Elsie Swash Caps"/>
              <a:cs typeface="Elsie Swash Caps"/>
              <a:sym typeface="Elsie Swash Caps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025" y="1375525"/>
            <a:ext cx="227276" cy="3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/>
          <p:nvPr/>
        </p:nvSpPr>
        <p:spPr>
          <a:xfrm>
            <a:off x="1469925" y="3688975"/>
            <a:ext cx="38649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635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100"/>
              <a:buNone/>
            </a:pPr>
            <a:r>
              <a:rPr b="1" lang="en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Cross Validation</a:t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5056050" y="920700"/>
            <a:ext cx="33678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Tech Demo - Screencast</a:t>
            </a:r>
            <a:endParaRPr/>
          </a:p>
        </p:txBody>
      </p:sp>
      <p:pic>
        <p:nvPicPr>
          <p:cNvPr id="213" name="Google Shape;213;p29" title="Low Tech Demo - IEOR 13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175" y="1234925"/>
            <a:ext cx="6677645" cy="37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dding Planner MK plan by Slidesgo">
  <a:themeElements>
    <a:clrScheme name="Simple Light">
      <a:dk1>
        <a:srgbClr val="15212A"/>
      </a:dk1>
      <a:lt1>
        <a:srgbClr val="F8F8F6"/>
      </a:lt1>
      <a:dk2>
        <a:srgbClr val="415D5C"/>
      </a:dk2>
      <a:lt2>
        <a:srgbClr val="E3E0E1"/>
      </a:lt2>
      <a:accent1>
        <a:srgbClr val="E9DDD7"/>
      </a:accent1>
      <a:accent2>
        <a:srgbClr val="EBD0C2"/>
      </a:accent2>
      <a:accent3>
        <a:srgbClr val="94A79D"/>
      </a:accent3>
      <a:accent4>
        <a:srgbClr val="C1CBC6"/>
      </a:accent4>
      <a:accent5>
        <a:srgbClr val="415D5C"/>
      </a:accent5>
      <a:accent6>
        <a:srgbClr val="F8F8F6"/>
      </a:accent6>
      <a:hlink>
        <a:srgbClr val="1521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