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a87e87e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a87e87e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a87e87e94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a87e87e94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a87e87e9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a87e87e9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a87e87e94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a87e87e94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a87e87e9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a87e87e9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devinasen@berkeley.edu"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64325" y="206025"/>
            <a:ext cx="8520600" cy="873600"/>
          </a:xfrm>
          <a:prstGeom prst="rect">
            <a:avLst/>
          </a:prstGeom>
          <a:solidFill>
            <a:srgbClr val="073763"/>
          </a:solidFill>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lt1"/>
                </a:solidFill>
              </a:rPr>
              <a:t>Project Name: Compatibility Calculator</a:t>
            </a:r>
            <a:endParaRPr sz="3600">
              <a:solidFill>
                <a:schemeClr val="lt1"/>
              </a:solidFill>
            </a:endParaRPr>
          </a:p>
        </p:txBody>
      </p:sp>
      <p:sp>
        <p:nvSpPr>
          <p:cNvPr id="55" name="Google Shape;55;p13"/>
          <p:cNvSpPr txBox="1"/>
          <p:nvPr>
            <p:ph idx="1" type="subTitle"/>
          </p:nvPr>
        </p:nvSpPr>
        <p:spPr>
          <a:xfrm>
            <a:off x="2751125" y="4596750"/>
            <a:ext cx="3969600" cy="42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000000"/>
                </a:solidFill>
              </a:rPr>
              <a:t>Innovation Navigator Version S1.1 </a:t>
            </a:r>
            <a:endParaRPr sz="1400">
              <a:solidFill>
                <a:srgbClr val="000000"/>
              </a:solidFill>
            </a:endParaRPr>
          </a:p>
          <a:p>
            <a:pPr indent="0" lvl="0" marL="0" rtl="0" algn="ctr">
              <a:spcBef>
                <a:spcPts val="0"/>
              </a:spcBef>
              <a:spcAft>
                <a:spcPts val="0"/>
              </a:spcAft>
              <a:buNone/>
            </a:pPr>
            <a:r>
              <a:rPr lang="en" sz="1400">
                <a:solidFill>
                  <a:srgbClr val="000000"/>
                </a:solidFill>
              </a:rPr>
              <a:t> Innovation-Engineering.net</a:t>
            </a:r>
            <a:endParaRPr sz="1400">
              <a:solidFill>
                <a:srgbClr val="980000"/>
              </a:solidFill>
            </a:endParaRPr>
          </a:p>
        </p:txBody>
      </p:sp>
      <p:sp>
        <p:nvSpPr>
          <p:cNvPr id="56" name="Google Shape;56;p13"/>
          <p:cNvSpPr txBox="1"/>
          <p:nvPr/>
        </p:nvSpPr>
        <p:spPr>
          <a:xfrm>
            <a:off x="364325" y="1748175"/>
            <a:ext cx="8520600" cy="1953000"/>
          </a:xfrm>
          <a:prstGeom prst="rect">
            <a:avLst/>
          </a:prstGeom>
          <a:solidFill>
            <a:srgbClr val="EFEFEF"/>
          </a:solidFill>
          <a:ln>
            <a:noFill/>
          </a:ln>
        </p:spPr>
        <p:txBody>
          <a:bodyPr anchorCtr="0" anchor="t" bIns="45700" lIns="45700" spcFirstLastPara="1" rIns="45700" wrap="square" tIns="45700">
            <a:noAutofit/>
          </a:bodyPr>
          <a:lstStyle/>
          <a:p>
            <a:pPr indent="0" lvl="0" marL="0" marR="0" rtl="0" algn="l">
              <a:lnSpc>
                <a:spcPct val="90000"/>
              </a:lnSpc>
              <a:spcBef>
                <a:spcPts val="1500"/>
              </a:spcBef>
              <a:spcAft>
                <a:spcPts val="0"/>
              </a:spcAft>
              <a:buClr>
                <a:srgbClr val="000000"/>
              </a:buClr>
              <a:buSzPts val="4000"/>
              <a:buFont typeface="Avenir"/>
              <a:buNone/>
            </a:pPr>
            <a:r>
              <a:rPr lang="en" sz="1800">
                <a:latin typeface="Avenir"/>
                <a:ea typeface="Avenir"/>
                <a:cs typeface="Avenir"/>
                <a:sym typeface="Avenir"/>
              </a:rPr>
              <a:t>Aastha Jha, aastha_jha@berkeley.edu</a:t>
            </a:r>
            <a:endParaRPr sz="1800">
              <a:latin typeface="Avenir"/>
              <a:ea typeface="Avenir"/>
              <a:cs typeface="Avenir"/>
              <a:sym typeface="Avenir"/>
            </a:endParaRPr>
          </a:p>
          <a:p>
            <a:pPr indent="0" lvl="0" marL="0" marR="0" rtl="0" algn="l">
              <a:lnSpc>
                <a:spcPct val="90000"/>
              </a:lnSpc>
              <a:spcBef>
                <a:spcPts val="1500"/>
              </a:spcBef>
              <a:spcAft>
                <a:spcPts val="0"/>
              </a:spcAft>
              <a:buClr>
                <a:srgbClr val="000000"/>
              </a:buClr>
              <a:buSzPts val="4000"/>
              <a:buFont typeface="Avenir"/>
              <a:buNone/>
            </a:pPr>
            <a:r>
              <a:rPr lang="en" sz="1800">
                <a:latin typeface="Avenir"/>
                <a:ea typeface="Avenir"/>
                <a:cs typeface="Avenir"/>
                <a:sym typeface="Avenir"/>
              </a:rPr>
              <a:t>Devina Sen, </a:t>
            </a:r>
            <a:r>
              <a:rPr lang="en" sz="1800" u="sng">
                <a:solidFill>
                  <a:schemeClr val="hlink"/>
                </a:solidFill>
                <a:latin typeface="Avenir"/>
                <a:ea typeface="Avenir"/>
                <a:cs typeface="Avenir"/>
                <a:sym typeface="Avenir"/>
                <a:hlinkClick r:id="rId3"/>
              </a:rPr>
              <a:t>devinasen@berkeley.edu</a:t>
            </a:r>
            <a:endParaRPr sz="1800">
              <a:latin typeface="Avenir"/>
              <a:ea typeface="Avenir"/>
              <a:cs typeface="Avenir"/>
              <a:sym typeface="Avenir"/>
            </a:endParaRPr>
          </a:p>
          <a:p>
            <a:pPr indent="0" lvl="0" marL="0" marR="0" rtl="0" algn="l">
              <a:lnSpc>
                <a:spcPct val="90000"/>
              </a:lnSpc>
              <a:spcBef>
                <a:spcPts val="1500"/>
              </a:spcBef>
              <a:spcAft>
                <a:spcPts val="0"/>
              </a:spcAft>
              <a:buClr>
                <a:srgbClr val="000000"/>
              </a:buClr>
              <a:buSzPts val="4000"/>
              <a:buFont typeface="Avenir"/>
              <a:buNone/>
            </a:pPr>
            <a:r>
              <a:rPr lang="en" sz="1800">
                <a:latin typeface="Avenir"/>
                <a:ea typeface="Avenir"/>
                <a:cs typeface="Avenir"/>
                <a:sym typeface="Avenir"/>
              </a:rPr>
              <a:t>Varsha Sundar, varshasundar@berkeley.edu</a:t>
            </a:r>
            <a:endParaRPr sz="1800">
              <a:latin typeface="Avenir"/>
              <a:ea typeface="Avenir"/>
              <a:cs typeface="Avenir"/>
              <a:sym typeface="Avenir"/>
            </a:endParaRPr>
          </a:p>
        </p:txBody>
      </p:sp>
      <p:pic>
        <p:nvPicPr>
          <p:cNvPr id="57" name="Google Shape;57;p13"/>
          <p:cNvPicPr preferRelativeResize="0"/>
          <p:nvPr/>
        </p:nvPicPr>
        <p:blipFill>
          <a:blip r:embed="rId4">
            <a:alphaModFix/>
          </a:blip>
          <a:stretch>
            <a:fillRect/>
          </a:stretch>
        </p:blipFill>
        <p:spPr>
          <a:xfrm>
            <a:off x="96200" y="4524150"/>
            <a:ext cx="573300" cy="573300"/>
          </a:xfrm>
          <a:prstGeom prst="rect">
            <a:avLst/>
          </a:prstGeom>
          <a:noFill/>
          <a:ln>
            <a:noFill/>
          </a:ln>
        </p:spPr>
      </p:pic>
      <p:sp>
        <p:nvSpPr>
          <p:cNvPr id="58" name="Google Shape;58;p13"/>
          <p:cNvSpPr txBox="1"/>
          <p:nvPr>
            <p:ph type="ctrTitle"/>
          </p:nvPr>
        </p:nvSpPr>
        <p:spPr>
          <a:xfrm>
            <a:off x="741875" y="4596750"/>
            <a:ext cx="1272600" cy="42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000000"/>
                </a:solidFill>
              </a:rPr>
              <a:t>iNav</a:t>
            </a:r>
            <a:endParaRPr sz="1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p:nvPr/>
        </p:nvSpPr>
        <p:spPr>
          <a:xfrm>
            <a:off x="-28175" y="395650"/>
            <a:ext cx="2162700" cy="24471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Who needs it and why?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Teenagers and young adults are interested in exploring romance and the longevity of relationships. They often look to external sources for advice on whether to stay in a relationship.</a:t>
            </a:r>
            <a:endParaRPr/>
          </a:p>
        </p:txBody>
      </p:sp>
      <p:sp>
        <p:nvSpPr>
          <p:cNvPr id="64" name="Google Shape;64;p14"/>
          <p:cNvSpPr txBox="1"/>
          <p:nvPr/>
        </p:nvSpPr>
        <p:spPr>
          <a:xfrm>
            <a:off x="-1" y="45025"/>
            <a:ext cx="9144000" cy="327600"/>
          </a:xfrm>
          <a:prstGeom prst="rect">
            <a:avLst/>
          </a:prstGeom>
          <a:solidFill>
            <a:srgbClr val="20124D"/>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600">
                <a:solidFill>
                  <a:schemeClr val="lt1"/>
                </a:solidFill>
              </a:rPr>
              <a:t>Need				Approach			Benefit				   Competition</a:t>
            </a:r>
            <a:endParaRPr b="1" sz="1600">
              <a:solidFill>
                <a:schemeClr val="lt1"/>
              </a:solidFill>
            </a:endParaRPr>
          </a:p>
        </p:txBody>
      </p:sp>
      <p:sp>
        <p:nvSpPr>
          <p:cNvPr id="65" name="Google Shape;65;p14"/>
          <p:cNvSpPr txBox="1"/>
          <p:nvPr/>
        </p:nvSpPr>
        <p:spPr>
          <a:xfrm>
            <a:off x="0" y="3271750"/>
            <a:ext cx="4524900" cy="18717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How will others in the industry react</a:t>
            </a:r>
            <a:r>
              <a:rPr lang="en">
                <a:solidFill>
                  <a:schemeClr val="dk1"/>
                </a:solidFill>
              </a:rPr>
              <a:t>? (edit)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Many dating apps already include filters to select features/criteria. This could be an extension dating apps use to filter profiles provided to users.</a:t>
            </a:r>
            <a:endParaRPr>
              <a:solidFill>
                <a:schemeClr val="dk1"/>
              </a:solidFill>
            </a:endParaRPr>
          </a:p>
        </p:txBody>
      </p:sp>
      <p:sp>
        <p:nvSpPr>
          <p:cNvPr id="66" name="Google Shape;66;p14"/>
          <p:cNvSpPr txBox="1"/>
          <p:nvPr/>
        </p:nvSpPr>
        <p:spPr>
          <a:xfrm>
            <a:off x="4619075" y="3271675"/>
            <a:ext cx="4524900" cy="18717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Add links here</a:t>
            </a:r>
            <a:r>
              <a:rPr lang="en">
                <a:solidFill>
                  <a:schemeClr val="dk1"/>
                </a:solidFill>
              </a:rPr>
              <a:t> (edit)</a:t>
            </a:r>
            <a:endParaRPr/>
          </a:p>
        </p:txBody>
      </p:sp>
      <p:sp>
        <p:nvSpPr>
          <p:cNvPr id="67" name="Google Shape;67;p14"/>
          <p:cNvSpPr/>
          <p:nvPr/>
        </p:nvSpPr>
        <p:spPr>
          <a:xfrm>
            <a:off x="2239025" y="395650"/>
            <a:ext cx="2286000" cy="24471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What approach will be used?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Logistic Regression</a:t>
            </a:r>
            <a:endParaRPr/>
          </a:p>
          <a:p>
            <a:pPr indent="0" lvl="0" marL="0" rtl="0" algn="l">
              <a:spcBef>
                <a:spcPts val="0"/>
              </a:spcBef>
              <a:spcAft>
                <a:spcPts val="0"/>
              </a:spcAft>
              <a:buNone/>
            </a:pPr>
            <a:r>
              <a:rPr lang="en"/>
              <a:t>Classifier</a:t>
            </a:r>
            <a:endParaRPr/>
          </a:p>
        </p:txBody>
      </p:sp>
      <p:cxnSp>
        <p:nvCxnSpPr>
          <p:cNvPr id="68" name="Google Shape;68;p14"/>
          <p:cNvCxnSpPr/>
          <p:nvPr/>
        </p:nvCxnSpPr>
        <p:spPr>
          <a:xfrm>
            <a:off x="4629400" y="9575"/>
            <a:ext cx="0" cy="2837400"/>
          </a:xfrm>
          <a:prstGeom prst="straightConnector1">
            <a:avLst/>
          </a:prstGeom>
          <a:noFill/>
          <a:ln cap="flat" cmpd="sng" w="9525">
            <a:solidFill>
              <a:srgbClr val="EDA29B"/>
            </a:solidFill>
            <a:prstDash val="dot"/>
            <a:round/>
            <a:headEnd len="sm" w="sm" type="none"/>
            <a:tailEnd len="sm" w="sm" type="none"/>
          </a:ln>
        </p:spPr>
      </p:cxnSp>
      <p:sp>
        <p:nvSpPr>
          <p:cNvPr id="69" name="Google Shape;69;p14"/>
          <p:cNvSpPr/>
          <p:nvPr/>
        </p:nvSpPr>
        <p:spPr>
          <a:xfrm>
            <a:off x="4630425" y="395650"/>
            <a:ext cx="2286000" cy="24471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What is the benefit? </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Creation of a fun, research based quiz to engage youth on social media and encourage them to evaluate the relationships in their lives more holistically. </a:t>
            </a:r>
            <a:endParaRPr/>
          </a:p>
        </p:txBody>
      </p:sp>
      <p:cxnSp>
        <p:nvCxnSpPr>
          <p:cNvPr id="70" name="Google Shape;70;p14"/>
          <p:cNvCxnSpPr/>
          <p:nvPr/>
        </p:nvCxnSpPr>
        <p:spPr>
          <a:xfrm>
            <a:off x="7020800" y="9575"/>
            <a:ext cx="0" cy="2837400"/>
          </a:xfrm>
          <a:prstGeom prst="straightConnector1">
            <a:avLst/>
          </a:prstGeom>
          <a:noFill/>
          <a:ln cap="flat" cmpd="sng" w="9525">
            <a:solidFill>
              <a:srgbClr val="EDA29B"/>
            </a:solidFill>
            <a:prstDash val="dot"/>
            <a:round/>
            <a:headEnd len="sm" w="sm" type="none"/>
            <a:tailEnd len="sm" w="sm" type="none"/>
          </a:ln>
        </p:spPr>
      </p:cxnSp>
      <p:sp>
        <p:nvSpPr>
          <p:cNvPr id="71" name="Google Shape;71;p14"/>
          <p:cNvSpPr/>
          <p:nvPr/>
        </p:nvSpPr>
        <p:spPr>
          <a:xfrm>
            <a:off x="7038600" y="395650"/>
            <a:ext cx="2085600" cy="24471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What is the next best alternative if this project was not done? </a:t>
            </a:r>
            <a:endParaRPr/>
          </a:p>
          <a:p>
            <a:pPr indent="0" lvl="0" marL="0" rtl="0" algn="l">
              <a:spcBef>
                <a:spcPts val="0"/>
              </a:spcBef>
              <a:spcAft>
                <a:spcPts val="0"/>
              </a:spcAft>
              <a:buNone/>
            </a:pPr>
            <a:r>
              <a:rPr lang="en"/>
              <a:t>There are compatibility tests purely based on horoscopes or surveys that look at people’s values via fluctuating ratings. Neither are accurate or generally insightful.</a:t>
            </a:r>
            <a:endParaRPr/>
          </a:p>
        </p:txBody>
      </p:sp>
      <p:cxnSp>
        <p:nvCxnSpPr>
          <p:cNvPr id="72" name="Google Shape;72;p14"/>
          <p:cNvCxnSpPr/>
          <p:nvPr/>
        </p:nvCxnSpPr>
        <p:spPr>
          <a:xfrm>
            <a:off x="9124175" y="9575"/>
            <a:ext cx="0" cy="2837400"/>
          </a:xfrm>
          <a:prstGeom prst="straightConnector1">
            <a:avLst/>
          </a:prstGeom>
          <a:noFill/>
          <a:ln cap="flat" cmpd="sng" w="9525">
            <a:solidFill>
              <a:srgbClr val="EDA29B"/>
            </a:solidFill>
            <a:prstDash val="dot"/>
            <a:round/>
            <a:headEnd len="sm" w="sm" type="none"/>
            <a:tailEnd len="sm" w="sm" type="none"/>
          </a:ln>
        </p:spPr>
      </p:cxnSp>
      <p:sp>
        <p:nvSpPr>
          <p:cNvPr id="73" name="Google Shape;73;p14"/>
          <p:cNvSpPr txBox="1"/>
          <p:nvPr/>
        </p:nvSpPr>
        <p:spPr>
          <a:xfrm>
            <a:off x="-1" y="2895563"/>
            <a:ext cx="9144000" cy="327600"/>
          </a:xfrm>
          <a:prstGeom prst="rect">
            <a:avLst/>
          </a:prstGeom>
          <a:solidFill>
            <a:srgbClr val="20124D"/>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600">
                <a:solidFill>
                  <a:schemeClr val="lt1"/>
                </a:solidFill>
              </a:rPr>
              <a:t>Why is this a good space?</a:t>
            </a:r>
            <a:r>
              <a:rPr b="1" lang="en" sz="1600">
                <a:solidFill>
                  <a:schemeClr val="lt1"/>
                </a:solidFill>
              </a:rPr>
              <a:t>					Online project folders, documents:		</a:t>
            </a:r>
            <a:endParaRPr b="1" sz="1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idx="1" type="body"/>
          </p:nvPr>
        </p:nvSpPr>
        <p:spPr>
          <a:xfrm>
            <a:off x="48900" y="352351"/>
            <a:ext cx="2850000" cy="2514600"/>
          </a:xfrm>
          <a:prstGeom prst="rect">
            <a:avLst/>
          </a:prstGeom>
          <a:solidFill>
            <a:srgbClr val="EFEFEF"/>
          </a:solidFill>
          <a:ln cap="flat" cmpd="sng" w="19050">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434343"/>
                </a:solidFill>
              </a:rPr>
              <a:t>Answer:</a:t>
            </a:r>
            <a:endParaRPr b="1" sz="1400">
              <a:solidFill>
                <a:srgbClr val="434343"/>
              </a:solidFill>
            </a:endParaRPr>
          </a:p>
          <a:p>
            <a:pPr indent="-134620" lvl="0" marL="137160" rtl="0" algn="l">
              <a:spcBef>
                <a:spcPts val="0"/>
              </a:spcBef>
              <a:spcAft>
                <a:spcPts val="0"/>
              </a:spcAft>
              <a:buClr>
                <a:srgbClr val="434343"/>
              </a:buClr>
              <a:buSzPts val="1400"/>
              <a:buChar char="●"/>
            </a:pPr>
            <a:r>
              <a:rPr lang="en" sz="1400">
                <a:solidFill>
                  <a:srgbClr val="434343"/>
                </a:solidFill>
              </a:rPr>
              <a:t>Perseverance</a:t>
            </a:r>
            <a:endParaRPr sz="1400">
              <a:solidFill>
                <a:srgbClr val="434343"/>
              </a:solidFill>
            </a:endParaRPr>
          </a:p>
          <a:p>
            <a:pPr indent="-134620" lvl="0" marL="137160" rtl="0" algn="l">
              <a:spcBef>
                <a:spcPts val="0"/>
              </a:spcBef>
              <a:spcAft>
                <a:spcPts val="0"/>
              </a:spcAft>
              <a:buClr>
                <a:srgbClr val="434343"/>
              </a:buClr>
              <a:buSzPts val="1400"/>
              <a:buChar char="●"/>
            </a:pPr>
            <a:r>
              <a:rPr lang="en" sz="1400">
                <a:solidFill>
                  <a:srgbClr val="434343"/>
                </a:solidFill>
              </a:rPr>
              <a:t>Agile mindset</a:t>
            </a:r>
            <a:endParaRPr sz="1400">
              <a:solidFill>
                <a:srgbClr val="434343"/>
              </a:solidFill>
            </a:endParaRPr>
          </a:p>
          <a:p>
            <a:pPr indent="-134620" lvl="0" marL="137160" rtl="0" algn="l">
              <a:spcBef>
                <a:spcPts val="0"/>
              </a:spcBef>
              <a:spcAft>
                <a:spcPts val="0"/>
              </a:spcAft>
              <a:buClr>
                <a:srgbClr val="434343"/>
              </a:buClr>
              <a:buSzPts val="1400"/>
              <a:buChar char="●"/>
            </a:pPr>
            <a:r>
              <a:rPr lang="en" sz="1400">
                <a:solidFill>
                  <a:srgbClr val="434343"/>
                </a:solidFill>
              </a:rPr>
              <a:t>Integrity</a:t>
            </a:r>
            <a:endParaRPr sz="1400">
              <a:solidFill>
                <a:srgbClr val="434343"/>
              </a:solidFill>
            </a:endParaRPr>
          </a:p>
          <a:p>
            <a:pPr indent="-134620" lvl="0" marL="137160" rtl="0" algn="l">
              <a:spcBef>
                <a:spcPts val="0"/>
              </a:spcBef>
              <a:spcAft>
                <a:spcPts val="0"/>
              </a:spcAft>
              <a:buClr>
                <a:srgbClr val="434343"/>
              </a:buClr>
              <a:buSzPts val="1400"/>
              <a:buChar char="●"/>
            </a:pPr>
            <a:r>
              <a:rPr lang="en" sz="1400">
                <a:solidFill>
                  <a:srgbClr val="434343"/>
                </a:solidFill>
              </a:rPr>
              <a:t>Innovation Leadership</a:t>
            </a:r>
            <a:endParaRPr sz="1400">
              <a:solidFill>
                <a:srgbClr val="434343"/>
              </a:solidFill>
            </a:endParaRPr>
          </a:p>
          <a:p>
            <a:pPr indent="-134620" lvl="0" marL="137160" rtl="0" algn="l">
              <a:spcBef>
                <a:spcPts val="0"/>
              </a:spcBef>
              <a:spcAft>
                <a:spcPts val="0"/>
              </a:spcAft>
              <a:buClr>
                <a:srgbClr val="434343"/>
              </a:buClr>
              <a:buSzPts val="1400"/>
              <a:buChar char="●"/>
            </a:pPr>
            <a:r>
              <a:rPr lang="en" sz="1400">
                <a:solidFill>
                  <a:srgbClr val="434343"/>
                </a:solidFill>
              </a:rPr>
              <a:t>Balance divide &amp; conquer with teamwork!</a:t>
            </a:r>
            <a:endParaRPr sz="1400">
              <a:solidFill>
                <a:srgbClr val="434343"/>
              </a:solidFill>
            </a:endParaRPr>
          </a:p>
          <a:p>
            <a:pPr indent="-134620" lvl="0" marL="137160" rtl="0" algn="l">
              <a:spcBef>
                <a:spcPts val="0"/>
              </a:spcBef>
              <a:spcAft>
                <a:spcPts val="0"/>
              </a:spcAft>
              <a:buClr>
                <a:srgbClr val="434343"/>
              </a:buClr>
              <a:buSzPts val="1400"/>
              <a:buChar char="●"/>
            </a:pPr>
            <a:r>
              <a:rPr lang="en" sz="1400">
                <a:solidFill>
                  <a:srgbClr val="434343"/>
                </a:solidFill>
              </a:rPr>
              <a:t>Trust</a:t>
            </a:r>
            <a:endParaRPr sz="1400">
              <a:solidFill>
                <a:srgbClr val="434343"/>
              </a:solidFill>
            </a:endParaRPr>
          </a:p>
        </p:txBody>
      </p:sp>
      <p:sp>
        <p:nvSpPr>
          <p:cNvPr id="79" name="Google Shape;79;p15"/>
          <p:cNvSpPr txBox="1"/>
          <p:nvPr>
            <p:ph idx="1" type="body"/>
          </p:nvPr>
        </p:nvSpPr>
        <p:spPr>
          <a:xfrm>
            <a:off x="3060219" y="352350"/>
            <a:ext cx="3048000" cy="2514600"/>
          </a:xfrm>
          <a:prstGeom prst="rect">
            <a:avLst/>
          </a:prstGeom>
          <a:solidFill>
            <a:srgbClr val="EFEFEF"/>
          </a:solidFill>
          <a:ln cap="flat" cmpd="sng" w="19050">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434343"/>
                </a:solidFill>
              </a:rPr>
              <a:t>Answer:</a:t>
            </a:r>
            <a:endParaRPr b="1" sz="1400">
              <a:solidFill>
                <a:srgbClr val="434343"/>
              </a:solidFill>
            </a:endParaRPr>
          </a:p>
          <a:p>
            <a:pPr indent="-134620" lvl="0" marL="137160" rtl="0" algn="l">
              <a:spcBef>
                <a:spcPts val="0"/>
              </a:spcBef>
              <a:spcAft>
                <a:spcPts val="0"/>
              </a:spcAft>
              <a:buClr>
                <a:srgbClr val="434343"/>
              </a:buClr>
              <a:buSzPts val="1400"/>
              <a:buChar char="●"/>
            </a:pPr>
            <a:r>
              <a:rPr lang="en" sz="1400">
                <a:solidFill>
                  <a:srgbClr val="434343"/>
                </a:solidFill>
              </a:rPr>
              <a:t>Marriage Data including birthdays, locations, age, education, income of each partner</a:t>
            </a:r>
            <a:endParaRPr sz="1400">
              <a:solidFill>
                <a:srgbClr val="434343"/>
              </a:solidFill>
            </a:endParaRPr>
          </a:p>
          <a:p>
            <a:pPr indent="-134620" lvl="0" marL="137160" rtl="0" algn="l">
              <a:spcBef>
                <a:spcPts val="0"/>
              </a:spcBef>
              <a:spcAft>
                <a:spcPts val="0"/>
              </a:spcAft>
              <a:buClr>
                <a:srgbClr val="434343"/>
              </a:buClr>
              <a:buSzPts val="1400"/>
              <a:buChar char="●"/>
            </a:pPr>
            <a:r>
              <a:rPr lang="en" sz="1400">
                <a:solidFill>
                  <a:srgbClr val="434343"/>
                </a:solidFill>
              </a:rPr>
              <a:t>Shared drive with python files set up ready for feature engineering </a:t>
            </a:r>
            <a:endParaRPr sz="1400">
              <a:solidFill>
                <a:srgbClr val="434343"/>
              </a:solidFill>
            </a:endParaRPr>
          </a:p>
          <a:p>
            <a:pPr indent="0" lvl="0" marL="457200" rtl="0" algn="l">
              <a:spcBef>
                <a:spcPts val="1600"/>
              </a:spcBef>
              <a:spcAft>
                <a:spcPts val="1600"/>
              </a:spcAft>
              <a:buNone/>
            </a:pPr>
            <a:r>
              <a:t/>
            </a:r>
            <a:endParaRPr>
              <a:solidFill>
                <a:srgbClr val="434343"/>
              </a:solidFill>
            </a:endParaRPr>
          </a:p>
        </p:txBody>
      </p:sp>
      <p:sp>
        <p:nvSpPr>
          <p:cNvPr id="80" name="Google Shape;80;p15"/>
          <p:cNvSpPr txBox="1"/>
          <p:nvPr>
            <p:ph idx="1" type="body"/>
          </p:nvPr>
        </p:nvSpPr>
        <p:spPr>
          <a:xfrm>
            <a:off x="6240970" y="352350"/>
            <a:ext cx="2952000" cy="2514600"/>
          </a:xfrm>
          <a:prstGeom prst="rect">
            <a:avLst/>
          </a:prstGeom>
          <a:solidFill>
            <a:srgbClr val="EFEFEF"/>
          </a:solidFill>
          <a:ln cap="flat" cmpd="sng" w="19050">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434343"/>
                </a:solidFill>
              </a:rPr>
              <a:t>Answer:</a:t>
            </a:r>
            <a:endParaRPr b="1" sz="1400">
              <a:solidFill>
                <a:srgbClr val="434343"/>
              </a:solidFill>
            </a:endParaRPr>
          </a:p>
          <a:p>
            <a:pPr indent="-134620" lvl="0" marL="137160" rtl="0" algn="l">
              <a:spcBef>
                <a:spcPts val="0"/>
              </a:spcBef>
              <a:spcAft>
                <a:spcPts val="0"/>
              </a:spcAft>
              <a:buClr>
                <a:srgbClr val="434343"/>
              </a:buClr>
              <a:buSzPts val="1400"/>
              <a:buChar char="●"/>
            </a:pPr>
            <a:r>
              <a:rPr lang="en" sz="1400">
                <a:solidFill>
                  <a:srgbClr val="434343"/>
                </a:solidFill>
              </a:rPr>
              <a:t>Whether horoscope compatibility predictions are accurate, cannot predict longevity of a new relationship until we create and train an ML algorithm</a:t>
            </a:r>
            <a:endParaRPr sz="1400">
              <a:solidFill>
                <a:srgbClr val="434343"/>
              </a:solidFill>
            </a:endParaRPr>
          </a:p>
          <a:p>
            <a:pPr indent="-134620" lvl="0" marL="137160" rtl="0" algn="l">
              <a:spcBef>
                <a:spcPts val="0"/>
              </a:spcBef>
              <a:spcAft>
                <a:spcPts val="0"/>
              </a:spcAft>
              <a:buClr>
                <a:srgbClr val="434343"/>
              </a:buClr>
              <a:buSzPts val="1400"/>
              <a:buChar char="●"/>
            </a:pPr>
            <a:r>
              <a:rPr lang="en" sz="1400">
                <a:solidFill>
                  <a:srgbClr val="434343"/>
                </a:solidFill>
              </a:rPr>
              <a:t>Feature engineering is in the process of being done</a:t>
            </a:r>
            <a:endParaRPr sz="1400">
              <a:solidFill>
                <a:srgbClr val="434343"/>
              </a:solidFill>
            </a:endParaRPr>
          </a:p>
          <a:p>
            <a:pPr indent="-134620" lvl="0" marL="137160" rtl="0" algn="l">
              <a:spcBef>
                <a:spcPts val="0"/>
              </a:spcBef>
              <a:spcAft>
                <a:spcPts val="0"/>
              </a:spcAft>
              <a:buClr>
                <a:srgbClr val="434343"/>
              </a:buClr>
              <a:buSzPts val="1400"/>
              <a:buChar char="●"/>
            </a:pPr>
            <a:r>
              <a:rPr lang="en" sz="1400">
                <a:solidFill>
                  <a:srgbClr val="434343"/>
                </a:solidFill>
              </a:rPr>
              <a:t>Finding the right model to train/test data</a:t>
            </a:r>
            <a:endParaRPr sz="1400">
              <a:solidFill>
                <a:srgbClr val="434343"/>
              </a:solidFill>
            </a:endParaRPr>
          </a:p>
        </p:txBody>
      </p:sp>
      <p:sp>
        <p:nvSpPr>
          <p:cNvPr id="81" name="Google Shape;81;p15"/>
          <p:cNvSpPr txBox="1"/>
          <p:nvPr>
            <p:ph type="title"/>
          </p:nvPr>
        </p:nvSpPr>
        <p:spPr>
          <a:xfrm>
            <a:off x="6349325" y="4735300"/>
            <a:ext cx="2642100" cy="3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Log Date: March 9, 2020 </a:t>
            </a:r>
            <a:endParaRPr sz="1200"/>
          </a:p>
        </p:txBody>
      </p:sp>
      <p:sp>
        <p:nvSpPr>
          <p:cNvPr id="82" name="Google Shape;82;p15"/>
          <p:cNvSpPr txBox="1"/>
          <p:nvPr/>
        </p:nvSpPr>
        <p:spPr>
          <a:xfrm>
            <a:off x="48899" y="0"/>
            <a:ext cx="9144000" cy="327600"/>
          </a:xfrm>
          <a:prstGeom prst="rect">
            <a:avLst/>
          </a:prstGeom>
          <a:solidFill>
            <a:srgbClr val="20124D"/>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600">
                <a:solidFill>
                  <a:schemeClr val="lt1"/>
                </a:solidFill>
              </a:rPr>
              <a:t>How will you win?				What is Working/Known:	What is Not Working/Known:</a:t>
            </a:r>
            <a:endParaRPr b="1" sz="1600">
              <a:solidFill>
                <a:schemeClr val="lt1"/>
              </a:solidFill>
            </a:endParaRPr>
          </a:p>
        </p:txBody>
      </p:sp>
      <p:sp>
        <p:nvSpPr>
          <p:cNvPr id="83" name="Google Shape;83;p15"/>
          <p:cNvSpPr txBox="1"/>
          <p:nvPr/>
        </p:nvSpPr>
        <p:spPr>
          <a:xfrm>
            <a:off x="12224" y="3001763"/>
            <a:ext cx="9144000" cy="327600"/>
          </a:xfrm>
          <a:prstGeom prst="rect">
            <a:avLst/>
          </a:prstGeom>
          <a:solidFill>
            <a:srgbClr val="20124D"/>
          </a:solid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1600"/>
              </a:spcAft>
              <a:buNone/>
            </a:pPr>
            <a:r>
              <a:rPr b="1" lang="en" sz="1600">
                <a:solidFill>
                  <a:schemeClr val="lt1"/>
                </a:solidFill>
              </a:rPr>
              <a:t>Reflection 1:				Reflection 2:				    	Avisor/Manager:</a:t>
            </a:r>
            <a:endParaRPr b="1" sz="1600">
              <a:solidFill>
                <a:schemeClr val="lt1"/>
              </a:solidFill>
            </a:endParaRPr>
          </a:p>
        </p:txBody>
      </p:sp>
      <p:sp>
        <p:nvSpPr>
          <p:cNvPr id="84" name="Google Shape;84;p15"/>
          <p:cNvSpPr txBox="1"/>
          <p:nvPr>
            <p:ph idx="1" type="body"/>
          </p:nvPr>
        </p:nvSpPr>
        <p:spPr>
          <a:xfrm>
            <a:off x="48875" y="3388001"/>
            <a:ext cx="2850000" cy="1679400"/>
          </a:xfrm>
          <a:prstGeom prst="rect">
            <a:avLst/>
          </a:prstGeom>
          <a:solidFill>
            <a:srgbClr val="EFEFEF"/>
          </a:solidFill>
          <a:ln cap="flat" cmpd="sng" w="19050">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134620" lvl="0" marL="137160" rtl="0" algn="l">
              <a:spcBef>
                <a:spcPts val="0"/>
              </a:spcBef>
              <a:spcAft>
                <a:spcPts val="0"/>
              </a:spcAft>
              <a:buClr>
                <a:srgbClr val="434343"/>
              </a:buClr>
              <a:buSzPts val="1400"/>
              <a:buChar char="●"/>
            </a:pPr>
            <a:r>
              <a:rPr lang="en" sz="1400">
                <a:solidFill>
                  <a:srgbClr val="434343"/>
                </a:solidFill>
              </a:rPr>
              <a:t>Currently working on feature engineering, but need to use both logic, research and data science to see which features are best for our model. </a:t>
            </a:r>
            <a:endParaRPr sz="1400">
              <a:solidFill>
                <a:srgbClr val="434343"/>
              </a:solidFill>
            </a:endParaRPr>
          </a:p>
        </p:txBody>
      </p:sp>
      <p:sp>
        <p:nvSpPr>
          <p:cNvPr id="85" name="Google Shape;85;p15"/>
          <p:cNvSpPr txBox="1"/>
          <p:nvPr>
            <p:ph idx="1" type="body"/>
          </p:nvPr>
        </p:nvSpPr>
        <p:spPr>
          <a:xfrm>
            <a:off x="3060185" y="3388000"/>
            <a:ext cx="3048000" cy="1679400"/>
          </a:xfrm>
          <a:prstGeom prst="rect">
            <a:avLst/>
          </a:prstGeom>
          <a:solidFill>
            <a:srgbClr val="EFEFEF"/>
          </a:solidFill>
          <a:ln cap="flat" cmpd="sng" w="19050">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134620" lvl="0" marL="137160" rtl="0" algn="l">
              <a:spcBef>
                <a:spcPts val="0"/>
              </a:spcBef>
              <a:spcAft>
                <a:spcPts val="0"/>
              </a:spcAft>
              <a:buClr>
                <a:srgbClr val="434343"/>
              </a:buClr>
              <a:buSzPts val="1400"/>
              <a:buChar char="●"/>
            </a:pPr>
            <a:r>
              <a:rPr lang="en" sz="1400">
                <a:solidFill>
                  <a:srgbClr val="434343"/>
                </a:solidFill>
              </a:rPr>
              <a:t>Balancing business/consumer standpoints and our overall objective given the tools we have to work with is a trickier task to manage than initially expected. </a:t>
            </a:r>
            <a:endParaRPr sz="1400">
              <a:solidFill>
                <a:srgbClr val="434343"/>
              </a:solidFill>
            </a:endParaRPr>
          </a:p>
        </p:txBody>
      </p:sp>
      <p:sp>
        <p:nvSpPr>
          <p:cNvPr id="86" name="Google Shape;86;p15"/>
          <p:cNvSpPr txBox="1"/>
          <p:nvPr>
            <p:ph idx="1" type="body"/>
          </p:nvPr>
        </p:nvSpPr>
        <p:spPr>
          <a:xfrm>
            <a:off x="6240925" y="3388000"/>
            <a:ext cx="2952000" cy="1271100"/>
          </a:xfrm>
          <a:prstGeom prst="rect">
            <a:avLst/>
          </a:prstGeom>
          <a:solidFill>
            <a:srgbClr val="EFEFEF"/>
          </a:solidFill>
          <a:ln cap="flat" cmpd="sng" w="19050">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134620" lvl="0" marL="137160" rtl="0" algn="l">
              <a:spcBef>
                <a:spcPts val="0"/>
              </a:spcBef>
              <a:spcAft>
                <a:spcPts val="0"/>
              </a:spcAft>
              <a:buClr>
                <a:srgbClr val="434343"/>
              </a:buClr>
              <a:buSzPts val="1400"/>
              <a:buChar char="●"/>
            </a:pPr>
            <a:r>
              <a:rPr lang="en" sz="1400">
                <a:solidFill>
                  <a:srgbClr val="434343"/>
                </a:solidFill>
              </a:rPr>
              <a:t>Ishaan Malhi</a:t>
            </a:r>
            <a:endParaRPr sz="1400">
              <a:solidFill>
                <a:srgbClr val="434343"/>
              </a:solidFill>
            </a:endParaRPr>
          </a:p>
          <a:p>
            <a:pPr indent="-121920" lvl="0" marL="137160" rtl="0" algn="l">
              <a:spcBef>
                <a:spcPts val="0"/>
              </a:spcBef>
              <a:spcAft>
                <a:spcPts val="0"/>
              </a:spcAft>
              <a:buClr>
                <a:srgbClr val="434343"/>
              </a:buClr>
              <a:buSzPts val="1200"/>
              <a:buChar char="●"/>
            </a:pPr>
            <a:r>
              <a:rPr lang="en" sz="1400">
                <a:solidFill>
                  <a:srgbClr val="434343"/>
                </a:solidFill>
              </a:rPr>
              <a:t>Arash Nourian </a:t>
            </a:r>
            <a:r>
              <a:rPr lang="en">
                <a:solidFill>
                  <a:srgbClr val="434343"/>
                </a:solidFill>
              </a:rPr>
              <a:t>:</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idx="1" type="body"/>
          </p:nvPr>
        </p:nvSpPr>
        <p:spPr>
          <a:xfrm>
            <a:off x="48900" y="352351"/>
            <a:ext cx="2850000" cy="2514600"/>
          </a:xfrm>
          <a:prstGeom prst="rect">
            <a:avLst/>
          </a:prstGeom>
          <a:solidFill>
            <a:srgbClr val="EFEFEF"/>
          </a:solidFill>
          <a:ln cap="flat" cmpd="sng" w="19050">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134620" lvl="0" marL="137160" rtl="0" algn="l">
              <a:spcBef>
                <a:spcPts val="0"/>
              </a:spcBef>
              <a:spcAft>
                <a:spcPts val="0"/>
              </a:spcAft>
              <a:buClr>
                <a:srgbClr val="434343"/>
              </a:buClr>
              <a:buSzPts val="1400"/>
              <a:buChar char="●"/>
            </a:pPr>
            <a:r>
              <a:rPr lang="en" sz="1400">
                <a:solidFill>
                  <a:srgbClr val="434343"/>
                </a:solidFill>
              </a:rPr>
              <a:t>Dedicate more group work time to get immediate feedback and improve efficiency</a:t>
            </a:r>
            <a:endParaRPr sz="1400">
              <a:solidFill>
                <a:srgbClr val="434343"/>
              </a:solidFill>
            </a:endParaRPr>
          </a:p>
          <a:p>
            <a:pPr indent="-134620" lvl="0" marL="137160" rtl="0" algn="l">
              <a:spcBef>
                <a:spcPts val="0"/>
              </a:spcBef>
              <a:spcAft>
                <a:spcPts val="0"/>
              </a:spcAft>
              <a:buClr>
                <a:srgbClr val="434343"/>
              </a:buClr>
              <a:buSzPts val="1400"/>
              <a:buChar char="●"/>
            </a:pPr>
            <a:r>
              <a:rPr lang="en" sz="1400">
                <a:solidFill>
                  <a:srgbClr val="434343"/>
                </a:solidFill>
              </a:rPr>
              <a:t>Literature review for recommendation engine based algorithms, potentially incorporate these principles into our own analysis</a:t>
            </a:r>
            <a:endParaRPr sz="1400">
              <a:solidFill>
                <a:srgbClr val="434343"/>
              </a:solidFill>
            </a:endParaRPr>
          </a:p>
        </p:txBody>
      </p:sp>
      <p:sp>
        <p:nvSpPr>
          <p:cNvPr id="92" name="Google Shape;92;p16"/>
          <p:cNvSpPr txBox="1"/>
          <p:nvPr>
            <p:ph idx="1" type="body"/>
          </p:nvPr>
        </p:nvSpPr>
        <p:spPr>
          <a:xfrm>
            <a:off x="3060219" y="352350"/>
            <a:ext cx="3048000" cy="2514600"/>
          </a:xfrm>
          <a:prstGeom prst="rect">
            <a:avLst/>
          </a:prstGeom>
          <a:solidFill>
            <a:srgbClr val="EFEFEF"/>
          </a:solidFill>
          <a:ln cap="flat" cmpd="sng" w="19050">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128270" lvl="0" marL="137160" rtl="0" algn="l">
              <a:spcBef>
                <a:spcPts val="0"/>
              </a:spcBef>
              <a:spcAft>
                <a:spcPts val="0"/>
              </a:spcAft>
              <a:buClr>
                <a:srgbClr val="434343"/>
              </a:buClr>
              <a:buSzPts val="1300"/>
              <a:buChar char="●"/>
            </a:pPr>
            <a:r>
              <a:rPr lang="en" sz="1300">
                <a:solidFill>
                  <a:srgbClr val="434343"/>
                </a:solidFill>
              </a:rPr>
              <a:t>We are able to run different regression models for each zodiac sign and obtain a decent predictor. </a:t>
            </a:r>
            <a:endParaRPr sz="1300">
              <a:solidFill>
                <a:srgbClr val="434343"/>
              </a:solidFill>
            </a:endParaRPr>
          </a:p>
          <a:p>
            <a:pPr indent="-128270" lvl="0" marL="137160" rtl="0" algn="l">
              <a:spcBef>
                <a:spcPts val="0"/>
              </a:spcBef>
              <a:spcAft>
                <a:spcPts val="0"/>
              </a:spcAft>
              <a:buClr>
                <a:srgbClr val="434343"/>
              </a:buClr>
              <a:buSzPts val="1300"/>
              <a:buChar char="●"/>
            </a:pPr>
            <a:r>
              <a:rPr lang="en" sz="1300">
                <a:solidFill>
                  <a:srgbClr val="434343"/>
                </a:solidFill>
              </a:rPr>
              <a:t>We also eliminated other potential predictor models we thought would work (such as k-means clustering). Last week, we struggled to best represent our categorical dataset but now, we are able to use our dataset and run different regression analyses. </a:t>
            </a:r>
            <a:endParaRPr sz="1300">
              <a:solidFill>
                <a:srgbClr val="434343"/>
              </a:solidFill>
            </a:endParaRPr>
          </a:p>
        </p:txBody>
      </p:sp>
      <p:sp>
        <p:nvSpPr>
          <p:cNvPr id="93" name="Google Shape;93;p16"/>
          <p:cNvSpPr txBox="1"/>
          <p:nvPr>
            <p:ph idx="1" type="body"/>
          </p:nvPr>
        </p:nvSpPr>
        <p:spPr>
          <a:xfrm>
            <a:off x="6240970" y="352350"/>
            <a:ext cx="2952000" cy="2514600"/>
          </a:xfrm>
          <a:prstGeom prst="rect">
            <a:avLst/>
          </a:prstGeom>
          <a:solidFill>
            <a:srgbClr val="EFEFEF"/>
          </a:solidFill>
          <a:ln cap="flat" cmpd="sng" w="19050">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134620" lvl="0" marL="137160" rtl="0" algn="l">
              <a:spcBef>
                <a:spcPts val="0"/>
              </a:spcBef>
              <a:spcAft>
                <a:spcPts val="0"/>
              </a:spcAft>
              <a:buClr>
                <a:srgbClr val="434343"/>
              </a:buClr>
              <a:buSzPts val="1400"/>
              <a:buChar char="●"/>
            </a:pPr>
            <a:r>
              <a:rPr lang="en" sz="1400">
                <a:solidFill>
                  <a:srgbClr val="434343"/>
                </a:solidFill>
              </a:rPr>
              <a:t>Our predictor is more of a happiness predictor than it is one of compatibility, thus we are unsure whether to pivot the focus of the project to zodiac signs predicting happiness vs gathering our own data to go back to the central theme of a </a:t>
            </a:r>
            <a:r>
              <a:rPr lang="en" sz="1400">
                <a:solidFill>
                  <a:srgbClr val="434343"/>
                </a:solidFill>
              </a:rPr>
              <a:t>compatibility</a:t>
            </a:r>
            <a:r>
              <a:rPr lang="en" sz="1400">
                <a:solidFill>
                  <a:srgbClr val="434343"/>
                </a:solidFill>
              </a:rPr>
              <a:t> calculator</a:t>
            </a:r>
            <a:endParaRPr sz="1400">
              <a:solidFill>
                <a:srgbClr val="434343"/>
              </a:solidFill>
            </a:endParaRPr>
          </a:p>
        </p:txBody>
      </p:sp>
      <p:sp>
        <p:nvSpPr>
          <p:cNvPr id="94" name="Google Shape;94;p16"/>
          <p:cNvSpPr txBox="1"/>
          <p:nvPr>
            <p:ph type="title"/>
          </p:nvPr>
        </p:nvSpPr>
        <p:spPr>
          <a:xfrm>
            <a:off x="6373825" y="4735300"/>
            <a:ext cx="2617500" cy="3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Log Date: 4/6/2020</a:t>
            </a:r>
            <a:endParaRPr sz="1200"/>
          </a:p>
        </p:txBody>
      </p:sp>
      <p:sp>
        <p:nvSpPr>
          <p:cNvPr id="95" name="Google Shape;95;p16"/>
          <p:cNvSpPr txBox="1"/>
          <p:nvPr/>
        </p:nvSpPr>
        <p:spPr>
          <a:xfrm>
            <a:off x="48899" y="0"/>
            <a:ext cx="9144000" cy="327600"/>
          </a:xfrm>
          <a:prstGeom prst="rect">
            <a:avLst/>
          </a:prstGeom>
          <a:solidFill>
            <a:srgbClr val="20124D"/>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600">
                <a:solidFill>
                  <a:schemeClr val="lt1"/>
                </a:solidFill>
              </a:rPr>
              <a:t>How will you win?				What is Working/Known:	What is Not Working/Known:</a:t>
            </a:r>
            <a:endParaRPr b="1" sz="1600">
              <a:solidFill>
                <a:schemeClr val="lt1"/>
              </a:solidFill>
            </a:endParaRPr>
          </a:p>
        </p:txBody>
      </p:sp>
      <p:sp>
        <p:nvSpPr>
          <p:cNvPr id="96" name="Google Shape;96;p16"/>
          <p:cNvSpPr txBox="1"/>
          <p:nvPr/>
        </p:nvSpPr>
        <p:spPr>
          <a:xfrm>
            <a:off x="12224" y="3001763"/>
            <a:ext cx="9144000" cy="327600"/>
          </a:xfrm>
          <a:prstGeom prst="rect">
            <a:avLst/>
          </a:prstGeom>
          <a:solidFill>
            <a:srgbClr val="20124D"/>
          </a:solid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1600"/>
              </a:spcAft>
              <a:buNone/>
            </a:pPr>
            <a:r>
              <a:rPr b="1" lang="en" sz="1600">
                <a:solidFill>
                  <a:schemeClr val="lt1"/>
                </a:solidFill>
              </a:rPr>
              <a:t>Reflection 1:				Reflection 2:				    	Advisor/Manager:</a:t>
            </a:r>
            <a:endParaRPr b="1" sz="1600">
              <a:solidFill>
                <a:schemeClr val="lt1"/>
              </a:solidFill>
            </a:endParaRPr>
          </a:p>
        </p:txBody>
      </p:sp>
      <p:sp>
        <p:nvSpPr>
          <p:cNvPr id="97" name="Google Shape;97;p16"/>
          <p:cNvSpPr txBox="1"/>
          <p:nvPr>
            <p:ph idx="1" type="body"/>
          </p:nvPr>
        </p:nvSpPr>
        <p:spPr>
          <a:xfrm>
            <a:off x="48875" y="3388001"/>
            <a:ext cx="2850000" cy="1679400"/>
          </a:xfrm>
          <a:prstGeom prst="rect">
            <a:avLst/>
          </a:prstGeom>
          <a:solidFill>
            <a:srgbClr val="EFEFEF"/>
          </a:solidFill>
          <a:ln cap="flat" cmpd="sng" w="19050">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134620" lvl="0" marL="137160" rtl="0" algn="l">
              <a:spcBef>
                <a:spcPts val="0"/>
              </a:spcBef>
              <a:spcAft>
                <a:spcPts val="0"/>
              </a:spcAft>
              <a:buClr>
                <a:srgbClr val="434343"/>
              </a:buClr>
              <a:buSzPts val="1400"/>
              <a:buChar char="●"/>
            </a:pPr>
            <a:r>
              <a:rPr lang="en" sz="1400">
                <a:solidFill>
                  <a:srgbClr val="434343"/>
                </a:solidFill>
              </a:rPr>
              <a:t>Have a narrower, but clear scope &amp; understanding on what we wish to deliver at the end</a:t>
            </a:r>
            <a:endParaRPr sz="1400">
              <a:solidFill>
                <a:srgbClr val="434343"/>
              </a:solidFill>
            </a:endParaRPr>
          </a:p>
        </p:txBody>
      </p:sp>
      <p:sp>
        <p:nvSpPr>
          <p:cNvPr id="98" name="Google Shape;98;p16"/>
          <p:cNvSpPr txBox="1"/>
          <p:nvPr>
            <p:ph idx="1" type="body"/>
          </p:nvPr>
        </p:nvSpPr>
        <p:spPr>
          <a:xfrm>
            <a:off x="3060185" y="3388000"/>
            <a:ext cx="3048000" cy="1679400"/>
          </a:xfrm>
          <a:prstGeom prst="rect">
            <a:avLst/>
          </a:prstGeom>
          <a:solidFill>
            <a:srgbClr val="EFEFEF"/>
          </a:solidFill>
          <a:ln cap="flat" cmpd="sng" w="19050">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134620" lvl="0" marL="137160" rtl="0" algn="l">
              <a:spcBef>
                <a:spcPts val="0"/>
              </a:spcBef>
              <a:spcAft>
                <a:spcPts val="0"/>
              </a:spcAft>
              <a:buClr>
                <a:srgbClr val="434343"/>
              </a:buClr>
              <a:buSzPts val="1400"/>
              <a:buChar char="●"/>
            </a:pPr>
            <a:r>
              <a:rPr lang="en" sz="1400">
                <a:solidFill>
                  <a:srgbClr val="434343"/>
                </a:solidFill>
              </a:rPr>
              <a:t>Cannot always force the dataset to give the outputs we want to measure</a:t>
            </a:r>
            <a:endParaRPr sz="1400">
              <a:solidFill>
                <a:srgbClr val="434343"/>
              </a:solidFill>
            </a:endParaRPr>
          </a:p>
        </p:txBody>
      </p:sp>
      <p:sp>
        <p:nvSpPr>
          <p:cNvPr id="99" name="Google Shape;99;p16"/>
          <p:cNvSpPr txBox="1"/>
          <p:nvPr>
            <p:ph idx="1" type="body"/>
          </p:nvPr>
        </p:nvSpPr>
        <p:spPr>
          <a:xfrm>
            <a:off x="6240925" y="3388000"/>
            <a:ext cx="2952000" cy="1271100"/>
          </a:xfrm>
          <a:prstGeom prst="rect">
            <a:avLst/>
          </a:prstGeom>
          <a:solidFill>
            <a:srgbClr val="EFEFEF"/>
          </a:solidFill>
          <a:ln cap="flat" cmpd="sng" w="19050">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sz="1400">
                <a:solidFill>
                  <a:srgbClr val="434343"/>
                </a:solidFill>
              </a:rPr>
              <a:t>Ishaan Malhi</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Ikhlaq Sidhu</a:t>
            </a:r>
            <a:endParaRPr sz="14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idx="1" type="body"/>
          </p:nvPr>
        </p:nvSpPr>
        <p:spPr>
          <a:xfrm>
            <a:off x="48900" y="352351"/>
            <a:ext cx="2850000" cy="2514600"/>
          </a:xfrm>
          <a:prstGeom prst="rect">
            <a:avLst/>
          </a:prstGeom>
          <a:solidFill>
            <a:srgbClr val="EFEFEF"/>
          </a:solidFill>
          <a:ln cap="flat" cmpd="sng" w="19050">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140970" lvl="0" marL="137160" rtl="0" algn="l">
              <a:spcBef>
                <a:spcPts val="0"/>
              </a:spcBef>
              <a:spcAft>
                <a:spcPts val="0"/>
              </a:spcAft>
              <a:buClr>
                <a:srgbClr val="434343"/>
              </a:buClr>
              <a:buSzPts val="1500"/>
              <a:buChar char="●"/>
            </a:pPr>
            <a:r>
              <a:rPr lang="en" sz="1500">
                <a:solidFill>
                  <a:srgbClr val="434343"/>
                </a:solidFill>
              </a:rPr>
              <a:t>Work together as a team </a:t>
            </a:r>
            <a:endParaRPr sz="1500">
              <a:solidFill>
                <a:srgbClr val="434343"/>
              </a:solidFill>
            </a:endParaRPr>
          </a:p>
          <a:p>
            <a:pPr indent="-140970" lvl="0" marL="137160" rtl="0" algn="l">
              <a:spcBef>
                <a:spcPts val="0"/>
              </a:spcBef>
              <a:spcAft>
                <a:spcPts val="0"/>
              </a:spcAft>
              <a:buClr>
                <a:srgbClr val="434343"/>
              </a:buClr>
              <a:buSzPts val="1500"/>
              <a:buChar char="●"/>
            </a:pPr>
            <a:r>
              <a:rPr lang="en" sz="1500">
                <a:solidFill>
                  <a:srgbClr val="434343"/>
                </a:solidFill>
              </a:rPr>
              <a:t>Divide and conquer for </a:t>
            </a:r>
            <a:r>
              <a:rPr lang="en" sz="1500">
                <a:solidFill>
                  <a:srgbClr val="434343"/>
                </a:solidFill>
              </a:rPr>
              <a:t>remaining</a:t>
            </a:r>
            <a:r>
              <a:rPr lang="en" sz="1500">
                <a:solidFill>
                  <a:srgbClr val="434343"/>
                </a:solidFill>
              </a:rPr>
              <a:t> tasks afoot</a:t>
            </a:r>
            <a:endParaRPr sz="1500">
              <a:solidFill>
                <a:srgbClr val="434343"/>
              </a:solidFill>
            </a:endParaRPr>
          </a:p>
          <a:p>
            <a:pPr indent="-140970" lvl="0" marL="137160" rtl="0" algn="l">
              <a:spcBef>
                <a:spcPts val="0"/>
              </a:spcBef>
              <a:spcAft>
                <a:spcPts val="0"/>
              </a:spcAft>
              <a:buClr>
                <a:srgbClr val="434343"/>
              </a:buClr>
              <a:buSzPts val="1500"/>
              <a:buChar char="●"/>
            </a:pPr>
            <a:r>
              <a:rPr lang="en" sz="1500">
                <a:solidFill>
                  <a:srgbClr val="434343"/>
                </a:solidFill>
              </a:rPr>
              <a:t>Do more research on best practices for UI design and integration</a:t>
            </a:r>
            <a:endParaRPr sz="1500">
              <a:solidFill>
                <a:srgbClr val="434343"/>
              </a:solidFill>
            </a:endParaRPr>
          </a:p>
        </p:txBody>
      </p:sp>
      <p:sp>
        <p:nvSpPr>
          <p:cNvPr id="105" name="Google Shape;105;p17"/>
          <p:cNvSpPr txBox="1"/>
          <p:nvPr>
            <p:ph idx="1" type="body"/>
          </p:nvPr>
        </p:nvSpPr>
        <p:spPr>
          <a:xfrm>
            <a:off x="3060219" y="352350"/>
            <a:ext cx="3048000" cy="2514600"/>
          </a:xfrm>
          <a:prstGeom prst="rect">
            <a:avLst/>
          </a:prstGeom>
          <a:solidFill>
            <a:srgbClr val="EFEFEF"/>
          </a:solidFill>
          <a:ln cap="flat" cmpd="sng" w="19050">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121920" lvl="0" marL="137160" rtl="0" algn="l">
              <a:spcBef>
                <a:spcPts val="0"/>
              </a:spcBef>
              <a:spcAft>
                <a:spcPts val="0"/>
              </a:spcAft>
              <a:buClr>
                <a:srgbClr val="434343"/>
              </a:buClr>
              <a:buSzPts val="1200"/>
              <a:buChar char="●"/>
            </a:pPr>
            <a:r>
              <a:rPr lang="en">
                <a:solidFill>
                  <a:srgbClr val="434343"/>
                </a:solidFill>
              </a:rPr>
              <a:t>Feature engineering is done and models have been created to use in our project. </a:t>
            </a:r>
            <a:endParaRPr>
              <a:solidFill>
                <a:srgbClr val="434343"/>
              </a:solidFill>
            </a:endParaRPr>
          </a:p>
          <a:p>
            <a:pPr indent="-121920" lvl="0" marL="137160" rtl="0" algn="l">
              <a:spcBef>
                <a:spcPts val="0"/>
              </a:spcBef>
              <a:spcAft>
                <a:spcPts val="0"/>
              </a:spcAft>
              <a:buClr>
                <a:srgbClr val="434343"/>
              </a:buClr>
              <a:buSzPts val="1200"/>
              <a:buChar char="●"/>
            </a:pPr>
            <a:r>
              <a:rPr lang="en">
                <a:solidFill>
                  <a:srgbClr val="434343"/>
                </a:solidFill>
              </a:rPr>
              <a:t>Models have high training and test accuracy scores </a:t>
            </a:r>
            <a:endParaRPr>
              <a:solidFill>
                <a:srgbClr val="434343"/>
              </a:solidFill>
            </a:endParaRPr>
          </a:p>
          <a:p>
            <a:pPr indent="-121920" lvl="0" marL="137160" rtl="0" algn="l">
              <a:spcBef>
                <a:spcPts val="0"/>
              </a:spcBef>
              <a:spcAft>
                <a:spcPts val="0"/>
              </a:spcAft>
              <a:buClr>
                <a:srgbClr val="434343"/>
              </a:buClr>
              <a:buSzPts val="1200"/>
              <a:buChar char="●"/>
            </a:pPr>
            <a:r>
              <a:rPr lang="en">
                <a:solidFill>
                  <a:srgbClr val="434343"/>
                </a:solidFill>
              </a:rPr>
              <a:t>Collected decent amount of data to train models onto</a:t>
            </a:r>
            <a:endParaRPr>
              <a:solidFill>
                <a:srgbClr val="434343"/>
              </a:solidFill>
            </a:endParaRPr>
          </a:p>
          <a:p>
            <a:pPr indent="-121920" lvl="0" marL="137160" rtl="0" algn="l">
              <a:spcBef>
                <a:spcPts val="0"/>
              </a:spcBef>
              <a:spcAft>
                <a:spcPts val="0"/>
              </a:spcAft>
              <a:buClr>
                <a:srgbClr val="434343"/>
              </a:buClr>
              <a:buSzPts val="1200"/>
              <a:buChar char="●"/>
            </a:pPr>
            <a:r>
              <a:rPr lang="en">
                <a:solidFill>
                  <a:srgbClr val="434343"/>
                </a:solidFill>
              </a:rPr>
              <a:t>Found relationships between certain features — helps in grouping when we create report for user </a:t>
            </a:r>
            <a:endParaRPr>
              <a:solidFill>
                <a:srgbClr val="434343"/>
              </a:solidFill>
            </a:endParaRPr>
          </a:p>
        </p:txBody>
      </p:sp>
      <p:sp>
        <p:nvSpPr>
          <p:cNvPr id="106" name="Google Shape;106;p17"/>
          <p:cNvSpPr txBox="1"/>
          <p:nvPr>
            <p:ph idx="1" type="body"/>
          </p:nvPr>
        </p:nvSpPr>
        <p:spPr>
          <a:xfrm>
            <a:off x="6240970" y="352350"/>
            <a:ext cx="2952000" cy="2514600"/>
          </a:xfrm>
          <a:prstGeom prst="rect">
            <a:avLst/>
          </a:prstGeom>
          <a:solidFill>
            <a:srgbClr val="EFEFEF"/>
          </a:solidFill>
          <a:ln cap="flat" cmpd="sng" w="19050">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121920" lvl="0" marL="137160" rtl="0" algn="l">
              <a:spcBef>
                <a:spcPts val="0"/>
              </a:spcBef>
              <a:spcAft>
                <a:spcPts val="0"/>
              </a:spcAft>
              <a:buClr>
                <a:srgbClr val="434343"/>
              </a:buClr>
              <a:buSzPts val="1200"/>
              <a:buChar char="●"/>
            </a:pPr>
            <a:r>
              <a:rPr lang="en">
                <a:solidFill>
                  <a:srgbClr val="434343"/>
                </a:solidFill>
              </a:rPr>
              <a:t>Need to work on </a:t>
            </a:r>
            <a:r>
              <a:rPr lang="en">
                <a:solidFill>
                  <a:srgbClr val="434343"/>
                </a:solidFill>
              </a:rPr>
              <a:t>integrating</a:t>
            </a:r>
            <a:r>
              <a:rPr lang="en">
                <a:solidFill>
                  <a:srgbClr val="434343"/>
                </a:solidFill>
              </a:rPr>
              <a:t> product into UI and completing the logistics of creating a report for the user</a:t>
            </a:r>
            <a:r>
              <a:rPr lang="en">
                <a:solidFill>
                  <a:srgbClr val="434343"/>
                </a:solidFill>
              </a:rPr>
              <a:t>:</a:t>
            </a:r>
            <a:endParaRPr>
              <a:solidFill>
                <a:srgbClr val="434343"/>
              </a:solidFill>
            </a:endParaRPr>
          </a:p>
          <a:p>
            <a:pPr indent="-121920" lvl="0" marL="137160" rtl="0" algn="l">
              <a:spcBef>
                <a:spcPts val="0"/>
              </a:spcBef>
              <a:spcAft>
                <a:spcPts val="0"/>
              </a:spcAft>
              <a:buClr>
                <a:srgbClr val="434343"/>
              </a:buClr>
              <a:buSzPts val="1200"/>
              <a:buChar char="●"/>
            </a:pPr>
            <a:r>
              <a:rPr lang="en">
                <a:solidFill>
                  <a:srgbClr val="434343"/>
                </a:solidFill>
              </a:rPr>
              <a:t>Need to collect more data in order ensure none of our models are being overfit when classifying</a:t>
            </a:r>
            <a:endParaRPr>
              <a:solidFill>
                <a:srgbClr val="434343"/>
              </a:solidFill>
            </a:endParaRPr>
          </a:p>
          <a:p>
            <a:pPr indent="-121920" lvl="0" marL="137160" rtl="0" algn="l">
              <a:spcBef>
                <a:spcPts val="0"/>
              </a:spcBef>
              <a:spcAft>
                <a:spcPts val="0"/>
              </a:spcAft>
              <a:buClr>
                <a:srgbClr val="434343"/>
              </a:buClr>
              <a:buSzPts val="1200"/>
              <a:buChar char="●"/>
            </a:pPr>
            <a:r>
              <a:rPr lang="en">
                <a:solidFill>
                  <a:srgbClr val="434343"/>
                </a:solidFill>
              </a:rPr>
              <a:t>Figure out how to present this in an app as all of us are new to wireframing</a:t>
            </a:r>
            <a:endParaRPr>
              <a:solidFill>
                <a:srgbClr val="434343"/>
              </a:solidFill>
            </a:endParaRPr>
          </a:p>
        </p:txBody>
      </p:sp>
      <p:sp>
        <p:nvSpPr>
          <p:cNvPr id="107" name="Google Shape;107;p17"/>
          <p:cNvSpPr txBox="1"/>
          <p:nvPr>
            <p:ph type="title"/>
          </p:nvPr>
        </p:nvSpPr>
        <p:spPr>
          <a:xfrm>
            <a:off x="6324800" y="4735300"/>
            <a:ext cx="2666400" cy="3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Log Date: 4/21/2020</a:t>
            </a:r>
            <a:endParaRPr sz="1200"/>
          </a:p>
        </p:txBody>
      </p:sp>
      <p:sp>
        <p:nvSpPr>
          <p:cNvPr id="108" name="Google Shape;108;p17"/>
          <p:cNvSpPr txBox="1"/>
          <p:nvPr/>
        </p:nvSpPr>
        <p:spPr>
          <a:xfrm>
            <a:off x="48899" y="0"/>
            <a:ext cx="9144000" cy="327600"/>
          </a:xfrm>
          <a:prstGeom prst="rect">
            <a:avLst/>
          </a:prstGeom>
          <a:solidFill>
            <a:srgbClr val="20124D"/>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600">
                <a:solidFill>
                  <a:schemeClr val="lt1"/>
                </a:solidFill>
              </a:rPr>
              <a:t>How will you win?				What is Working/Known:	What is Not Working/Known:</a:t>
            </a:r>
            <a:endParaRPr b="1" sz="1600">
              <a:solidFill>
                <a:schemeClr val="lt1"/>
              </a:solidFill>
            </a:endParaRPr>
          </a:p>
        </p:txBody>
      </p:sp>
      <p:sp>
        <p:nvSpPr>
          <p:cNvPr id="109" name="Google Shape;109;p17"/>
          <p:cNvSpPr txBox="1"/>
          <p:nvPr/>
        </p:nvSpPr>
        <p:spPr>
          <a:xfrm>
            <a:off x="12224" y="3001763"/>
            <a:ext cx="9144000" cy="327600"/>
          </a:xfrm>
          <a:prstGeom prst="rect">
            <a:avLst/>
          </a:prstGeom>
          <a:solidFill>
            <a:srgbClr val="20124D"/>
          </a:solid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1600"/>
              </a:spcAft>
              <a:buNone/>
            </a:pPr>
            <a:r>
              <a:rPr b="1" lang="en" sz="1600">
                <a:solidFill>
                  <a:schemeClr val="lt1"/>
                </a:solidFill>
              </a:rPr>
              <a:t>Reflection 1:				Reflection 2:				    	Avisor/Manager:</a:t>
            </a:r>
            <a:endParaRPr b="1" sz="1600">
              <a:solidFill>
                <a:schemeClr val="lt1"/>
              </a:solidFill>
            </a:endParaRPr>
          </a:p>
        </p:txBody>
      </p:sp>
      <p:sp>
        <p:nvSpPr>
          <p:cNvPr id="110" name="Google Shape;110;p17"/>
          <p:cNvSpPr txBox="1"/>
          <p:nvPr>
            <p:ph idx="1" type="body"/>
          </p:nvPr>
        </p:nvSpPr>
        <p:spPr>
          <a:xfrm>
            <a:off x="48875" y="3388001"/>
            <a:ext cx="2850000" cy="1679400"/>
          </a:xfrm>
          <a:prstGeom prst="rect">
            <a:avLst/>
          </a:prstGeom>
          <a:solidFill>
            <a:srgbClr val="EFEFEF"/>
          </a:solidFill>
          <a:ln cap="flat" cmpd="sng" w="19050">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125095" lvl="0" marL="137160" rtl="0" algn="l">
              <a:spcBef>
                <a:spcPts val="0"/>
              </a:spcBef>
              <a:spcAft>
                <a:spcPts val="0"/>
              </a:spcAft>
              <a:buClr>
                <a:srgbClr val="434343"/>
              </a:buClr>
              <a:buSzPts val="1250"/>
              <a:buChar char="●"/>
            </a:pPr>
            <a:r>
              <a:rPr lang="en" sz="1250">
                <a:solidFill>
                  <a:srgbClr val="434343"/>
                </a:solidFill>
              </a:rPr>
              <a:t>While we have fairly high training and testing scores for our compatibility prediction models, some of the accuracy scores equal to 1 which indicates that there may be overfitting happening which could be due to limited data</a:t>
            </a:r>
            <a:endParaRPr sz="1250">
              <a:solidFill>
                <a:srgbClr val="434343"/>
              </a:solidFill>
            </a:endParaRPr>
          </a:p>
        </p:txBody>
      </p:sp>
      <p:sp>
        <p:nvSpPr>
          <p:cNvPr id="111" name="Google Shape;111;p17"/>
          <p:cNvSpPr txBox="1"/>
          <p:nvPr>
            <p:ph idx="1" type="body"/>
          </p:nvPr>
        </p:nvSpPr>
        <p:spPr>
          <a:xfrm>
            <a:off x="3060185" y="3388000"/>
            <a:ext cx="3048000" cy="1679400"/>
          </a:xfrm>
          <a:prstGeom prst="rect">
            <a:avLst/>
          </a:prstGeom>
          <a:solidFill>
            <a:srgbClr val="EFEFEF"/>
          </a:solidFill>
          <a:ln cap="flat" cmpd="sng" w="19050">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128270" lvl="0" marL="137160" rtl="0" algn="l">
              <a:spcBef>
                <a:spcPts val="0"/>
              </a:spcBef>
              <a:spcAft>
                <a:spcPts val="0"/>
              </a:spcAft>
              <a:buClr>
                <a:srgbClr val="434343"/>
              </a:buClr>
              <a:buSzPts val="1300"/>
              <a:buChar char="●"/>
            </a:pPr>
            <a:r>
              <a:rPr lang="en" sz="1300">
                <a:solidFill>
                  <a:srgbClr val="434343"/>
                </a:solidFill>
              </a:rPr>
              <a:t>The compatibility correlations we have gathered seem to have some similarities with historic literature surrounding </a:t>
            </a:r>
            <a:r>
              <a:rPr lang="en" sz="1300">
                <a:solidFill>
                  <a:srgbClr val="434343"/>
                </a:solidFill>
              </a:rPr>
              <a:t>horoscope</a:t>
            </a:r>
            <a:r>
              <a:rPr lang="en" sz="1300">
                <a:solidFill>
                  <a:srgbClr val="434343"/>
                </a:solidFill>
              </a:rPr>
              <a:t> signs and compatibility.</a:t>
            </a:r>
            <a:endParaRPr sz="1300">
              <a:solidFill>
                <a:srgbClr val="434343"/>
              </a:solidFill>
            </a:endParaRPr>
          </a:p>
        </p:txBody>
      </p:sp>
      <p:sp>
        <p:nvSpPr>
          <p:cNvPr id="112" name="Google Shape;112;p17"/>
          <p:cNvSpPr txBox="1"/>
          <p:nvPr>
            <p:ph idx="1" type="body"/>
          </p:nvPr>
        </p:nvSpPr>
        <p:spPr>
          <a:xfrm>
            <a:off x="6240925" y="3388000"/>
            <a:ext cx="2952000" cy="1271100"/>
          </a:xfrm>
          <a:prstGeom prst="rect">
            <a:avLst/>
          </a:prstGeom>
          <a:solidFill>
            <a:srgbClr val="EFEFEF"/>
          </a:solidFill>
          <a:ln cap="flat" cmpd="sng" w="19050">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121920" lvl="0" marL="137160" rtl="0" algn="l">
              <a:spcBef>
                <a:spcPts val="0"/>
              </a:spcBef>
              <a:spcAft>
                <a:spcPts val="0"/>
              </a:spcAft>
              <a:buClr>
                <a:srgbClr val="434343"/>
              </a:buClr>
              <a:buSzPts val="1200"/>
              <a:buChar char="●"/>
            </a:pPr>
            <a:r>
              <a:rPr lang="en">
                <a:solidFill>
                  <a:srgbClr val="434343"/>
                </a:solidFill>
              </a:rPr>
              <a:t>Ishaan </a:t>
            </a:r>
            <a:endParaRPr>
              <a:solidFill>
                <a:srgbClr val="434343"/>
              </a:solidFill>
            </a:endParaRPr>
          </a:p>
        </p:txBody>
      </p:sp>
      <p:sp>
        <p:nvSpPr>
          <p:cNvPr id="113" name="Google Shape;113;p17"/>
          <p:cNvSpPr txBox="1"/>
          <p:nvPr>
            <p:ph idx="4294967295" type="subTitle"/>
          </p:nvPr>
        </p:nvSpPr>
        <p:spPr>
          <a:xfrm>
            <a:off x="7848000" y="4549000"/>
            <a:ext cx="1222200" cy="58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980000"/>
                </a:solidFill>
              </a:rPr>
              <a:t>Copy pages</a:t>
            </a:r>
            <a:br>
              <a:rPr lang="en" sz="1400">
                <a:solidFill>
                  <a:srgbClr val="980000"/>
                </a:solidFill>
              </a:rPr>
            </a:br>
            <a:r>
              <a:rPr lang="en" sz="1400">
                <a:solidFill>
                  <a:srgbClr val="980000"/>
                </a:solidFill>
              </a:rPr>
              <a:t>as needed</a:t>
            </a:r>
            <a:endParaRPr sz="1400">
              <a:solidFill>
                <a:srgbClr val="98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ctrTitle"/>
          </p:nvPr>
        </p:nvSpPr>
        <p:spPr>
          <a:xfrm>
            <a:off x="0" y="14250"/>
            <a:ext cx="9144000" cy="495000"/>
          </a:xfrm>
          <a:prstGeom prst="rect">
            <a:avLst/>
          </a:prstGeom>
          <a:solidFill>
            <a:srgbClr val="073763"/>
          </a:solidFill>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lt1"/>
                </a:solidFill>
              </a:rPr>
              <a:t>End of Project Checklist</a:t>
            </a:r>
            <a:r>
              <a:rPr lang="en" sz="1800">
                <a:solidFill>
                  <a:schemeClr val="lt1"/>
                </a:solidFill>
              </a:rPr>
              <a:t>: </a:t>
            </a:r>
            <a:endParaRPr sz="1800">
              <a:solidFill>
                <a:schemeClr val="lt1"/>
              </a:solidFill>
            </a:endParaRPr>
          </a:p>
        </p:txBody>
      </p:sp>
      <p:sp>
        <p:nvSpPr>
          <p:cNvPr id="119" name="Google Shape;119;p18"/>
          <p:cNvSpPr txBox="1"/>
          <p:nvPr/>
        </p:nvSpPr>
        <p:spPr>
          <a:xfrm>
            <a:off x="238850" y="615450"/>
            <a:ext cx="4333200" cy="3802500"/>
          </a:xfrm>
          <a:prstGeom prst="rect">
            <a:avLst/>
          </a:prstGeom>
          <a:noFill/>
          <a:ln cap="flat" cmpd="sng" w="19050">
            <a:solidFill>
              <a:srgbClr val="073763"/>
            </a:solidFill>
            <a:prstDash val="dash"/>
            <a:miter lim="400000"/>
            <a:headEnd len="sm" w="sm" type="none"/>
            <a:tailEnd len="sm" w="sm" type="none"/>
          </a:ln>
        </p:spPr>
        <p:txBody>
          <a:bodyPr anchorCtr="0" anchor="t" bIns="45700" lIns="45700" spcFirstLastPara="1" rIns="45700" wrap="square" tIns="45700">
            <a:noAutofit/>
          </a:bodyPr>
          <a:lstStyle/>
          <a:p>
            <a:pPr indent="-317500" lvl="0" marL="457200" marR="0" rtl="0" algn="l">
              <a:lnSpc>
                <a:spcPct val="90000"/>
              </a:lnSpc>
              <a:spcBef>
                <a:spcPts val="1500"/>
              </a:spcBef>
              <a:spcAft>
                <a:spcPts val="0"/>
              </a:spcAft>
              <a:buSzPts val="1400"/>
              <a:buFont typeface="Avenir"/>
              <a:buChar char="●"/>
            </a:pPr>
            <a:r>
              <a:rPr lang="en">
                <a:latin typeface="Avenir"/>
                <a:ea typeface="Avenir"/>
                <a:cs typeface="Avenir"/>
                <a:sym typeface="Avenir"/>
              </a:rPr>
              <a:t>Submit to github</a:t>
            </a:r>
            <a:endParaRPr>
              <a:latin typeface="Avenir"/>
              <a:ea typeface="Avenir"/>
              <a:cs typeface="Avenir"/>
              <a:sym typeface="Avenir"/>
            </a:endParaRPr>
          </a:p>
          <a:p>
            <a:pPr indent="-317500" lvl="0" marL="457200" marR="0" rtl="0" algn="l">
              <a:lnSpc>
                <a:spcPct val="90000"/>
              </a:lnSpc>
              <a:spcBef>
                <a:spcPts val="0"/>
              </a:spcBef>
              <a:spcAft>
                <a:spcPts val="0"/>
              </a:spcAft>
              <a:buSzPts val="1400"/>
              <a:buFont typeface="Avenir"/>
              <a:buChar char="●"/>
            </a:pPr>
            <a:r>
              <a:rPr lang="en">
                <a:latin typeface="Avenir"/>
                <a:ea typeface="Avenir"/>
                <a:cs typeface="Avenir"/>
                <a:sym typeface="Avenir"/>
              </a:rPr>
              <a:t>Write 1-2 page reflection</a:t>
            </a:r>
            <a:endParaRPr>
              <a:latin typeface="Avenir"/>
              <a:ea typeface="Avenir"/>
              <a:cs typeface="Avenir"/>
              <a:sym typeface="Avenir"/>
            </a:endParaRPr>
          </a:p>
          <a:p>
            <a:pPr indent="-317500" lvl="0" marL="457200" marR="0" rtl="0" algn="l">
              <a:lnSpc>
                <a:spcPct val="90000"/>
              </a:lnSpc>
              <a:spcBef>
                <a:spcPts val="0"/>
              </a:spcBef>
              <a:spcAft>
                <a:spcPts val="0"/>
              </a:spcAft>
              <a:buSzPts val="1400"/>
              <a:buFont typeface="Avenir"/>
              <a:buChar char="●"/>
            </a:pPr>
            <a:r>
              <a:rPr lang="en">
                <a:latin typeface="Avenir"/>
                <a:ea typeface="Avenir"/>
                <a:cs typeface="Avenir"/>
                <a:sym typeface="Avenir"/>
              </a:rPr>
              <a:t>Run through presentation with Ishaan </a:t>
            </a:r>
            <a:endParaRPr>
              <a:latin typeface="Avenir"/>
              <a:ea typeface="Avenir"/>
              <a:cs typeface="Avenir"/>
              <a:sym typeface="Avenir"/>
            </a:endParaRPr>
          </a:p>
          <a:p>
            <a:pPr indent="0" lvl="0" marL="0" marR="0" rtl="0" algn="l">
              <a:lnSpc>
                <a:spcPct val="90000"/>
              </a:lnSpc>
              <a:spcBef>
                <a:spcPts val="1500"/>
              </a:spcBef>
              <a:spcAft>
                <a:spcPts val="0"/>
              </a:spcAft>
              <a:buClr>
                <a:srgbClr val="000000"/>
              </a:buClr>
              <a:buSzPts val="4000"/>
              <a:buFont typeface="Avenir"/>
              <a:buNone/>
            </a:pPr>
            <a:r>
              <a:t/>
            </a:r>
            <a:endParaRPr>
              <a:latin typeface="Avenir"/>
              <a:ea typeface="Avenir"/>
              <a:cs typeface="Avenir"/>
              <a:sym typeface="Avenir"/>
            </a:endParaRPr>
          </a:p>
        </p:txBody>
      </p:sp>
      <p:pic>
        <p:nvPicPr>
          <p:cNvPr id="120" name="Google Shape;120;p18"/>
          <p:cNvPicPr preferRelativeResize="0"/>
          <p:nvPr/>
        </p:nvPicPr>
        <p:blipFill>
          <a:blip r:embed="rId3">
            <a:alphaModFix/>
          </a:blip>
          <a:stretch>
            <a:fillRect/>
          </a:stretch>
        </p:blipFill>
        <p:spPr>
          <a:xfrm>
            <a:off x="96200" y="4524150"/>
            <a:ext cx="573300" cy="573300"/>
          </a:xfrm>
          <a:prstGeom prst="rect">
            <a:avLst/>
          </a:prstGeom>
          <a:noFill/>
          <a:ln>
            <a:noFill/>
          </a:ln>
        </p:spPr>
      </p:pic>
      <p:sp>
        <p:nvSpPr>
          <p:cNvPr id="121" name="Google Shape;121;p18"/>
          <p:cNvSpPr txBox="1"/>
          <p:nvPr>
            <p:ph type="ctrTitle"/>
          </p:nvPr>
        </p:nvSpPr>
        <p:spPr>
          <a:xfrm>
            <a:off x="741875" y="4596750"/>
            <a:ext cx="1272600" cy="42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000000"/>
                </a:solidFill>
              </a:rPr>
              <a:t>iNav S.11</a:t>
            </a:r>
            <a:endParaRPr sz="1800">
              <a:solidFill>
                <a:srgbClr val="000000"/>
              </a:solidFill>
            </a:endParaRPr>
          </a:p>
        </p:txBody>
      </p:sp>
      <p:sp>
        <p:nvSpPr>
          <p:cNvPr id="122" name="Google Shape;122;p18"/>
          <p:cNvSpPr txBox="1"/>
          <p:nvPr/>
        </p:nvSpPr>
        <p:spPr>
          <a:xfrm>
            <a:off x="4749975" y="615450"/>
            <a:ext cx="4129200" cy="3802500"/>
          </a:xfrm>
          <a:prstGeom prst="rect">
            <a:avLst/>
          </a:prstGeom>
          <a:noFill/>
          <a:ln cap="flat" cmpd="sng" w="19050">
            <a:solidFill>
              <a:srgbClr val="073763"/>
            </a:solidFill>
            <a:prstDash val="dash"/>
            <a:miter lim="400000"/>
            <a:headEnd len="sm" w="sm" type="none"/>
            <a:tailEnd len="sm" w="sm" type="none"/>
          </a:ln>
        </p:spPr>
        <p:txBody>
          <a:bodyPr anchorCtr="0" anchor="t" bIns="45700" lIns="45700" spcFirstLastPara="1" rIns="45700" wrap="square" tIns="45700">
            <a:noAutofit/>
          </a:bodyPr>
          <a:lstStyle/>
          <a:p>
            <a:pPr indent="0" lvl="0" marL="0" marR="0" rtl="0" algn="l">
              <a:lnSpc>
                <a:spcPct val="90000"/>
              </a:lnSpc>
              <a:spcBef>
                <a:spcPts val="1500"/>
              </a:spcBef>
              <a:spcAft>
                <a:spcPts val="0"/>
              </a:spcAft>
              <a:buClr>
                <a:srgbClr val="000000"/>
              </a:buClr>
              <a:buSzPts val="4000"/>
              <a:buFont typeface="Avenir"/>
              <a:buNone/>
            </a:pPr>
            <a:r>
              <a:rPr lang="en">
                <a:latin typeface="Avenir"/>
                <a:ea typeface="Avenir"/>
                <a:cs typeface="Avenir"/>
                <a:sym typeface="Avenir"/>
              </a:rPr>
              <a:t>To do list / assigned name</a:t>
            </a:r>
            <a:r>
              <a:rPr b="0" i="0" lang="en" u="none" cap="none" strike="noStrike">
                <a:latin typeface="Avenir"/>
                <a:ea typeface="Avenir"/>
                <a:cs typeface="Avenir"/>
                <a:sym typeface="Avenir"/>
              </a:rPr>
              <a:t>:</a:t>
            </a:r>
            <a:endParaRPr/>
          </a:p>
        </p:txBody>
      </p:sp>
      <p:sp>
        <p:nvSpPr>
          <p:cNvPr id="123" name="Google Shape;123;p18"/>
          <p:cNvSpPr txBox="1"/>
          <p:nvPr>
            <p:ph idx="1" type="subTitle"/>
          </p:nvPr>
        </p:nvSpPr>
        <p:spPr>
          <a:xfrm>
            <a:off x="7656975" y="4524150"/>
            <a:ext cx="1222200" cy="58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980000"/>
                </a:solidFill>
              </a:rPr>
              <a:t>Copy pages</a:t>
            </a:r>
            <a:br>
              <a:rPr lang="en" sz="1400">
                <a:solidFill>
                  <a:srgbClr val="980000"/>
                </a:solidFill>
              </a:rPr>
            </a:br>
            <a:r>
              <a:rPr lang="en" sz="1400">
                <a:solidFill>
                  <a:srgbClr val="980000"/>
                </a:solidFill>
              </a:rPr>
              <a:t>as needed</a:t>
            </a:r>
            <a:endParaRPr sz="1400">
              <a:solidFill>
                <a:srgbClr val="98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