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6858000" cy="9144000"/>
  <p:defaultTextStyle>
    <a:lvl1pPr>
      <a:defRPr>
        <a:latin typeface="+mj-lt"/>
        <a:ea typeface="+mj-ea"/>
        <a:cs typeface="+mj-cs"/>
        <a:sym typeface="Helvetica Neue"/>
      </a:defRPr>
    </a:lvl1pPr>
    <a:lvl2pPr>
      <a:defRPr>
        <a:latin typeface="+mj-lt"/>
        <a:ea typeface="+mj-ea"/>
        <a:cs typeface="+mj-cs"/>
        <a:sym typeface="Helvetica Neue"/>
      </a:defRPr>
    </a:lvl2pPr>
    <a:lvl3pPr>
      <a:defRPr>
        <a:latin typeface="+mj-lt"/>
        <a:ea typeface="+mj-ea"/>
        <a:cs typeface="+mj-cs"/>
        <a:sym typeface="Helvetica Neue"/>
      </a:defRPr>
    </a:lvl3pPr>
    <a:lvl4pPr>
      <a:defRPr>
        <a:latin typeface="+mj-lt"/>
        <a:ea typeface="+mj-ea"/>
        <a:cs typeface="+mj-cs"/>
        <a:sym typeface="Helvetica Neue"/>
      </a:defRPr>
    </a:lvl4pPr>
    <a:lvl5pPr>
      <a:defRPr>
        <a:latin typeface="+mj-lt"/>
        <a:ea typeface="+mj-ea"/>
        <a:cs typeface="+mj-cs"/>
        <a:sym typeface="Helvetica Neue"/>
      </a:defRPr>
    </a:lvl5pPr>
    <a:lvl6pPr>
      <a:defRPr>
        <a:latin typeface="+mj-lt"/>
        <a:ea typeface="+mj-ea"/>
        <a:cs typeface="+mj-cs"/>
        <a:sym typeface="Helvetica Neue"/>
      </a:defRPr>
    </a:lvl6pPr>
    <a:lvl7pPr>
      <a:defRPr>
        <a:latin typeface="+mj-lt"/>
        <a:ea typeface="+mj-ea"/>
        <a:cs typeface="+mj-cs"/>
        <a:sym typeface="Helvetica Neue"/>
      </a:defRPr>
    </a:lvl7pPr>
    <a:lvl8pPr>
      <a:defRPr>
        <a:latin typeface="+mj-lt"/>
        <a:ea typeface="+mj-ea"/>
        <a:cs typeface="+mj-cs"/>
        <a:sym typeface="Helvetica Neue"/>
      </a:defRPr>
    </a:lvl8pPr>
    <a:lvl9pPr>
      <a:defRPr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 hasCustomPrompt="1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7" name="Shape 7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0" name="Shape 40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4" name="Shape 44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 hasCustomPrompt="1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48" name="Shape 48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52" name="Shape 52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56" name="Shape 56"/>
          <p:cNvSpPr/>
          <p:nvPr>
            <p:ph type="body" idx="1" hasCustomPrompt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0" name="Shape 60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 hasCustomPrompt="1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4" name="Shape 64"/>
          <p:cNvSpPr/>
          <p:nvPr>
            <p:ph type="body" idx="1" hasCustomPrompt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73" name="Shape 73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1" name="Shape 11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77" name="Shape 77"/>
          <p:cNvSpPr/>
          <p:nvPr>
            <p:ph type="body" idx="1" hasCustomPrompt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 hasCustomPrompt="1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1" name="Shape 81"/>
          <p:cNvSpPr/>
          <p:nvPr>
            <p:ph type="body" idx="1" hasCustomPrompt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5" name="Shape 85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 hasCustomPrompt="1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89" name="Shape 89"/>
          <p:cNvSpPr/>
          <p:nvPr>
            <p:ph type="body" idx="1" hasCustomPrompt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93" name="Shape 93"/>
          <p:cNvSpPr/>
          <p:nvPr>
            <p:ph type="body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97" name="Shape 97"/>
          <p:cNvSpPr/>
          <p:nvPr>
            <p:ph type="body" idx="1" hasCustomPrompt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1" name="Shape 101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5" name="Shape 105"/>
          <p:cNvSpPr/>
          <p:nvPr>
            <p:ph type="body" idx="1" hasCustomPrompt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 hasCustomPrompt="1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000" cap="all">
                <a:solidFill>
                  <a:srgbClr val="C94251"/>
                </a:solidFill>
              </a:rPr>
              <a:t>标题文本</a:t>
            </a:r>
            <a:endParaRPr sz="4000" cap="all">
              <a:solidFill>
                <a:srgbClr val="C94251"/>
              </a:solidFill>
            </a:endParaRPr>
          </a:p>
        </p:txBody>
      </p:sp>
      <p:sp>
        <p:nvSpPr>
          <p:cNvPr id="15" name="Shape 15"/>
          <p:cNvSpPr/>
          <p:nvPr>
            <p:ph type="body" idx="1" hasCustomPrompt="1"/>
          </p:nvPr>
        </p:nvSpPr>
        <p:spPr>
          <a:xfrm>
            <a:off x="722312" y="2906713"/>
            <a:ext cx="7772401" cy="15001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114" name="Shape 114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118" name="Shape 118"/>
          <p:cNvSpPr/>
          <p:nvPr>
            <p:ph type="body" idx="1" hasCustomPrompt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22" name="Shape 122"/>
          <p:cNvSpPr/>
          <p:nvPr>
            <p:ph type="body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26" name="Shape 126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9" name="Shape 19"/>
          <p:cNvSpPr/>
          <p:nvPr>
            <p:ph type="body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  <a:endParaRPr sz="2800">
              <a:solidFill>
                <a:srgbClr val="474747"/>
              </a:solidFill>
            </a:endParaRP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 hasCustomPrompt="1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23" name="Shape 23"/>
          <p:cNvSpPr/>
          <p:nvPr>
            <p:ph type="body" idx="1" hasCustomPrompt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  <a:endParaRPr sz="2400">
              <a:solidFill>
                <a:srgbClr val="474747"/>
              </a:solidFill>
            </a:endParaRP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 hasCustomPrompt="1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 hasCustomPrompt="1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32" name="Shape 32"/>
          <p:cNvSpPr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  <a:endParaRPr sz="3200">
              <a:solidFill>
                <a:srgbClr val="474747"/>
              </a:solidFill>
            </a:endParaRP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 hasCustomPrompt="1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  <a:endParaRPr sz="2000">
              <a:solidFill>
                <a:srgbClr val="C94251"/>
              </a:solidFill>
            </a:endParaRPr>
          </a:p>
        </p:txBody>
      </p:sp>
      <p:sp>
        <p:nvSpPr>
          <p:cNvPr id="36" name="Shape 36"/>
          <p:cNvSpPr/>
          <p:nvPr>
            <p:ph type="body" idx="1" hasCustomPrompt="1"/>
          </p:nvPr>
        </p:nvSpPr>
        <p:spPr>
          <a:xfrm>
            <a:off x="1792288" y="5367337"/>
            <a:ext cx="5486404" cy="80487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  <a:endParaRPr sz="1400">
              <a:solidFill>
                <a:srgbClr val="474747"/>
              </a:solidFill>
            </a:endParaRP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algn="ctr">
        <a:defRPr sz="3000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spcBef>
          <a:spcPts val="400"/>
        </a:spcBef>
        <a:buSzPct val="100000"/>
        <a:buFont typeface="Arial" panose="020B0604020202020204"/>
        <a:buChar char="•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38200" indent="-381000">
        <a:spcBef>
          <a:spcPts val="400"/>
        </a:spcBef>
        <a:buSzPct val="100000"/>
        <a:buFont typeface="Arial" panose="020B0604020202020204"/>
        <a:buChar char="–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19200" indent="-304800">
        <a:spcBef>
          <a:spcPts val="400"/>
        </a:spcBef>
        <a:buSzPct val="100000"/>
        <a:buFont typeface="Arial" panose="020B0604020202020204"/>
        <a:buChar char="•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76400" indent="-304800">
        <a:spcBef>
          <a:spcPts val="400"/>
        </a:spcBef>
        <a:buSzPct val="100000"/>
        <a:buFont typeface="Arial" panose="020B0604020202020204"/>
        <a:buChar char="–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336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908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480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052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505200" indent="-304800">
        <a:spcBef>
          <a:spcPts val="400"/>
        </a:spcBef>
        <a:buSzPct val="100000"/>
        <a:buFont typeface="Arial" panose="020B0604020202020204"/>
        <a:buChar char="»"/>
        <a:defRPr sz="2000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4138931" y="502131"/>
            <a:ext cx="866137" cy="5994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总结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396993" y="1539257"/>
            <a:ext cx="6032982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说一下使用 jQuery 和使用框架的区别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396996" y="2695779"/>
            <a:ext cx="6226111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中如何实现响应式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说一下对 MVVM 的理解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1396996" y="3274039"/>
            <a:ext cx="6032982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中如何解析模板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396996" y="3853754"/>
            <a:ext cx="6032982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vue 的整个实现流程</a:t>
            </a:r>
            <a:endParaRPr sz="2000">
              <a:solidFill>
                <a:srgbClr val="474747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5" animBg="1" advAuto="0"/>
      <p:bldP spid="135" grpId="4" animBg="1" advAuto="0"/>
      <p:bldP spid="132" grpId="1" animBg="1" advAuto="0"/>
      <p:bldP spid="134" grpId="2" animBg="1" advAuto="0"/>
      <p:bldP spid="133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396991" y="2363303"/>
            <a:ext cx="6464434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以数据驱动视图，只关心数据变化，DOM 操作被封装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数据和视图的分离，解耦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1934460" y="742798"/>
            <a:ext cx="5275078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使用 jQuery 和使用框架的区别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96991" y="2941564"/>
            <a:ext cx="6464434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前端组件化（后面还有组件化的课程）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3" animBg="1" advAuto="0"/>
      <p:bldP spid="139" grpId="1" animBg="1" advAuto="0"/>
      <p:bldP spid="13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307865" y="387197"/>
            <a:ext cx="2528269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什么是 MVVM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396991" y="1539257"/>
            <a:ext cx="6032986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MVVM - Model View ViewModel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396995" y="2695779"/>
            <a:ext cx="6226114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ViewModel 的理解，联系 View 和 Model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397005" y="2117518"/>
            <a:ext cx="6559651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/>
          <a:p>
            <a:pPr lvl="0">
              <a:buClr>
                <a:srgbClr val="474747"/>
              </a:buClr>
              <a:buSzPct val="100000"/>
              <a:buFont typeface="微软雅黑" panose="020B0503020204020204" charset="-122"/>
              <a:buChar char="•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三者之间的联系，以及如何对应到各段代码</a:t>
            </a:r>
            <a:endParaRPr sz="200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  <p:bldP spid="145" grpId="3" animBg="1" advAuto="0"/>
      <p:bldP spid="146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232148" y="527533"/>
            <a:ext cx="2679701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三要素（附加）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396992" y="1505644"/>
            <a:ext cx="6037941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响应式：vue 如何监听到 data 的每个属性变化？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模板引擎：vue 的模板如何被解析，指令如何处理？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396992" y="2662163"/>
            <a:ext cx="635001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渲染：vue 的模板如何被渲染成 html ？以及渲染过程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animBg="1" advAuto="0"/>
      <p:bldP spid="151" grpId="3" animBg="1" advAuto="0"/>
      <p:bldP spid="150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396992" y="2363304"/>
            <a:ext cx="5823827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 data 的属性代理到 vm 上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关键是理解 Object.defineProperty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2850312" y="742798"/>
            <a:ext cx="3443375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如何实现响应式</a:t>
            </a:r>
            <a:endParaRPr sz="3000">
              <a:solidFill>
                <a:srgbClr val="C9425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2" animBg="1" advAuto="0"/>
      <p:bldP spid="15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396993" y="1969604"/>
            <a:ext cx="6629183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模板必须转换为 JS 代码（有逻辑、渲染 html、JS 变量）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1397000" y="1391341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模板：字符串，有逻辑，嵌入 JS 变量……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3040812" y="387197"/>
            <a:ext cx="3062375" cy="508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如何解析模板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396992" y="2547866"/>
            <a:ext cx="5823827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函数是什么样子的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396992" y="3126128"/>
            <a:ext cx="5823827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render 函数执行是返回 vnode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1396992" y="3704390"/>
            <a:ext cx="5823827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updateComponent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3" animBg="1" advAuto="0"/>
      <p:bldP spid="157" grpId="2" animBg="1" advAuto="0"/>
      <p:bldP spid="161" grpId="4" animBg="1" advAuto="0"/>
      <p:bldP spid="158" grpId="1" animBg="1" advAuto="0"/>
      <p:bldP spid="162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1396993" y="2363304"/>
            <a:ext cx="582382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第二步：响应式开始监听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397000" y="1785042"/>
            <a:ext cx="5080000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第一步：解析模板成 render 函数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2804594" y="742798"/>
            <a:ext cx="3534811" cy="5994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vue 实现的整体流程</a:t>
            </a:r>
            <a:endParaRPr sz="3000">
              <a:solidFill>
                <a:srgbClr val="C94251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396993" y="2941566"/>
            <a:ext cx="582382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第三步：首次渲染，显示页面，且绑定依赖</a:t>
            </a:r>
            <a:endParaRPr sz="2000">
              <a:solidFill>
                <a:srgbClr val="474747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396993" y="3519828"/>
            <a:ext cx="5823825" cy="330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微软雅黑" panose="020B0503020204020204" charset="-122"/>
              <a:buChar char="•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第四步：data 属性变化，触发 rerender</a:t>
            </a:r>
            <a:endParaRPr sz="2000">
              <a:solidFill>
                <a:srgbClr val="474747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3" animBg="1" advAuto="0"/>
      <p:bldP spid="165" grpId="1" animBg="1" advAuto="0"/>
      <p:bldP spid="164" grpId="2" animBg="1" advAuto="0"/>
      <p:bldP spid="168" grpId="4" animBg="1" advAuto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/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Helvetica Neue</vt:lpstr>
      <vt:lpstr>Calibri</vt:lpstr>
      <vt:lpstr>微软雅黑</vt:lpstr>
      <vt:lpstr>Arial</vt:lpstr>
      <vt:lpstr>Arial Unicode MS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M_6729</cp:lastModifiedBy>
  <cp:revision>1</cp:revision>
  <dcterms:created xsi:type="dcterms:W3CDTF">2019-03-12T02:28:51Z</dcterms:created>
  <dcterms:modified xsi:type="dcterms:W3CDTF">2019-03-12T02:28:51Z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