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202cd8bda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202cd8bda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2028724086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2028724086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f16c61bf1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f16c61bf1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2028724086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2028724086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202cd8bda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202cd8bda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2028724086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2028724086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202cd8bda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202cd8bda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202cd8bda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202cd8bda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202cd8bda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202cd8bda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202cd8bda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202cd8bda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02872408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02872408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202cd8bda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202cd8bda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2028724086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2028724086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f18a24686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f18a24686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2028724086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2028724086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028724086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2028724086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202872408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202872408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f16c61bf1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f16c61bf1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202872408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202872408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202872408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202872408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02cd8bda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02cd8bda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202872408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202872408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4.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25.png"/><Relationship Id="rId5" Type="http://schemas.openxmlformats.org/officeDocument/2006/relationships/image" Target="../media/image18.png"/><Relationship Id="rId6" Type="http://schemas.openxmlformats.org/officeDocument/2006/relationships/image" Target="../media/image20.png"/><Relationship Id="rId7" Type="http://schemas.openxmlformats.org/officeDocument/2006/relationships/image" Target="../media/image7.png"/><Relationship Id="rId8"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8.png"/><Relationship Id="rId5"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28.png"/><Relationship Id="rId5"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9.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6.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11700" y="888425"/>
            <a:ext cx="8520600" cy="1095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Proximity Pricing</a:t>
            </a:r>
            <a:endParaRPr/>
          </a:p>
        </p:txBody>
      </p:sp>
      <p:sp>
        <p:nvSpPr>
          <p:cNvPr id="86" name="Google Shape;86;p13"/>
          <p:cNvSpPr txBox="1"/>
          <p:nvPr>
            <p:ph idx="1" type="subTitle"/>
          </p:nvPr>
        </p:nvSpPr>
        <p:spPr>
          <a:xfrm>
            <a:off x="352375" y="3210225"/>
            <a:ext cx="8520600" cy="792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Using machine learning techniques to predict how the proximity to a point of interest influences house prices in a particular area.</a:t>
            </a:r>
            <a:endParaRPr/>
          </a:p>
        </p:txBody>
      </p:sp>
      <p:sp>
        <p:nvSpPr>
          <p:cNvPr id="87" name="Google Shape;87;p13"/>
          <p:cNvSpPr txBox="1"/>
          <p:nvPr>
            <p:ph idx="1" type="subTitle"/>
          </p:nvPr>
        </p:nvSpPr>
        <p:spPr>
          <a:xfrm>
            <a:off x="352375" y="19840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Trey Kolos, Brandon Grill, Aidan Sakata, Braulio Quintana, Devin Dubois</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2"/>
          <p:cNvPicPr preferRelativeResize="0"/>
          <p:nvPr/>
        </p:nvPicPr>
        <p:blipFill>
          <a:blip r:embed="rId3">
            <a:alphaModFix/>
          </a:blip>
          <a:stretch>
            <a:fillRect/>
          </a:stretch>
        </p:blipFill>
        <p:spPr>
          <a:xfrm>
            <a:off x="147379" y="278225"/>
            <a:ext cx="4225725" cy="2147501"/>
          </a:xfrm>
          <a:prstGeom prst="rect">
            <a:avLst/>
          </a:prstGeom>
          <a:noFill/>
          <a:ln cap="flat" cmpd="sng" w="19050">
            <a:solidFill>
              <a:schemeClr val="dk2"/>
            </a:solidFill>
            <a:prstDash val="solid"/>
            <a:round/>
            <a:headEnd len="sm" w="sm" type="none"/>
            <a:tailEnd len="sm" w="sm" type="none"/>
          </a:ln>
        </p:spPr>
      </p:pic>
      <p:pic>
        <p:nvPicPr>
          <p:cNvPr id="161" name="Google Shape;161;p22"/>
          <p:cNvPicPr preferRelativeResize="0"/>
          <p:nvPr/>
        </p:nvPicPr>
        <p:blipFill>
          <a:blip r:embed="rId4">
            <a:alphaModFix/>
          </a:blip>
          <a:stretch>
            <a:fillRect/>
          </a:stretch>
        </p:blipFill>
        <p:spPr>
          <a:xfrm>
            <a:off x="4571997" y="278225"/>
            <a:ext cx="4195101" cy="2038925"/>
          </a:xfrm>
          <a:prstGeom prst="rect">
            <a:avLst/>
          </a:prstGeom>
          <a:noFill/>
          <a:ln>
            <a:noFill/>
          </a:ln>
        </p:spPr>
      </p:pic>
      <p:pic>
        <p:nvPicPr>
          <p:cNvPr id="162" name="Google Shape;162;p22"/>
          <p:cNvPicPr preferRelativeResize="0"/>
          <p:nvPr/>
        </p:nvPicPr>
        <p:blipFill>
          <a:blip r:embed="rId5">
            <a:alphaModFix/>
          </a:blip>
          <a:stretch>
            <a:fillRect/>
          </a:stretch>
        </p:blipFill>
        <p:spPr>
          <a:xfrm>
            <a:off x="2121328" y="2642900"/>
            <a:ext cx="4466096" cy="214351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r>
              <a:rPr lang="en"/>
              <a:t> 1: Finding Points of Interest</a:t>
            </a:r>
            <a:endParaRPr/>
          </a:p>
        </p:txBody>
      </p:sp>
      <p:sp>
        <p:nvSpPr>
          <p:cNvPr id="168" name="Google Shape;168;p23"/>
          <p:cNvSpPr txBox="1"/>
          <p:nvPr>
            <p:ph idx="1" type="body"/>
          </p:nvPr>
        </p:nvSpPr>
        <p:spPr>
          <a:xfrm>
            <a:off x="311700" y="1229875"/>
            <a:ext cx="8520600" cy="3339000"/>
          </a:xfrm>
          <a:prstGeom prst="rect">
            <a:avLst/>
          </a:prstGeom>
          <a:solidFill>
            <a:schemeClr val="lt1"/>
          </a:solidFill>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calculated the </a:t>
            </a:r>
            <a:r>
              <a:rPr lang="en"/>
              <a:t>Euclidean</a:t>
            </a:r>
            <a:r>
              <a:rPr lang="en"/>
              <a:t> distance between the houses and the points of interest with a function and created a method to create a dataframe of all the houses within a certain </a:t>
            </a:r>
            <a:r>
              <a:rPr lang="en"/>
              <a:t>radius</a:t>
            </a:r>
            <a:r>
              <a:rPr lang="en"/>
              <a:t> from a point.</a:t>
            </a:r>
            <a:endParaRPr/>
          </a:p>
          <a:p>
            <a:pPr indent="-317500" lvl="1" marL="914400" rtl="0" algn="l">
              <a:spcBef>
                <a:spcPts val="0"/>
              </a:spcBef>
              <a:spcAft>
                <a:spcPts val="0"/>
              </a:spcAft>
              <a:buSzPts val="1400"/>
              <a:buChar char="○"/>
            </a:pPr>
            <a:r>
              <a:rPr lang="en"/>
              <a:t>FTX Arena (prototype)</a:t>
            </a:r>
            <a:endParaRPr/>
          </a:p>
          <a:p>
            <a:pPr indent="-317500" lvl="2" marL="1371600" rtl="0" algn="l">
              <a:spcBef>
                <a:spcPts val="0"/>
              </a:spcBef>
              <a:spcAft>
                <a:spcPts val="0"/>
              </a:spcAft>
              <a:buSzPts val="1400"/>
              <a:buChar char="■"/>
            </a:pPr>
            <a:r>
              <a:rPr lang="en"/>
              <a:t>Found that the distance from a poi is insignificant around 10 miles, use closer radius for housing groups</a:t>
            </a:r>
            <a:endParaRPr/>
          </a:p>
          <a:p>
            <a:pPr indent="-317500" lvl="1" marL="914400" rtl="0" algn="l">
              <a:spcBef>
                <a:spcPts val="0"/>
              </a:spcBef>
              <a:spcAft>
                <a:spcPts val="0"/>
              </a:spcAft>
              <a:buSzPts val="1400"/>
              <a:buChar char="○"/>
            </a:pPr>
            <a:r>
              <a:rPr lang="en"/>
              <a:t>6 miles radius Bayfront Park, 6 miles radius University Miami Hospital, 6 miles radius Little Haiti Soccer Park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4"/>
          <p:cNvPicPr preferRelativeResize="0"/>
          <p:nvPr/>
        </p:nvPicPr>
        <p:blipFill>
          <a:blip r:embed="rId3">
            <a:alphaModFix/>
          </a:blip>
          <a:stretch>
            <a:fillRect/>
          </a:stretch>
        </p:blipFill>
        <p:spPr>
          <a:xfrm>
            <a:off x="603600" y="434975"/>
            <a:ext cx="2007150" cy="1522750"/>
          </a:xfrm>
          <a:prstGeom prst="rect">
            <a:avLst/>
          </a:prstGeom>
          <a:noFill/>
          <a:ln>
            <a:noFill/>
          </a:ln>
        </p:spPr>
      </p:pic>
      <p:pic>
        <p:nvPicPr>
          <p:cNvPr id="174" name="Google Shape;174;p24"/>
          <p:cNvPicPr preferRelativeResize="0"/>
          <p:nvPr/>
        </p:nvPicPr>
        <p:blipFill>
          <a:blip r:embed="rId4">
            <a:alphaModFix/>
          </a:blip>
          <a:stretch>
            <a:fillRect/>
          </a:stretch>
        </p:blipFill>
        <p:spPr>
          <a:xfrm>
            <a:off x="634350" y="1907425"/>
            <a:ext cx="1976401" cy="1892981"/>
          </a:xfrm>
          <a:prstGeom prst="rect">
            <a:avLst/>
          </a:prstGeom>
          <a:noFill/>
          <a:ln>
            <a:noFill/>
          </a:ln>
        </p:spPr>
      </p:pic>
      <p:sp>
        <p:nvSpPr>
          <p:cNvPr id="175" name="Google Shape;175;p24"/>
          <p:cNvSpPr txBox="1"/>
          <p:nvPr/>
        </p:nvSpPr>
        <p:spPr>
          <a:xfrm>
            <a:off x="251625" y="60375"/>
            <a:ext cx="2858700" cy="2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Price from Bayfront Park</a:t>
            </a:r>
            <a:endParaRPr sz="1800">
              <a:solidFill>
                <a:schemeClr val="dk2"/>
              </a:solidFill>
              <a:latin typeface="Roboto"/>
              <a:ea typeface="Roboto"/>
              <a:cs typeface="Roboto"/>
              <a:sym typeface="Roboto"/>
            </a:endParaRPr>
          </a:p>
        </p:txBody>
      </p:sp>
      <p:pic>
        <p:nvPicPr>
          <p:cNvPr id="176" name="Google Shape;176;p24"/>
          <p:cNvPicPr preferRelativeResize="0"/>
          <p:nvPr/>
        </p:nvPicPr>
        <p:blipFill>
          <a:blip r:embed="rId5">
            <a:alphaModFix/>
          </a:blip>
          <a:stretch>
            <a:fillRect/>
          </a:stretch>
        </p:blipFill>
        <p:spPr>
          <a:xfrm>
            <a:off x="3437375" y="480600"/>
            <a:ext cx="1953676" cy="1431500"/>
          </a:xfrm>
          <a:prstGeom prst="rect">
            <a:avLst/>
          </a:prstGeom>
          <a:noFill/>
          <a:ln>
            <a:noFill/>
          </a:ln>
        </p:spPr>
      </p:pic>
      <p:sp>
        <p:nvSpPr>
          <p:cNvPr id="177" name="Google Shape;177;p24"/>
          <p:cNvSpPr txBox="1"/>
          <p:nvPr/>
        </p:nvSpPr>
        <p:spPr>
          <a:xfrm>
            <a:off x="2984450" y="106925"/>
            <a:ext cx="3804900" cy="3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Roboto"/>
                <a:ea typeface="Roboto"/>
                <a:cs typeface="Roboto"/>
                <a:sym typeface="Roboto"/>
              </a:rPr>
              <a:t>Price from University Miami Hospital</a:t>
            </a:r>
            <a:endParaRPr sz="1500">
              <a:solidFill>
                <a:schemeClr val="dk2"/>
              </a:solidFill>
              <a:latin typeface="Roboto"/>
              <a:ea typeface="Roboto"/>
              <a:cs typeface="Roboto"/>
              <a:sym typeface="Roboto"/>
            </a:endParaRPr>
          </a:p>
        </p:txBody>
      </p:sp>
      <p:pic>
        <p:nvPicPr>
          <p:cNvPr id="178" name="Google Shape;178;p24"/>
          <p:cNvPicPr preferRelativeResize="0"/>
          <p:nvPr/>
        </p:nvPicPr>
        <p:blipFill>
          <a:blip r:embed="rId6">
            <a:alphaModFix/>
          </a:blip>
          <a:stretch>
            <a:fillRect/>
          </a:stretch>
        </p:blipFill>
        <p:spPr>
          <a:xfrm>
            <a:off x="3518926" y="1988951"/>
            <a:ext cx="1933544" cy="1868025"/>
          </a:xfrm>
          <a:prstGeom prst="rect">
            <a:avLst/>
          </a:prstGeom>
          <a:noFill/>
          <a:ln>
            <a:noFill/>
          </a:ln>
        </p:spPr>
      </p:pic>
      <p:pic>
        <p:nvPicPr>
          <p:cNvPr id="179" name="Google Shape;179;p24"/>
          <p:cNvPicPr preferRelativeResize="0"/>
          <p:nvPr/>
        </p:nvPicPr>
        <p:blipFill>
          <a:blip r:embed="rId7">
            <a:alphaModFix/>
          </a:blip>
          <a:stretch>
            <a:fillRect/>
          </a:stretch>
        </p:blipFill>
        <p:spPr>
          <a:xfrm>
            <a:off x="6531500" y="538349"/>
            <a:ext cx="2007150" cy="1419380"/>
          </a:xfrm>
          <a:prstGeom prst="rect">
            <a:avLst/>
          </a:prstGeom>
          <a:noFill/>
          <a:ln>
            <a:noFill/>
          </a:ln>
        </p:spPr>
      </p:pic>
      <p:pic>
        <p:nvPicPr>
          <p:cNvPr id="180" name="Google Shape;180;p24"/>
          <p:cNvPicPr preferRelativeResize="0"/>
          <p:nvPr/>
        </p:nvPicPr>
        <p:blipFill>
          <a:blip r:embed="rId8">
            <a:alphaModFix/>
          </a:blip>
          <a:stretch>
            <a:fillRect/>
          </a:stretch>
        </p:blipFill>
        <p:spPr>
          <a:xfrm>
            <a:off x="6531501" y="1941000"/>
            <a:ext cx="2118249" cy="1963925"/>
          </a:xfrm>
          <a:prstGeom prst="rect">
            <a:avLst/>
          </a:prstGeom>
          <a:noFill/>
          <a:ln>
            <a:noFill/>
          </a:ln>
        </p:spPr>
      </p:pic>
      <p:sp>
        <p:nvSpPr>
          <p:cNvPr id="181" name="Google Shape;181;p24"/>
          <p:cNvSpPr txBox="1"/>
          <p:nvPr/>
        </p:nvSpPr>
        <p:spPr>
          <a:xfrm>
            <a:off x="6326225" y="106925"/>
            <a:ext cx="24177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Price from Haiti Park</a:t>
            </a:r>
            <a:endParaRPr sz="1800">
              <a:solidFill>
                <a:schemeClr val="dk2"/>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25"/>
          <p:cNvPicPr preferRelativeResize="0"/>
          <p:nvPr/>
        </p:nvPicPr>
        <p:blipFill>
          <a:blip r:embed="rId3">
            <a:alphaModFix/>
          </a:blip>
          <a:stretch>
            <a:fillRect/>
          </a:stretch>
        </p:blipFill>
        <p:spPr>
          <a:xfrm>
            <a:off x="375800" y="1173925"/>
            <a:ext cx="2858700" cy="2559464"/>
          </a:xfrm>
          <a:prstGeom prst="rect">
            <a:avLst/>
          </a:prstGeom>
          <a:noFill/>
          <a:ln>
            <a:noFill/>
          </a:ln>
        </p:spPr>
      </p:pic>
      <p:pic>
        <p:nvPicPr>
          <p:cNvPr id="187" name="Google Shape;187;p25"/>
          <p:cNvPicPr preferRelativeResize="0"/>
          <p:nvPr/>
        </p:nvPicPr>
        <p:blipFill>
          <a:blip r:embed="rId4">
            <a:alphaModFix/>
          </a:blip>
          <a:stretch>
            <a:fillRect/>
          </a:stretch>
        </p:blipFill>
        <p:spPr>
          <a:xfrm>
            <a:off x="3409488" y="1116900"/>
            <a:ext cx="2844900" cy="2520925"/>
          </a:xfrm>
          <a:prstGeom prst="rect">
            <a:avLst/>
          </a:prstGeom>
          <a:noFill/>
          <a:ln>
            <a:noFill/>
          </a:ln>
        </p:spPr>
      </p:pic>
      <p:pic>
        <p:nvPicPr>
          <p:cNvPr id="188" name="Google Shape;188;p25"/>
          <p:cNvPicPr preferRelativeResize="0"/>
          <p:nvPr/>
        </p:nvPicPr>
        <p:blipFill>
          <a:blip r:embed="rId5">
            <a:alphaModFix/>
          </a:blip>
          <a:stretch>
            <a:fillRect/>
          </a:stretch>
        </p:blipFill>
        <p:spPr>
          <a:xfrm>
            <a:off x="6326234" y="1116900"/>
            <a:ext cx="2773850" cy="2319425"/>
          </a:xfrm>
          <a:prstGeom prst="rect">
            <a:avLst/>
          </a:prstGeom>
          <a:noFill/>
          <a:ln>
            <a:noFill/>
          </a:ln>
        </p:spPr>
      </p:pic>
      <p:sp>
        <p:nvSpPr>
          <p:cNvPr id="189" name="Google Shape;189;p25"/>
          <p:cNvSpPr txBox="1"/>
          <p:nvPr/>
        </p:nvSpPr>
        <p:spPr>
          <a:xfrm>
            <a:off x="2984450" y="251850"/>
            <a:ext cx="3804900" cy="3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Roboto"/>
                <a:ea typeface="Roboto"/>
                <a:cs typeface="Roboto"/>
                <a:sym typeface="Roboto"/>
              </a:rPr>
              <a:t>Price from University Miami Hospital</a:t>
            </a:r>
            <a:endParaRPr sz="1500">
              <a:solidFill>
                <a:schemeClr val="dk2"/>
              </a:solidFill>
              <a:latin typeface="Roboto"/>
              <a:ea typeface="Roboto"/>
              <a:cs typeface="Roboto"/>
              <a:sym typeface="Roboto"/>
            </a:endParaRPr>
          </a:p>
        </p:txBody>
      </p:sp>
      <p:sp>
        <p:nvSpPr>
          <p:cNvPr id="190" name="Google Shape;190;p25"/>
          <p:cNvSpPr txBox="1"/>
          <p:nvPr/>
        </p:nvSpPr>
        <p:spPr>
          <a:xfrm>
            <a:off x="6326225" y="280200"/>
            <a:ext cx="24177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Price from Haiti Park</a:t>
            </a:r>
            <a:endParaRPr sz="1800">
              <a:solidFill>
                <a:schemeClr val="dk2"/>
              </a:solidFill>
              <a:latin typeface="Roboto"/>
              <a:ea typeface="Roboto"/>
              <a:cs typeface="Roboto"/>
              <a:sym typeface="Roboto"/>
            </a:endParaRPr>
          </a:p>
        </p:txBody>
      </p:sp>
      <p:sp>
        <p:nvSpPr>
          <p:cNvPr id="191" name="Google Shape;191;p25"/>
          <p:cNvSpPr txBox="1"/>
          <p:nvPr/>
        </p:nvSpPr>
        <p:spPr>
          <a:xfrm>
            <a:off x="260775" y="280200"/>
            <a:ext cx="2858700" cy="2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Price from Bayfront Park</a:t>
            </a:r>
            <a:endParaRPr sz="1800">
              <a:solidFill>
                <a:schemeClr val="dk2"/>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6"/>
          <p:cNvSpPr txBox="1"/>
          <p:nvPr/>
        </p:nvSpPr>
        <p:spPr>
          <a:xfrm>
            <a:off x="271775" y="156025"/>
            <a:ext cx="8535600" cy="10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Conclusion:</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	There is little correlation between sale price and distance from a single point of interest.</a:t>
            </a:r>
            <a:endParaRPr sz="1800">
              <a:solidFill>
                <a:schemeClr val="dk2"/>
              </a:solidFill>
              <a:latin typeface="Roboto"/>
              <a:ea typeface="Roboto"/>
              <a:cs typeface="Roboto"/>
              <a:sym typeface="Roboto"/>
            </a:endParaRPr>
          </a:p>
          <a:p>
            <a:pPr indent="0" lvl="0" marL="0" rtl="0" algn="l">
              <a:spcBef>
                <a:spcPts val="0"/>
              </a:spcBef>
              <a:spcAft>
                <a:spcPts val="0"/>
              </a:spcAft>
              <a:buNone/>
            </a:pPr>
            <a:r>
              <a:rPr lang="en" sz="1800">
                <a:solidFill>
                  <a:schemeClr val="dk2"/>
                </a:solidFill>
                <a:latin typeface="Roboto"/>
                <a:ea typeface="Roboto"/>
                <a:cs typeface="Roboto"/>
                <a:sym typeface="Roboto"/>
              </a:rPr>
              <a:t>	New hypothesis - Do multiple points of interest correlate to the price of a home?</a:t>
            </a:r>
            <a:endParaRPr sz="1800">
              <a:solidFill>
                <a:schemeClr val="dk2"/>
              </a:solidFill>
              <a:latin typeface="Roboto"/>
              <a:ea typeface="Roboto"/>
              <a:cs typeface="Roboto"/>
              <a:sym typeface="Roboto"/>
            </a:endParaRPr>
          </a:p>
        </p:txBody>
      </p:sp>
      <p:pic>
        <p:nvPicPr>
          <p:cNvPr id="197" name="Google Shape;197;p26"/>
          <p:cNvPicPr preferRelativeResize="0"/>
          <p:nvPr/>
        </p:nvPicPr>
        <p:blipFill rotWithShape="1">
          <a:blip r:embed="rId3">
            <a:alphaModFix/>
          </a:blip>
          <a:srcRect b="17586" l="0" r="0" t="13929"/>
          <a:stretch/>
        </p:blipFill>
        <p:spPr>
          <a:xfrm>
            <a:off x="1934000" y="1514850"/>
            <a:ext cx="3627225" cy="3291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 New methods (Methodology 2)</a:t>
            </a:r>
            <a:endParaRPr/>
          </a:p>
        </p:txBody>
      </p:sp>
      <p:sp>
        <p:nvSpPr>
          <p:cNvPr id="203" name="Google Shape;203;p27"/>
          <p:cNvSpPr txBox="1"/>
          <p:nvPr>
            <p:ph idx="1" type="body"/>
          </p:nvPr>
        </p:nvSpPr>
        <p:spPr>
          <a:xfrm>
            <a:off x="311700" y="1229875"/>
            <a:ext cx="8520600" cy="3339000"/>
          </a:xfrm>
          <a:prstGeom prst="rect">
            <a:avLst/>
          </a:prstGeom>
          <a:solidFill>
            <a:schemeClr val="lt1"/>
          </a:solidFill>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Similarly</a:t>
            </a:r>
            <a:r>
              <a:rPr lang="en"/>
              <a:t> to the original </a:t>
            </a:r>
            <a:r>
              <a:rPr lang="en"/>
              <a:t>dataset</a:t>
            </a:r>
            <a:r>
              <a:rPr lang="en"/>
              <a:t> parameters on distance from the city center or the ocean, we decided to engineer our own features that represented the distance of houses from other significant locations.</a:t>
            </a:r>
            <a:endParaRPr/>
          </a:p>
          <a:p>
            <a:pPr indent="-342900" lvl="0" marL="457200" rtl="0" algn="l">
              <a:spcBef>
                <a:spcPts val="0"/>
              </a:spcBef>
              <a:spcAft>
                <a:spcPts val="0"/>
              </a:spcAft>
              <a:buSzPts val="1800"/>
              <a:buChar char="●"/>
            </a:pPr>
            <a:r>
              <a:rPr lang="en"/>
              <a:t>We created dataframes that took data from Miami Dade County’s open database and grouped locations together.</a:t>
            </a:r>
            <a:endParaRPr/>
          </a:p>
          <a:p>
            <a:pPr indent="-317500" lvl="1" marL="914400" rtl="0" algn="l">
              <a:spcBef>
                <a:spcPts val="0"/>
              </a:spcBef>
              <a:spcAft>
                <a:spcPts val="0"/>
              </a:spcAft>
              <a:buSzPts val="1400"/>
              <a:buChar char="○"/>
            </a:pPr>
            <a:r>
              <a:rPr lang="en"/>
              <a:t>Private schools, charter schools, public schools, ports, </a:t>
            </a:r>
            <a:r>
              <a:rPr lang="en"/>
              <a:t>metrorail</a:t>
            </a:r>
            <a:r>
              <a:rPr lang="en"/>
              <a:t>, parks, malls</a:t>
            </a:r>
            <a:endParaRPr/>
          </a:p>
          <a:p>
            <a:pPr indent="-342900" lvl="0" marL="457200" rtl="0" algn="l">
              <a:spcBef>
                <a:spcPts val="0"/>
              </a:spcBef>
              <a:spcAft>
                <a:spcPts val="0"/>
              </a:spcAft>
              <a:buSzPts val="1800"/>
              <a:buChar char="●"/>
            </a:pPr>
            <a:r>
              <a:rPr lang="en"/>
              <a:t>New target variable: price per unit living area</a:t>
            </a:r>
            <a:endParaRPr/>
          </a:p>
          <a:p>
            <a:pPr indent="-342900" lvl="0" marL="457200" rtl="0" algn="l">
              <a:spcBef>
                <a:spcPts val="0"/>
              </a:spcBef>
              <a:spcAft>
                <a:spcPts val="0"/>
              </a:spcAft>
              <a:buSzPts val="1800"/>
              <a:buChar char="●"/>
            </a:pPr>
            <a:r>
              <a:rPr lang="en"/>
              <a:t>We found that with new models, these points did not significantly contribute to the price per living area. Other houses in the same neighborhood were </a:t>
            </a:r>
            <a:r>
              <a:rPr lang="en"/>
              <a:t>similarly</a:t>
            </a:r>
            <a:r>
              <a:rPr lang="en"/>
              <a:t> priced, independent of their distance from parks, schools, etc.</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9" name="Google Shape;209;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0" name="Google Shape;210;p28"/>
          <p:cNvPicPr preferRelativeResize="0"/>
          <p:nvPr/>
        </p:nvPicPr>
        <p:blipFill>
          <a:blip r:embed="rId3">
            <a:alphaModFix/>
          </a:blip>
          <a:stretch>
            <a:fillRect/>
          </a:stretch>
        </p:blipFill>
        <p:spPr>
          <a:xfrm>
            <a:off x="379700" y="509688"/>
            <a:ext cx="3646525" cy="4384575"/>
          </a:xfrm>
          <a:prstGeom prst="rect">
            <a:avLst/>
          </a:prstGeom>
          <a:noFill/>
          <a:ln>
            <a:noFill/>
          </a:ln>
        </p:spPr>
      </p:pic>
      <p:cxnSp>
        <p:nvCxnSpPr>
          <p:cNvPr id="211" name="Google Shape;211;p28"/>
          <p:cNvCxnSpPr>
            <a:stCxn id="210" idx="3"/>
          </p:cNvCxnSpPr>
          <p:nvPr/>
        </p:nvCxnSpPr>
        <p:spPr>
          <a:xfrm>
            <a:off x="4026225" y="2701975"/>
            <a:ext cx="594000" cy="2700"/>
          </a:xfrm>
          <a:prstGeom prst="straightConnector1">
            <a:avLst/>
          </a:prstGeom>
          <a:noFill/>
          <a:ln cap="flat" cmpd="sng" w="9525">
            <a:solidFill>
              <a:schemeClr val="dk2"/>
            </a:solidFill>
            <a:prstDash val="solid"/>
            <a:round/>
            <a:headEnd len="med" w="med" type="none"/>
            <a:tailEnd len="med" w="med" type="triangle"/>
          </a:ln>
        </p:spPr>
      </p:cxnSp>
      <p:pic>
        <p:nvPicPr>
          <p:cNvPr id="212" name="Google Shape;212;p28"/>
          <p:cNvPicPr preferRelativeResize="0"/>
          <p:nvPr/>
        </p:nvPicPr>
        <p:blipFill>
          <a:blip r:embed="rId4">
            <a:alphaModFix/>
          </a:blip>
          <a:stretch>
            <a:fillRect/>
          </a:stretch>
        </p:blipFill>
        <p:spPr>
          <a:xfrm>
            <a:off x="4755850" y="602583"/>
            <a:ext cx="4388149" cy="1569492"/>
          </a:xfrm>
          <a:prstGeom prst="rect">
            <a:avLst/>
          </a:prstGeom>
          <a:noFill/>
          <a:ln>
            <a:noFill/>
          </a:ln>
        </p:spPr>
      </p:pic>
      <p:pic>
        <p:nvPicPr>
          <p:cNvPr id="213" name="Google Shape;213;p28"/>
          <p:cNvPicPr preferRelativeResize="0"/>
          <p:nvPr/>
        </p:nvPicPr>
        <p:blipFill>
          <a:blip r:embed="rId5">
            <a:alphaModFix/>
          </a:blip>
          <a:stretch>
            <a:fillRect/>
          </a:stretch>
        </p:blipFill>
        <p:spPr>
          <a:xfrm>
            <a:off x="4836650" y="2657325"/>
            <a:ext cx="4307350" cy="1624788"/>
          </a:xfrm>
          <a:prstGeom prst="rect">
            <a:avLst/>
          </a:prstGeom>
          <a:noFill/>
          <a:ln>
            <a:noFill/>
          </a:ln>
        </p:spPr>
      </p:pic>
      <p:sp>
        <p:nvSpPr>
          <p:cNvPr id="214" name="Google Shape;214;p28"/>
          <p:cNvSpPr txBox="1"/>
          <p:nvPr/>
        </p:nvSpPr>
        <p:spPr>
          <a:xfrm>
            <a:off x="1463163" y="55350"/>
            <a:ext cx="1479600" cy="3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List of POIs</a:t>
            </a:r>
            <a:endParaRPr sz="1800">
              <a:solidFill>
                <a:schemeClr val="dk2"/>
              </a:solidFill>
              <a:latin typeface="Roboto"/>
              <a:ea typeface="Roboto"/>
              <a:cs typeface="Roboto"/>
              <a:sym typeface="Roboto"/>
            </a:endParaRPr>
          </a:p>
        </p:txBody>
      </p:sp>
      <p:sp>
        <p:nvSpPr>
          <p:cNvPr id="215" name="Google Shape;215;p28"/>
          <p:cNvSpPr txBox="1"/>
          <p:nvPr/>
        </p:nvSpPr>
        <p:spPr>
          <a:xfrm>
            <a:off x="5004925" y="80525"/>
            <a:ext cx="3970800" cy="3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Converted feature from POIs</a:t>
            </a:r>
            <a:endParaRPr sz="1800">
              <a:solidFill>
                <a:schemeClr val="dk2"/>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Target variable</a:t>
            </a:r>
            <a:endParaRPr/>
          </a:p>
        </p:txBody>
      </p:sp>
      <p:sp>
        <p:nvSpPr>
          <p:cNvPr id="221" name="Google Shape;221;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2" name="Google Shape;222;p29"/>
          <p:cNvPicPr preferRelativeResize="0"/>
          <p:nvPr/>
        </p:nvPicPr>
        <p:blipFill>
          <a:blip r:embed="rId3">
            <a:alphaModFix/>
          </a:blip>
          <a:stretch>
            <a:fillRect/>
          </a:stretch>
        </p:blipFill>
        <p:spPr>
          <a:xfrm>
            <a:off x="4791200" y="965937"/>
            <a:ext cx="4229550" cy="3211625"/>
          </a:xfrm>
          <a:prstGeom prst="rect">
            <a:avLst/>
          </a:prstGeom>
          <a:noFill/>
          <a:ln>
            <a:noFill/>
          </a:ln>
        </p:spPr>
      </p:pic>
      <p:pic>
        <p:nvPicPr>
          <p:cNvPr id="223" name="Google Shape;223;p29"/>
          <p:cNvPicPr preferRelativeResize="0"/>
          <p:nvPr/>
        </p:nvPicPr>
        <p:blipFill>
          <a:blip r:embed="rId4">
            <a:alphaModFix/>
          </a:blip>
          <a:stretch>
            <a:fillRect/>
          </a:stretch>
        </p:blipFill>
        <p:spPr>
          <a:xfrm>
            <a:off x="124500" y="976275"/>
            <a:ext cx="4512925" cy="3190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0"/>
          <p:cNvSpPr txBox="1"/>
          <p:nvPr>
            <p:ph idx="1" type="body"/>
          </p:nvPr>
        </p:nvSpPr>
        <p:spPr>
          <a:xfrm>
            <a:off x="311700" y="221450"/>
            <a:ext cx="8520600" cy="434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Engineering Overview and new Target Value</a:t>
            </a:r>
            <a:endParaRPr/>
          </a:p>
          <a:p>
            <a:pPr indent="-342900" lvl="0" marL="457200" rtl="0" algn="l">
              <a:spcBef>
                <a:spcPts val="1200"/>
              </a:spcBef>
              <a:spcAft>
                <a:spcPts val="0"/>
              </a:spcAft>
              <a:buSzPts val="1800"/>
              <a:buChar char="-"/>
            </a:pPr>
            <a:r>
              <a:rPr lang="en"/>
              <a:t>75 new features based on the pois around the city</a:t>
            </a:r>
            <a:endParaRPr/>
          </a:p>
          <a:p>
            <a:pPr indent="-317500" lvl="1" marL="914400" rtl="0" algn="l">
              <a:spcBef>
                <a:spcPts val="0"/>
              </a:spcBef>
              <a:spcAft>
                <a:spcPts val="0"/>
              </a:spcAft>
              <a:buSzPts val="1400"/>
              <a:buChar char="-"/>
            </a:pPr>
            <a:r>
              <a:rPr lang="en"/>
              <a:t>15 malls</a:t>
            </a:r>
            <a:endParaRPr/>
          </a:p>
          <a:p>
            <a:pPr indent="-317500" lvl="1" marL="914400" rtl="0" algn="l">
              <a:spcBef>
                <a:spcPts val="0"/>
              </a:spcBef>
              <a:spcAft>
                <a:spcPts val="0"/>
              </a:spcAft>
              <a:buSzPts val="1400"/>
              <a:buChar char="-"/>
            </a:pPr>
            <a:r>
              <a:rPr lang="en"/>
              <a:t>15 schools</a:t>
            </a:r>
            <a:endParaRPr/>
          </a:p>
          <a:p>
            <a:pPr indent="-317500" lvl="1" marL="914400" rtl="0" algn="l">
              <a:spcBef>
                <a:spcPts val="0"/>
              </a:spcBef>
              <a:spcAft>
                <a:spcPts val="0"/>
              </a:spcAft>
              <a:buSzPts val="1400"/>
              <a:buChar char="-"/>
            </a:pPr>
            <a:r>
              <a:rPr lang="en"/>
              <a:t>15 parks</a:t>
            </a:r>
            <a:endParaRPr/>
          </a:p>
          <a:p>
            <a:pPr indent="-317500" lvl="1" marL="914400" rtl="0" algn="l">
              <a:spcBef>
                <a:spcPts val="0"/>
              </a:spcBef>
              <a:spcAft>
                <a:spcPts val="0"/>
              </a:spcAft>
              <a:buSzPts val="1400"/>
              <a:buChar char="-"/>
            </a:pPr>
            <a:r>
              <a:rPr lang="en"/>
              <a:t>15 metro rail stops</a:t>
            </a:r>
            <a:endParaRPr/>
          </a:p>
          <a:p>
            <a:pPr indent="-317500" lvl="1" marL="914400" rtl="0" algn="l">
              <a:spcBef>
                <a:spcPts val="0"/>
              </a:spcBef>
              <a:spcAft>
                <a:spcPts val="0"/>
              </a:spcAft>
              <a:buSzPts val="1400"/>
              <a:buChar char="-"/>
            </a:pPr>
            <a:r>
              <a:rPr lang="en"/>
              <a:t>15 miami port stops</a:t>
            </a:r>
            <a:endParaRPr/>
          </a:p>
          <a:p>
            <a:pPr indent="-342900" lvl="0" marL="457200" rtl="0" algn="l">
              <a:spcBef>
                <a:spcPts val="0"/>
              </a:spcBef>
              <a:spcAft>
                <a:spcPts val="0"/>
              </a:spcAft>
              <a:buSzPts val="1800"/>
              <a:buChar char="-"/>
            </a:pPr>
            <a:r>
              <a:rPr lang="en"/>
              <a:t>New target variable smooths out the differences in the price ranges and makes things a little more standardized.</a:t>
            </a:r>
            <a:endParaRPr/>
          </a:p>
        </p:txBody>
      </p:sp>
      <p:pic>
        <p:nvPicPr>
          <p:cNvPr id="229" name="Google Shape;229;p30"/>
          <p:cNvPicPr preferRelativeResize="0"/>
          <p:nvPr/>
        </p:nvPicPr>
        <p:blipFill>
          <a:blip r:embed="rId3">
            <a:alphaModFix/>
          </a:blip>
          <a:stretch>
            <a:fillRect/>
          </a:stretch>
        </p:blipFill>
        <p:spPr>
          <a:xfrm>
            <a:off x="3327113" y="2944175"/>
            <a:ext cx="2489775" cy="2063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x 4 block average (new feature)</a:t>
            </a:r>
            <a:endParaRPr/>
          </a:p>
        </p:txBody>
      </p:sp>
      <p:sp>
        <p:nvSpPr>
          <p:cNvPr id="235" name="Google Shape;235;p3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When taking in consideration a 4 x 4 block average </a:t>
            </a:r>
            <a:r>
              <a:rPr lang="en"/>
              <a:t>price per square foot livable area</a:t>
            </a:r>
            <a:r>
              <a:rPr lang="en"/>
              <a:t> we get much more accurate results</a:t>
            </a:r>
            <a:endParaRPr/>
          </a:p>
        </p:txBody>
      </p:sp>
      <p:pic>
        <p:nvPicPr>
          <p:cNvPr id="236" name="Google Shape;236;p31"/>
          <p:cNvPicPr preferRelativeResize="0"/>
          <p:nvPr/>
        </p:nvPicPr>
        <p:blipFill>
          <a:blip r:embed="rId3">
            <a:alphaModFix/>
          </a:blip>
          <a:stretch>
            <a:fillRect/>
          </a:stretch>
        </p:blipFill>
        <p:spPr>
          <a:xfrm>
            <a:off x="5068100" y="1983450"/>
            <a:ext cx="3653700" cy="3074150"/>
          </a:xfrm>
          <a:prstGeom prst="rect">
            <a:avLst/>
          </a:prstGeom>
          <a:noFill/>
          <a:ln>
            <a:noFill/>
          </a:ln>
        </p:spPr>
      </p:pic>
      <p:pic>
        <p:nvPicPr>
          <p:cNvPr id="237" name="Google Shape;237;p31"/>
          <p:cNvPicPr preferRelativeResize="0"/>
          <p:nvPr/>
        </p:nvPicPr>
        <p:blipFill>
          <a:blip r:embed="rId4">
            <a:alphaModFix/>
          </a:blip>
          <a:stretch>
            <a:fillRect/>
          </a:stretch>
        </p:blipFill>
        <p:spPr>
          <a:xfrm>
            <a:off x="397776" y="1983450"/>
            <a:ext cx="4277676" cy="29960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Concept</a:t>
            </a:r>
            <a:endParaRPr/>
          </a:p>
        </p:txBody>
      </p:sp>
      <p:sp>
        <p:nvSpPr>
          <p:cNvPr id="93" name="Google Shape;93;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inspiration for the idea is to take a dataset containing house pricing data and the location of each house and be able to predict the price of a home based on its proximity to a point of interest.</a:t>
            </a:r>
            <a:endParaRPr/>
          </a:p>
          <a:p>
            <a:pPr indent="-342900" lvl="0" marL="457200" rtl="0" algn="l">
              <a:spcBef>
                <a:spcPts val="0"/>
              </a:spcBef>
              <a:spcAft>
                <a:spcPts val="0"/>
              </a:spcAft>
              <a:buSzPts val="1800"/>
              <a:buChar char="●"/>
            </a:pPr>
            <a:r>
              <a:rPr lang="en"/>
              <a:t>The model would train on houses within a certain radius from a point of interest (such as a park or a stadium) and be able to predict the price of houses based on their distance from that point.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 3 (last test)</a:t>
            </a:r>
            <a:endParaRPr/>
          </a:p>
        </p:txBody>
      </p:sp>
      <p:sp>
        <p:nvSpPr>
          <p:cNvPr id="243" name="Google Shape;243;p3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wanted to measure whether there is a correlation between the averages of a 4 x 4 block of </a:t>
            </a:r>
            <a:r>
              <a:rPr lang="en"/>
              <a:t>price per square foot livable area</a:t>
            </a:r>
            <a:r>
              <a:rPr lang="en"/>
              <a:t> and the city amenities around it.</a:t>
            </a:r>
            <a:endParaRPr/>
          </a:p>
          <a:p>
            <a:pPr indent="-342900" lvl="0" marL="457200" rtl="0" algn="l">
              <a:spcBef>
                <a:spcPts val="1200"/>
              </a:spcBef>
              <a:spcAft>
                <a:spcPts val="0"/>
              </a:spcAft>
              <a:buSzPts val="1800"/>
              <a:buChar char="-"/>
            </a:pPr>
            <a:r>
              <a:rPr lang="en"/>
              <a:t>We found that there is a higher correlation of the neighborhoods price range when considering only the city amenities around it local area.</a:t>
            </a:r>
            <a:endParaRPr/>
          </a:p>
        </p:txBody>
      </p:sp>
      <p:pic>
        <p:nvPicPr>
          <p:cNvPr id="244" name="Google Shape;244;p32"/>
          <p:cNvPicPr preferRelativeResize="0"/>
          <p:nvPr/>
        </p:nvPicPr>
        <p:blipFill>
          <a:blip r:embed="rId3">
            <a:alphaModFix/>
          </a:blip>
          <a:stretch>
            <a:fillRect/>
          </a:stretch>
        </p:blipFill>
        <p:spPr>
          <a:xfrm>
            <a:off x="4398650" y="2842800"/>
            <a:ext cx="4176301" cy="2169850"/>
          </a:xfrm>
          <a:prstGeom prst="rect">
            <a:avLst/>
          </a:prstGeom>
          <a:noFill/>
          <a:ln>
            <a:noFill/>
          </a:ln>
        </p:spPr>
      </p:pic>
      <p:pic>
        <p:nvPicPr>
          <p:cNvPr id="245" name="Google Shape;245;p32"/>
          <p:cNvPicPr preferRelativeResize="0"/>
          <p:nvPr/>
        </p:nvPicPr>
        <p:blipFill>
          <a:blip r:embed="rId4">
            <a:alphaModFix/>
          </a:blip>
          <a:stretch>
            <a:fillRect/>
          </a:stretch>
        </p:blipFill>
        <p:spPr>
          <a:xfrm>
            <a:off x="1117900" y="2756150"/>
            <a:ext cx="2781300" cy="2343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Drawbacks</a:t>
            </a:r>
            <a:endParaRPr/>
          </a:p>
        </p:txBody>
      </p:sp>
      <p:sp>
        <p:nvSpPr>
          <p:cNvPr id="251" name="Google Shape;251;p3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en"/>
              <a:t>Dataset only includes data for single family homes sold in 2016. such a short period of time for </a:t>
            </a:r>
            <a:r>
              <a:rPr lang="en"/>
              <a:t>sales</a:t>
            </a:r>
            <a:r>
              <a:rPr lang="en"/>
              <a:t> can not be generalized to the importance of </a:t>
            </a:r>
            <a:r>
              <a:rPr lang="en"/>
              <a:t>miami</a:t>
            </a:r>
            <a:r>
              <a:rPr lang="en"/>
              <a:t> landmarks in 2024. The city of Miami looked different in 2016 (Chosen POIs not built / under construction).</a:t>
            </a:r>
            <a:endParaRPr/>
          </a:p>
          <a:p>
            <a:pPr indent="0" lvl="0" marL="0" rtl="0" algn="l">
              <a:spcBef>
                <a:spcPts val="1200"/>
              </a:spcBef>
              <a:spcAft>
                <a:spcPts val="0"/>
              </a:spcAft>
              <a:buNone/>
            </a:pPr>
            <a:r>
              <a:rPr lang="en"/>
              <a:t>The dataset included many parameters that were found to be not significant via feature importance analysis or irrelevance to our specific goal. Including:</a:t>
            </a:r>
            <a:endParaRPr/>
          </a:p>
          <a:p>
            <a:pPr indent="457200" lvl="0" marL="0" rtl="0" algn="l">
              <a:spcBef>
                <a:spcPts val="1200"/>
              </a:spcBef>
              <a:spcAft>
                <a:spcPts val="0"/>
              </a:spcAft>
              <a:buNone/>
            </a:pPr>
            <a:r>
              <a:rPr lang="en"/>
              <a:t>-avno6</a:t>
            </a:r>
            <a:r>
              <a:rPr lang="en"/>
              <a:t>0plus: airplane noise</a:t>
            </a:r>
            <a:endParaRPr/>
          </a:p>
          <a:p>
            <a:pPr indent="457200" lvl="0" marL="0" rtl="0" algn="l">
              <a:spcBef>
                <a:spcPts val="1200"/>
              </a:spcBef>
              <a:spcAft>
                <a:spcPts val="0"/>
              </a:spcAft>
              <a:buNone/>
            </a:pPr>
            <a:r>
              <a:rPr lang="en"/>
              <a:t>-structure_quality: quality of the structure (1-5) but what does the scale mean? How is it determined? Dataset did not include that information.</a:t>
            </a:r>
            <a:endParaRPr/>
          </a:p>
          <a:p>
            <a:pPr indent="457200" lvl="0" marL="0" rtl="0" algn="l">
              <a:spcBef>
                <a:spcPts val="1200"/>
              </a:spcBef>
              <a:spcAft>
                <a:spcPts val="0"/>
              </a:spcAft>
              <a:buNone/>
            </a:pPr>
            <a:r>
              <a:rPr lang="en"/>
              <a:t>-</a:t>
            </a:r>
            <a:endParaRPr/>
          </a:p>
          <a:p>
            <a:pPr indent="0" lvl="0" marL="0" rtl="0" algn="l">
              <a:spcBef>
                <a:spcPts val="1200"/>
              </a:spcBef>
              <a:spcAft>
                <a:spcPts val="0"/>
              </a:spcAft>
              <a:buNone/>
            </a:pPr>
            <a:r>
              <a:rPr lang="en"/>
              <a:t>Meanwhile, some parameters were missing that could have been used to normalize house prices to draw out the location significance such as specifically mentioning special features such as whether the property has a pool or a balcony.</a:t>
            </a:r>
            <a:endParaRPr>
              <a:highlight>
                <a:schemeClr val="accent4"/>
              </a:highlight>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Applications</a:t>
            </a:r>
            <a:endParaRPr/>
          </a:p>
        </p:txBody>
      </p:sp>
      <p:sp>
        <p:nvSpPr>
          <p:cNvPr id="257" name="Google Shape;257;p3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Initially began with the idea of creating a user tool for housing </a:t>
            </a:r>
            <a:r>
              <a:rPr lang="en"/>
              <a:t>construction</a:t>
            </a:r>
            <a:r>
              <a:rPr lang="en"/>
              <a:t> companies to utilize in order to predict future house sale prices </a:t>
            </a:r>
            <a:endParaRPr/>
          </a:p>
          <a:p>
            <a:pPr indent="-342900" lvl="0" marL="457200" rtl="0" algn="l">
              <a:spcBef>
                <a:spcPts val="0"/>
              </a:spcBef>
              <a:spcAft>
                <a:spcPts val="0"/>
              </a:spcAft>
              <a:buSzPts val="1800"/>
              <a:buChar char="-"/>
            </a:pPr>
            <a:r>
              <a:rPr lang="en"/>
              <a:t>In the last segment of our code we have our user input section which allows for a user to input the longitude and latitude values of a potential new house along with its </a:t>
            </a:r>
            <a:r>
              <a:rPr lang="en"/>
              <a:t>square</a:t>
            </a:r>
            <a:r>
              <a:rPr lang="en"/>
              <a:t> footage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63" name="Google Shape;263;p3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of the methods that we tried were found to not be very effective, while we had great success with feature engineering that can prove that there is merit to finding POIs and using them to predict house prices.</a:t>
            </a:r>
            <a:endParaRPr/>
          </a:p>
          <a:p>
            <a:pPr indent="-342900" lvl="0" marL="457200" rtl="0" algn="l">
              <a:spcBef>
                <a:spcPts val="0"/>
              </a:spcBef>
              <a:spcAft>
                <a:spcPts val="0"/>
              </a:spcAft>
              <a:buSzPts val="1800"/>
              <a:buChar char="-"/>
            </a:pPr>
            <a:r>
              <a:rPr lang="en"/>
              <a:t>The methods researched can be expanded for real estate purposes, such as what city features contribute to house prices.</a:t>
            </a:r>
            <a:endParaRPr/>
          </a:p>
          <a:p>
            <a:pPr indent="-342900" lvl="0" marL="457200" rtl="0" algn="l">
              <a:spcBef>
                <a:spcPts val="0"/>
              </a:spcBef>
              <a:spcAft>
                <a:spcPts val="0"/>
              </a:spcAft>
              <a:buSzPts val="1800"/>
              <a:buChar char="-"/>
            </a:pPr>
            <a:r>
              <a:rPr lang="en"/>
              <a:t>If we were to start over and make a similar model, using a more complete dataset with data that spanned a few years over a larger area would be ideal and may lead to different significant outcomes. We would also want to scrape more points of interest for a well-rounded regression model.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99" name="Google Shape;99;p15"/>
          <p:cNvSpPr/>
          <p:nvPr/>
        </p:nvSpPr>
        <p:spPr>
          <a:xfrm>
            <a:off x="266325" y="1173050"/>
            <a:ext cx="1880400" cy="10776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Analyze Miami Housing dataset</a:t>
            </a:r>
            <a:endParaRPr>
              <a:latin typeface="Roboto"/>
              <a:ea typeface="Roboto"/>
              <a:cs typeface="Roboto"/>
              <a:sym typeface="Roboto"/>
            </a:endParaRPr>
          </a:p>
        </p:txBody>
      </p:sp>
      <p:cxnSp>
        <p:nvCxnSpPr>
          <p:cNvPr id="100" name="Google Shape;100;p15"/>
          <p:cNvCxnSpPr>
            <a:stCxn id="99" idx="3"/>
          </p:cNvCxnSpPr>
          <p:nvPr/>
        </p:nvCxnSpPr>
        <p:spPr>
          <a:xfrm>
            <a:off x="2146725" y="1711850"/>
            <a:ext cx="721800" cy="0"/>
          </a:xfrm>
          <a:prstGeom prst="straightConnector1">
            <a:avLst/>
          </a:prstGeom>
          <a:noFill/>
          <a:ln cap="flat" cmpd="sng" w="9525">
            <a:solidFill>
              <a:schemeClr val="dk2"/>
            </a:solidFill>
            <a:prstDash val="solid"/>
            <a:round/>
            <a:headEnd len="med" w="med" type="none"/>
            <a:tailEnd len="med" w="med" type="triangle"/>
          </a:ln>
        </p:spPr>
      </p:cxnSp>
      <p:sp>
        <p:nvSpPr>
          <p:cNvPr id="101" name="Google Shape;101;p15"/>
          <p:cNvSpPr/>
          <p:nvPr/>
        </p:nvSpPr>
        <p:spPr>
          <a:xfrm>
            <a:off x="2868525" y="1173050"/>
            <a:ext cx="1880400" cy="10776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Data Preprocessing</a:t>
            </a:r>
            <a:endParaRPr>
              <a:latin typeface="Roboto"/>
              <a:ea typeface="Roboto"/>
              <a:cs typeface="Roboto"/>
              <a:sym typeface="Roboto"/>
            </a:endParaRPr>
          </a:p>
        </p:txBody>
      </p:sp>
      <p:cxnSp>
        <p:nvCxnSpPr>
          <p:cNvPr id="102" name="Google Shape;102;p15"/>
          <p:cNvCxnSpPr/>
          <p:nvPr/>
        </p:nvCxnSpPr>
        <p:spPr>
          <a:xfrm>
            <a:off x="4748925" y="1711850"/>
            <a:ext cx="721800" cy="0"/>
          </a:xfrm>
          <a:prstGeom prst="straightConnector1">
            <a:avLst/>
          </a:prstGeom>
          <a:noFill/>
          <a:ln cap="flat" cmpd="sng" w="9525">
            <a:solidFill>
              <a:schemeClr val="dk2"/>
            </a:solidFill>
            <a:prstDash val="solid"/>
            <a:round/>
            <a:headEnd len="med" w="med" type="none"/>
            <a:tailEnd len="med" w="med" type="triangle"/>
          </a:ln>
        </p:spPr>
      </p:cxnSp>
      <p:sp>
        <p:nvSpPr>
          <p:cNvPr id="103" name="Google Shape;103;p15"/>
          <p:cNvSpPr/>
          <p:nvPr/>
        </p:nvSpPr>
        <p:spPr>
          <a:xfrm>
            <a:off x="5470725" y="1173050"/>
            <a:ext cx="1880400" cy="10776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Establish POI methods and define POIs</a:t>
            </a:r>
            <a:endParaRPr>
              <a:latin typeface="Roboto"/>
              <a:ea typeface="Roboto"/>
              <a:cs typeface="Roboto"/>
              <a:sym typeface="Roboto"/>
            </a:endParaRPr>
          </a:p>
        </p:txBody>
      </p:sp>
      <p:cxnSp>
        <p:nvCxnSpPr>
          <p:cNvPr id="104" name="Google Shape;104;p15"/>
          <p:cNvCxnSpPr>
            <a:stCxn id="103" idx="2"/>
            <a:endCxn id="105" idx="0"/>
          </p:cNvCxnSpPr>
          <p:nvPr/>
        </p:nvCxnSpPr>
        <p:spPr>
          <a:xfrm flipH="1">
            <a:off x="1206525" y="2250650"/>
            <a:ext cx="5204400" cy="477600"/>
          </a:xfrm>
          <a:prstGeom prst="straightConnector1">
            <a:avLst/>
          </a:prstGeom>
          <a:noFill/>
          <a:ln cap="flat" cmpd="sng" w="9525">
            <a:solidFill>
              <a:schemeClr val="dk2"/>
            </a:solidFill>
            <a:prstDash val="solid"/>
            <a:round/>
            <a:headEnd len="med" w="med" type="none"/>
            <a:tailEnd len="med" w="med" type="triangle"/>
          </a:ln>
        </p:spPr>
      </p:cxnSp>
      <p:sp>
        <p:nvSpPr>
          <p:cNvPr id="105" name="Google Shape;105;p15"/>
          <p:cNvSpPr/>
          <p:nvPr/>
        </p:nvSpPr>
        <p:spPr>
          <a:xfrm>
            <a:off x="266325" y="2728300"/>
            <a:ext cx="1880400" cy="10776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Create and train models</a:t>
            </a:r>
            <a:endParaRPr>
              <a:latin typeface="Roboto"/>
              <a:ea typeface="Roboto"/>
              <a:cs typeface="Roboto"/>
              <a:sym typeface="Roboto"/>
            </a:endParaRPr>
          </a:p>
        </p:txBody>
      </p:sp>
      <p:cxnSp>
        <p:nvCxnSpPr>
          <p:cNvPr id="106" name="Google Shape;106;p15"/>
          <p:cNvCxnSpPr>
            <a:stCxn id="105" idx="3"/>
          </p:cNvCxnSpPr>
          <p:nvPr/>
        </p:nvCxnSpPr>
        <p:spPr>
          <a:xfrm>
            <a:off x="2146725" y="3267100"/>
            <a:ext cx="670800" cy="0"/>
          </a:xfrm>
          <a:prstGeom prst="straightConnector1">
            <a:avLst/>
          </a:prstGeom>
          <a:noFill/>
          <a:ln cap="flat" cmpd="sng" w="9525">
            <a:solidFill>
              <a:schemeClr val="dk2"/>
            </a:solidFill>
            <a:prstDash val="solid"/>
            <a:round/>
            <a:headEnd len="med" w="med" type="none"/>
            <a:tailEnd len="med" w="med" type="triangle"/>
          </a:ln>
        </p:spPr>
      </p:cxnSp>
      <p:sp>
        <p:nvSpPr>
          <p:cNvPr id="107" name="Google Shape;107;p15"/>
          <p:cNvSpPr/>
          <p:nvPr/>
        </p:nvSpPr>
        <p:spPr>
          <a:xfrm>
            <a:off x="2817625" y="2728300"/>
            <a:ext cx="1880400" cy="10776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Evaluate the models</a:t>
            </a:r>
            <a:endParaRPr>
              <a:latin typeface="Roboto"/>
              <a:ea typeface="Roboto"/>
              <a:cs typeface="Roboto"/>
              <a:sym typeface="Roboto"/>
            </a:endParaRPr>
          </a:p>
        </p:txBody>
      </p:sp>
      <p:cxnSp>
        <p:nvCxnSpPr>
          <p:cNvPr id="108" name="Google Shape;108;p15"/>
          <p:cNvCxnSpPr/>
          <p:nvPr/>
        </p:nvCxnSpPr>
        <p:spPr>
          <a:xfrm>
            <a:off x="4698025" y="3267100"/>
            <a:ext cx="721800" cy="0"/>
          </a:xfrm>
          <a:prstGeom prst="straightConnector1">
            <a:avLst/>
          </a:prstGeom>
          <a:noFill/>
          <a:ln cap="flat" cmpd="sng" w="9525">
            <a:solidFill>
              <a:schemeClr val="dk2"/>
            </a:solidFill>
            <a:prstDash val="solid"/>
            <a:round/>
            <a:headEnd len="med" w="med" type="none"/>
            <a:tailEnd len="med" w="med" type="triangle"/>
          </a:ln>
        </p:spPr>
      </p:cxnSp>
      <p:sp>
        <p:nvSpPr>
          <p:cNvPr id="109" name="Google Shape;109;p15"/>
          <p:cNvSpPr/>
          <p:nvPr/>
        </p:nvSpPr>
        <p:spPr>
          <a:xfrm>
            <a:off x="5419825" y="2728300"/>
            <a:ext cx="1880400" cy="10776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Draw conclusions</a:t>
            </a:r>
            <a:endParaRPr>
              <a:latin typeface="Roboto"/>
              <a:ea typeface="Roboto"/>
              <a:cs typeface="Roboto"/>
              <a:sym typeface="Roboto"/>
            </a:endParaRPr>
          </a:p>
        </p:txBody>
      </p:sp>
      <p:cxnSp>
        <p:nvCxnSpPr>
          <p:cNvPr id="110" name="Google Shape;110;p15"/>
          <p:cNvCxnSpPr>
            <a:stCxn id="109" idx="3"/>
          </p:cNvCxnSpPr>
          <p:nvPr/>
        </p:nvCxnSpPr>
        <p:spPr>
          <a:xfrm flipH="1" rot="10800000">
            <a:off x="7300225" y="2334700"/>
            <a:ext cx="733800" cy="932400"/>
          </a:xfrm>
          <a:prstGeom prst="curvedConnector2">
            <a:avLst/>
          </a:prstGeom>
          <a:noFill/>
          <a:ln cap="flat" cmpd="sng" w="9525">
            <a:solidFill>
              <a:schemeClr val="dk2"/>
            </a:solidFill>
            <a:prstDash val="solid"/>
            <a:round/>
            <a:headEnd len="med" w="med" type="none"/>
            <a:tailEnd len="med" w="med" type="none"/>
          </a:ln>
        </p:spPr>
      </p:cxnSp>
      <p:cxnSp>
        <p:nvCxnSpPr>
          <p:cNvPr id="111" name="Google Shape;111;p15"/>
          <p:cNvCxnSpPr>
            <a:endCxn id="103" idx="3"/>
          </p:cNvCxnSpPr>
          <p:nvPr/>
        </p:nvCxnSpPr>
        <p:spPr>
          <a:xfrm rot="10800000">
            <a:off x="7351125" y="1711850"/>
            <a:ext cx="685500" cy="625200"/>
          </a:xfrm>
          <a:prstGeom prst="curvedConnector3">
            <a:avLst>
              <a:gd fmla="val 12363" name="adj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Miami Housing Dataset Analysis</a:t>
            </a:r>
            <a:endParaRPr/>
          </a:p>
        </p:txBody>
      </p:sp>
      <p:sp>
        <p:nvSpPr>
          <p:cNvPr id="117" name="Google Shape;117;p16"/>
          <p:cNvSpPr txBox="1"/>
          <p:nvPr>
            <p:ph idx="1" type="body"/>
          </p:nvPr>
        </p:nvSpPr>
        <p:spPr>
          <a:xfrm>
            <a:off x="311700" y="1229875"/>
            <a:ext cx="8520600" cy="3339000"/>
          </a:xfrm>
          <a:prstGeom prst="rect">
            <a:avLst/>
          </a:prstGeom>
          <a:noFill/>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The dataset contains information on 13,932 single-family homes sold in Miami in 2016.</a:t>
            </a:r>
            <a:endParaRPr/>
          </a:p>
          <a:p>
            <a:pPr indent="-334327" lvl="0" marL="457200" rtl="0" algn="l">
              <a:spcBef>
                <a:spcPts val="0"/>
              </a:spcBef>
              <a:spcAft>
                <a:spcPts val="0"/>
              </a:spcAft>
              <a:buSzPct val="100000"/>
              <a:buChar char="●"/>
            </a:pPr>
            <a:r>
              <a:rPr lang="en"/>
              <a:t>The data set came with coordinates for each home as well as features that contribute to the price of homes, including the square footage of the land area and living areas and the age of the structure as well as the actual sale price of the property.</a:t>
            </a:r>
            <a:endParaRPr/>
          </a:p>
          <a:p>
            <a:pPr indent="-334327" lvl="0" marL="457200" rtl="0" algn="l">
              <a:spcBef>
                <a:spcPts val="0"/>
              </a:spcBef>
              <a:spcAft>
                <a:spcPts val="0"/>
              </a:spcAft>
              <a:buSzPct val="100000"/>
              <a:buChar char="●"/>
            </a:pPr>
            <a:r>
              <a:rPr lang="en"/>
              <a:t>Our team performed data analysis to determine which features contributed to the price of the house and removed features that were either irrelevant to the price, incomplete, or did not significantly contribute to the sale price of the homes.</a:t>
            </a:r>
            <a:endParaRPr/>
          </a:p>
          <a:p>
            <a:pPr indent="-310832" lvl="1" marL="914400" rtl="0" algn="l">
              <a:spcBef>
                <a:spcPts val="0"/>
              </a:spcBef>
              <a:spcAft>
                <a:spcPts val="0"/>
              </a:spcAft>
              <a:buSzPct val="100000"/>
              <a:buChar char="○"/>
            </a:pPr>
            <a:r>
              <a:rPr lang="en"/>
              <a:t>-avno60plus, month_sold, PARCELNO, structure_quality, HWY_DIST</a:t>
            </a:r>
            <a:endParaRPr/>
          </a:p>
          <a:p>
            <a:pPr indent="-310832" lvl="1" marL="914400" rtl="0" algn="l">
              <a:spcBef>
                <a:spcPts val="0"/>
              </a:spcBef>
              <a:spcAft>
                <a:spcPts val="0"/>
              </a:spcAft>
              <a:buSzPct val="100000"/>
              <a:buChar char="○"/>
            </a:pPr>
            <a:r>
              <a:rPr lang="en"/>
              <a:t>Identify SALE_PRC as target variable, preprocess X variables</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sp>
        <p:nvSpPr>
          <p:cNvPr id="123" name="Google Shape;123;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After reviewing the dataset we removed anomalies in SALE_PRC by finding the IQR and excluding the upper and lower bounds</a:t>
            </a:r>
            <a:endParaRPr/>
          </a:p>
          <a:p>
            <a:pPr indent="-317500" lvl="1" marL="914400" rtl="0" algn="l">
              <a:spcBef>
                <a:spcPts val="0"/>
              </a:spcBef>
              <a:spcAft>
                <a:spcPts val="0"/>
              </a:spcAft>
              <a:buSzPts val="1400"/>
              <a:buChar char="○"/>
            </a:pPr>
            <a:r>
              <a:rPr lang="en"/>
              <a:t>This improves the robustness of the model and prevents overfitting. Largely removed million $+ homes that are unrepresentative of the expected single family homes (one or two rich neighborhoods), and creates a model that better models the market.</a:t>
            </a:r>
            <a:endParaRPr/>
          </a:p>
          <a:p>
            <a:pPr indent="-342900" lvl="0" marL="457200" rtl="0" algn="l">
              <a:spcBef>
                <a:spcPts val="0"/>
              </a:spcBef>
              <a:spcAft>
                <a:spcPts val="0"/>
              </a:spcAft>
              <a:buSzPts val="1800"/>
              <a:buChar char="●"/>
            </a:pPr>
            <a:r>
              <a:rPr lang="en"/>
              <a:t>We scaled the X variables for the model with MinMaxScaler</a:t>
            </a:r>
            <a:endParaRPr/>
          </a:p>
          <a:p>
            <a:pPr indent="-317500" lvl="1" marL="914400" rtl="0" algn="l">
              <a:spcBef>
                <a:spcPts val="0"/>
              </a:spcBef>
              <a:spcAft>
                <a:spcPts val="0"/>
              </a:spcAft>
              <a:buSzPts val="1400"/>
              <a:buChar char="○"/>
            </a:pPr>
            <a:r>
              <a:rPr lang="en"/>
              <a:t>Normalized</a:t>
            </a:r>
            <a:r>
              <a:rPr lang="en"/>
              <a:t> data, prevents mathematical error with model calculations</a:t>
            </a:r>
            <a:endParaRPr/>
          </a:p>
          <a:p>
            <a:pPr indent="-342900" lvl="0" marL="457200" rtl="0" algn="l">
              <a:spcBef>
                <a:spcPts val="0"/>
              </a:spcBef>
              <a:spcAft>
                <a:spcPts val="0"/>
              </a:spcAft>
              <a:buSzPts val="1800"/>
              <a:buChar char="●"/>
            </a:pPr>
            <a:r>
              <a:rPr lang="en"/>
              <a:t>Drop avno6plus, month_sold, PARCELNO</a:t>
            </a:r>
            <a:endParaRPr/>
          </a:p>
          <a:p>
            <a:pPr indent="-317500" lvl="1" marL="914400" rtl="0" algn="l">
              <a:spcBef>
                <a:spcPts val="0"/>
              </a:spcBef>
              <a:spcAft>
                <a:spcPts val="0"/>
              </a:spcAft>
              <a:buSzPts val="1400"/>
              <a:buChar char="○"/>
            </a:pPr>
            <a:r>
              <a:rPr lang="en"/>
              <a:t>not useful for any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Analysis</a:t>
            </a:r>
            <a:endParaRPr/>
          </a:p>
        </p:txBody>
      </p:sp>
      <p:sp>
        <p:nvSpPr>
          <p:cNvPr id="129" name="Google Shape;129;p18"/>
          <p:cNvSpPr txBox="1"/>
          <p:nvPr>
            <p:ph idx="1" type="body"/>
          </p:nvPr>
        </p:nvSpPr>
        <p:spPr>
          <a:xfrm>
            <a:off x="311700" y="1017800"/>
            <a:ext cx="5639700" cy="3339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These graphs give insight into the specifics of the dataset that inform how we develop the models, and expose potential problems with the features.</a:t>
            </a:r>
            <a:endParaRPr sz="1400"/>
          </a:p>
          <a:p>
            <a:pPr indent="-317500" lvl="0" marL="457200" rtl="0" algn="l">
              <a:spcBef>
                <a:spcPts val="0"/>
              </a:spcBef>
              <a:spcAft>
                <a:spcPts val="0"/>
              </a:spcAft>
              <a:buSzPts val="1400"/>
              <a:buChar char="●"/>
            </a:pPr>
            <a:r>
              <a:rPr lang="en" sz="1400"/>
              <a:t>Folium library to place the data on a real interactable map helps to find suitable POIs to match dataset</a:t>
            </a:r>
            <a:endParaRPr sz="1400"/>
          </a:p>
        </p:txBody>
      </p:sp>
      <p:pic>
        <p:nvPicPr>
          <p:cNvPr id="130" name="Google Shape;130;p18"/>
          <p:cNvPicPr preferRelativeResize="0"/>
          <p:nvPr/>
        </p:nvPicPr>
        <p:blipFill>
          <a:blip r:embed="rId3">
            <a:alphaModFix/>
          </a:blip>
          <a:stretch>
            <a:fillRect/>
          </a:stretch>
        </p:blipFill>
        <p:spPr>
          <a:xfrm>
            <a:off x="528625" y="2571750"/>
            <a:ext cx="3649462" cy="2323925"/>
          </a:xfrm>
          <a:prstGeom prst="rect">
            <a:avLst/>
          </a:prstGeom>
          <a:noFill/>
          <a:ln>
            <a:noFill/>
          </a:ln>
        </p:spPr>
      </p:pic>
      <p:pic>
        <p:nvPicPr>
          <p:cNvPr id="131" name="Google Shape;131;p18"/>
          <p:cNvPicPr preferRelativeResize="0"/>
          <p:nvPr/>
        </p:nvPicPr>
        <p:blipFill>
          <a:blip r:embed="rId4">
            <a:alphaModFix/>
          </a:blip>
          <a:stretch>
            <a:fillRect/>
          </a:stretch>
        </p:blipFill>
        <p:spPr>
          <a:xfrm>
            <a:off x="4439681" y="2562500"/>
            <a:ext cx="3708496" cy="2342425"/>
          </a:xfrm>
          <a:prstGeom prst="rect">
            <a:avLst/>
          </a:prstGeom>
          <a:noFill/>
          <a:ln>
            <a:noFill/>
          </a:ln>
        </p:spPr>
      </p:pic>
      <p:pic>
        <p:nvPicPr>
          <p:cNvPr id="132" name="Google Shape;132;p18"/>
          <p:cNvPicPr preferRelativeResize="0"/>
          <p:nvPr/>
        </p:nvPicPr>
        <p:blipFill>
          <a:blip r:embed="rId5">
            <a:alphaModFix/>
          </a:blip>
          <a:stretch>
            <a:fillRect/>
          </a:stretch>
        </p:blipFill>
        <p:spPr>
          <a:xfrm>
            <a:off x="6233050" y="145950"/>
            <a:ext cx="2466203" cy="23239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Creating and Training models</a:t>
            </a:r>
            <a:endParaRPr/>
          </a:p>
        </p:txBody>
      </p:sp>
      <p:sp>
        <p:nvSpPr>
          <p:cNvPr id="138" name="Google Shape;138;p19"/>
          <p:cNvSpPr txBox="1"/>
          <p:nvPr>
            <p:ph idx="1" type="body"/>
          </p:nvPr>
        </p:nvSpPr>
        <p:spPr>
          <a:xfrm>
            <a:off x="311700" y="1229875"/>
            <a:ext cx="8520600" cy="3339000"/>
          </a:xfrm>
          <a:prstGeom prst="rect">
            <a:avLst/>
          </a:prstGeom>
          <a:solidFill>
            <a:schemeClr val="lt1"/>
          </a:solidFill>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Models were trained with an 80-20 training testing split</a:t>
            </a:r>
            <a:endParaRPr/>
          </a:p>
          <a:p>
            <a:pPr indent="-342900" lvl="0" marL="457200" rtl="0" algn="l">
              <a:spcBef>
                <a:spcPts val="1200"/>
              </a:spcBef>
              <a:spcAft>
                <a:spcPts val="0"/>
              </a:spcAft>
              <a:buSzPts val="1800"/>
              <a:buChar char="●"/>
            </a:pPr>
            <a:r>
              <a:rPr lang="en"/>
              <a:t>Random forest</a:t>
            </a:r>
            <a:endParaRPr/>
          </a:p>
          <a:p>
            <a:pPr indent="-317500" lvl="1" marL="914400" rtl="0" algn="l">
              <a:spcBef>
                <a:spcPts val="0"/>
              </a:spcBef>
              <a:spcAft>
                <a:spcPts val="0"/>
              </a:spcAft>
              <a:buSzPts val="1400"/>
              <a:buChar char="○"/>
            </a:pPr>
            <a:r>
              <a:rPr lang="en"/>
              <a:t>Find feature importance</a:t>
            </a:r>
            <a:endParaRPr/>
          </a:p>
          <a:p>
            <a:pPr indent="-342900" lvl="0" marL="457200" rtl="0" algn="l">
              <a:spcBef>
                <a:spcPts val="0"/>
              </a:spcBef>
              <a:spcAft>
                <a:spcPts val="0"/>
              </a:spcAft>
              <a:buSzPts val="1800"/>
              <a:buChar char="●"/>
            </a:pPr>
            <a:r>
              <a:rPr lang="en"/>
              <a:t>Linear Regression</a:t>
            </a:r>
            <a:endParaRPr/>
          </a:p>
          <a:p>
            <a:pPr indent="-317500" lvl="1" marL="914400" rtl="0" algn="l">
              <a:spcBef>
                <a:spcPts val="0"/>
              </a:spcBef>
              <a:spcAft>
                <a:spcPts val="0"/>
              </a:spcAft>
              <a:buSzPts val="1400"/>
              <a:buChar char="○"/>
            </a:pPr>
            <a:r>
              <a:rPr lang="en"/>
              <a:t>ElasticNet, 0.7 l1 ratio</a:t>
            </a:r>
            <a:endParaRPr/>
          </a:p>
          <a:p>
            <a:pPr indent="-342900" lvl="0" marL="457200" rtl="0" algn="l">
              <a:spcBef>
                <a:spcPts val="0"/>
              </a:spcBef>
              <a:spcAft>
                <a:spcPts val="0"/>
              </a:spcAft>
              <a:buSzPts val="1800"/>
              <a:buChar char="●"/>
            </a:pPr>
            <a:r>
              <a:rPr lang="en"/>
              <a:t>KNN Regressor</a:t>
            </a:r>
            <a:endParaRPr/>
          </a:p>
          <a:p>
            <a:pPr indent="-317500" lvl="1" marL="914400" rtl="0" algn="l">
              <a:spcBef>
                <a:spcPts val="0"/>
              </a:spcBef>
              <a:spcAft>
                <a:spcPts val="0"/>
              </a:spcAft>
              <a:buSzPts val="1400"/>
              <a:buChar char="○"/>
            </a:pPr>
            <a:r>
              <a:rPr lang="en"/>
              <a:t>5 </a:t>
            </a:r>
            <a:r>
              <a:rPr lang="en"/>
              <a:t>Neighbors, capture patterns of close house groups</a:t>
            </a:r>
            <a:endParaRPr/>
          </a:p>
          <a:p>
            <a:pPr indent="-342900" lvl="0" marL="457200" rtl="0" algn="l">
              <a:spcBef>
                <a:spcPts val="0"/>
              </a:spcBef>
              <a:spcAft>
                <a:spcPts val="0"/>
              </a:spcAft>
              <a:buSzPts val="1800"/>
              <a:buChar char="●"/>
            </a:pPr>
            <a:r>
              <a:rPr lang="en"/>
              <a:t>XGB</a:t>
            </a:r>
            <a:endParaRPr/>
          </a:p>
          <a:p>
            <a:pPr indent="-317500" lvl="1" marL="914400" rtl="0" algn="l">
              <a:spcBef>
                <a:spcPts val="0"/>
              </a:spcBef>
              <a:spcAft>
                <a:spcPts val="0"/>
              </a:spcAft>
              <a:buSzPts val="1400"/>
              <a:buChar char="○"/>
            </a:pPr>
            <a:r>
              <a:rPr lang="en"/>
              <a:t>Squarederror loss objective, 1000 estimators, 0.05 learning rate, 10 early stopping rounds, capture </a:t>
            </a:r>
            <a:r>
              <a:rPr lang="en"/>
              <a:t>nonlinear</a:t>
            </a:r>
            <a:r>
              <a:rPr lang="en"/>
              <a:t> feature </a:t>
            </a:r>
            <a:r>
              <a:rPr lang="en"/>
              <a:t>relationships</a:t>
            </a:r>
            <a:endParaRPr/>
          </a:p>
          <a:p>
            <a:pPr indent="-342900" lvl="0" marL="457200" rtl="0" algn="l">
              <a:spcBef>
                <a:spcPts val="0"/>
              </a:spcBef>
              <a:spcAft>
                <a:spcPts val="0"/>
              </a:spcAft>
              <a:buSzPts val="1800"/>
              <a:buChar char="●"/>
            </a:pPr>
            <a:r>
              <a:rPr lang="en"/>
              <a:t>Neural Network</a:t>
            </a:r>
            <a:endParaRPr/>
          </a:p>
          <a:p>
            <a:pPr indent="-317500" lvl="1" marL="914400" rtl="0" algn="l">
              <a:spcBef>
                <a:spcPts val="0"/>
              </a:spcBef>
              <a:spcAft>
                <a:spcPts val="0"/>
              </a:spcAft>
              <a:buSzPts val="1400"/>
              <a:buChar char="○"/>
            </a:pPr>
            <a:r>
              <a:rPr lang="en"/>
              <a:t>Sequential(), Dense(128), LeakyReLu, Dropout(0.2), Dense(64), LeakyReLu, Adam Optimizer MSE Loss, 1000 epochs, 0.2 validation split</a:t>
            </a:r>
            <a:endParaRPr/>
          </a:p>
        </p:txBody>
      </p:sp>
      <p:pic>
        <p:nvPicPr>
          <p:cNvPr id="139" name="Google Shape;139;p19"/>
          <p:cNvPicPr preferRelativeResize="0"/>
          <p:nvPr/>
        </p:nvPicPr>
        <p:blipFill>
          <a:blip r:embed="rId3">
            <a:alphaModFix/>
          </a:blip>
          <a:stretch>
            <a:fillRect/>
          </a:stretch>
        </p:blipFill>
        <p:spPr>
          <a:xfrm>
            <a:off x="6390775" y="115025"/>
            <a:ext cx="2156750" cy="1636400"/>
          </a:xfrm>
          <a:prstGeom prst="rect">
            <a:avLst/>
          </a:prstGeom>
          <a:noFill/>
          <a:ln>
            <a:noFill/>
          </a:ln>
        </p:spPr>
      </p:pic>
      <p:pic>
        <p:nvPicPr>
          <p:cNvPr id="140" name="Google Shape;140;p19"/>
          <p:cNvPicPr preferRelativeResize="0"/>
          <p:nvPr/>
        </p:nvPicPr>
        <p:blipFill>
          <a:blip r:embed="rId4">
            <a:alphaModFix/>
          </a:blip>
          <a:stretch>
            <a:fillRect/>
          </a:stretch>
        </p:blipFill>
        <p:spPr>
          <a:xfrm>
            <a:off x="6390775" y="1726275"/>
            <a:ext cx="2014424" cy="1549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6" name="Google Shape;146;p20"/>
          <p:cNvPicPr preferRelativeResize="0"/>
          <p:nvPr/>
        </p:nvPicPr>
        <p:blipFill>
          <a:blip r:embed="rId3">
            <a:alphaModFix/>
          </a:blip>
          <a:stretch>
            <a:fillRect/>
          </a:stretch>
        </p:blipFill>
        <p:spPr>
          <a:xfrm>
            <a:off x="71438" y="1014413"/>
            <a:ext cx="9001125" cy="3114675"/>
          </a:xfrm>
          <a:prstGeom prst="rect">
            <a:avLst/>
          </a:prstGeom>
          <a:noFill/>
          <a:ln>
            <a:noFill/>
          </a:ln>
        </p:spPr>
      </p:pic>
      <p:sp>
        <p:nvSpPr>
          <p:cNvPr id="147" name="Google Shape;147;p20"/>
          <p:cNvSpPr txBox="1"/>
          <p:nvPr/>
        </p:nvSpPr>
        <p:spPr>
          <a:xfrm>
            <a:off x="-392550" y="2697575"/>
            <a:ext cx="15000" cy="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
        <p:nvSpPr>
          <p:cNvPr id="148" name="Google Shape;148;p20"/>
          <p:cNvSpPr txBox="1"/>
          <p:nvPr/>
        </p:nvSpPr>
        <p:spPr>
          <a:xfrm>
            <a:off x="505550" y="335200"/>
            <a:ext cx="8261100" cy="7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Original Features predicting SALE_PRC</a:t>
            </a:r>
            <a:endParaRPr sz="1800">
              <a:solidFill>
                <a:schemeClr val="dk2"/>
              </a:solidFill>
              <a:latin typeface="Roboto"/>
              <a:ea typeface="Roboto"/>
              <a:cs typeface="Roboto"/>
              <a:sym typeface="Roboto"/>
            </a:endParaRPr>
          </a:p>
        </p:txBody>
      </p:sp>
      <p:sp>
        <p:nvSpPr>
          <p:cNvPr id="149" name="Google Shape;149;p20"/>
          <p:cNvSpPr txBox="1"/>
          <p:nvPr/>
        </p:nvSpPr>
        <p:spPr>
          <a:xfrm>
            <a:off x="311700" y="4060925"/>
            <a:ext cx="7446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Which models perform best to consider for later methods</a:t>
            </a:r>
            <a:endParaRPr sz="1800">
              <a:solidFill>
                <a:schemeClr val="dk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Evaluating the models</a:t>
            </a:r>
            <a:endParaRPr/>
          </a:p>
        </p:txBody>
      </p:sp>
      <p:sp>
        <p:nvSpPr>
          <p:cNvPr id="155" name="Google Shape;155;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found the MSE, MAE, R</a:t>
            </a:r>
            <a:r>
              <a:rPr baseline="30000" lang="en"/>
              <a:t>2</a:t>
            </a:r>
            <a:r>
              <a:rPr lang="en"/>
              <a:t> scores of the models and compared side by side to find which models were the best fit to the dataset. MAE tend to be quite high as they represent the average dollar amount that the predicted price is off by. R</a:t>
            </a:r>
            <a:r>
              <a:rPr baseline="30000" lang="en"/>
              <a:t>2</a:t>
            </a:r>
            <a:r>
              <a:rPr lang="en"/>
              <a:t> represents what % of the data is represented accurately by the model.</a:t>
            </a:r>
            <a:endParaRPr>
              <a:highlight>
                <a:schemeClr val="accent5"/>
              </a:highlight>
            </a:endParaRPr>
          </a:p>
          <a:p>
            <a:pPr indent="-342900" lvl="0" marL="457200" rtl="0" algn="l">
              <a:spcBef>
                <a:spcPts val="0"/>
              </a:spcBef>
              <a:spcAft>
                <a:spcPts val="0"/>
              </a:spcAft>
              <a:buSzPts val="1800"/>
              <a:buChar char="●"/>
            </a:pPr>
            <a:r>
              <a:rPr lang="en"/>
              <a:t>These first models helped determine which features affected the price the most.</a:t>
            </a:r>
            <a:endParaRPr/>
          </a:p>
          <a:p>
            <a:pPr indent="-342900" lvl="0" marL="457200" rtl="0" algn="l">
              <a:spcBef>
                <a:spcPts val="0"/>
              </a:spcBef>
              <a:spcAft>
                <a:spcPts val="0"/>
              </a:spcAft>
              <a:buSzPts val="1800"/>
              <a:buChar char="●"/>
            </a:pPr>
            <a:r>
              <a:rPr lang="en"/>
              <a:t>This inspired our approach as we experiment with feature engineering and newer models.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