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Lst>
  <p:sldSz cy="5143500" cx="9144000"/>
  <p:notesSz cx="6858000" cy="9144000"/>
  <p:embeddedFontLst>
    <p:embeddedFont>
      <p:font typeface="Roboto"/>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oboto-italic.fntdata"/><Relationship Id="rId61" Type="http://schemas.openxmlformats.org/officeDocument/2006/relationships/font" Target="fonts/Roboto-bold.fntdata"/><Relationship Id="rId20" Type="http://schemas.openxmlformats.org/officeDocument/2006/relationships/slide" Target="slides/slide15.xml"/><Relationship Id="rId63" Type="http://schemas.openxmlformats.org/officeDocument/2006/relationships/font" Target="fonts/Robo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Roboto-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c48bf1c2a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c48bf1c2a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c466c3508c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c466c3508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c466c3508c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c466c3508c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c466c3508c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c466c3508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c466c3508c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c466c3508c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c466c3508c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c466c3508c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c466c3508c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c466c3508c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c466c3508c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c466c3508c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c466c3508c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c466c3508c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c466c3508c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c466c3508c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466c3508c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c466c3508c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c466c3508c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c466c3508c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c466c3508c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c466c3508c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c466c3508c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c466c3508c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c466c3508c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c466c3508c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c48bf1c2a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c48bf1c2a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c466c3508c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c466c3508c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c466c3508c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c466c3508c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c466c3508c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c466c3508c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c466c3508c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c466c3508c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c466c3508c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c466c3508c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c466c3508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c466c3508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c466c3508c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c466c3508c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c48bf1c2a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c48bf1c2a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c466c3508c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c466c3508c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c466c3508c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c466c3508c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c466c3508c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c466c3508c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c48bf1c2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c48bf1c2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c466c3508c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c466c3508c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c48bf1c2a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c48bf1c2a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c48bf1c2a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c48bf1c2a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c48bf1c2a7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c48bf1c2a7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c466c3508c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c466c3508c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c466c3508c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c466c3508c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c466c3508c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c466c3508c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c48bf1c2a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c48bf1c2a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c466c3508c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c466c3508c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c48bf1c2a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c48bf1c2a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c48bf1c2a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c48bf1c2a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c466c3508c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c466c3508c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c466c3508c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c466c3508c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c466c3508c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c466c3508c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c466c3508c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c466c3508c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c466c3508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c466c3508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c48bf1c2a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c48bf1c2a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c48bf1c2a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c48bf1c2a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c48bf1c2a7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c48bf1c2a7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c4e4ce49db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2c4e4ce49db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c4e4ce49db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2c4e4ce49db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c466c3508c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c466c3508c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c466c3508c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c466c3508c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c466c3508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c466c3508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c466c3508c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c466c3508c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0"/>
              </a:spcBef>
              <a:spcAft>
                <a:spcPts val="0"/>
              </a:spcAft>
              <a:buClr>
                <a:schemeClr val="lt1"/>
              </a:buClr>
              <a:buSzPts val="1400"/>
              <a:buChar char="○"/>
              <a:defRPr>
                <a:solidFill>
                  <a:schemeClr val="lt1"/>
                </a:solidFill>
              </a:defRPr>
            </a:lvl2pPr>
            <a:lvl3pPr indent="-317500" lvl="2" marL="1371600" rtl="0" algn="ctr">
              <a:spcBef>
                <a:spcPts val="0"/>
              </a:spcBef>
              <a:spcAft>
                <a:spcPts val="0"/>
              </a:spcAft>
              <a:buClr>
                <a:schemeClr val="lt1"/>
              </a:buClr>
              <a:buSzPts val="1400"/>
              <a:buChar char="■"/>
              <a:defRPr>
                <a:solidFill>
                  <a:schemeClr val="lt1"/>
                </a:solidFill>
              </a:defRPr>
            </a:lvl3pPr>
            <a:lvl4pPr indent="-317500" lvl="3" marL="1828800" rtl="0" algn="ctr">
              <a:spcBef>
                <a:spcPts val="0"/>
              </a:spcBef>
              <a:spcAft>
                <a:spcPts val="0"/>
              </a:spcAft>
              <a:buClr>
                <a:schemeClr val="lt1"/>
              </a:buClr>
              <a:buSzPts val="1400"/>
              <a:buChar char="●"/>
              <a:defRPr>
                <a:solidFill>
                  <a:schemeClr val="lt1"/>
                </a:solidFill>
              </a:defRPr>
            </a:lvl4pPr>
            <a:lvl5pPr indent="-317500" lvl="4" marL="2286000" rtl="0" algn="ctr">
              <a:spcBef>
                <a:spcPts val="0"/>
              </a:spcBef>
              <a:spcAft>
                <a:spcPts val="0"/>
              </a:spcAft>
              <a:buClr>
                <a:schemeClr val="lt1"/>
              </a:buClr>
              <a:buSzPts val="1400"/>
              <a:buChar char="○"/>
              <a:defRPr>
                <a:solidFill>
                  <a:schemeClr val="lt1"/>
                </a:solidFill>
              </a:defRPr>
            </a:lvl5pPr>
            <a:lvl6pPr indent="-317500" lvl="5" marL="2743200" rtl="0" algn="ctr">
              <a:spcBef>
                <a:spcPts val="0"/>
              </a:spcBef>
              <a:spcAft>
                <a:spcPts val="0"/>
              </a:spcAft>
              <a:buClr>
                <a:schemeClr val="lt1"/>
              </a:buClr>
              <a:buSzPts val="1400"/>
              <a:buChar char="■"/>
              <a:defRPr>
                <a:solidFill>
                  <a:schemeClr val="lt1"/>
                </a:solidFill>
              </a:defRPr>
            </a:lvl6pPr>
            <a:lvl7pPr indent="-317500" lvl="6" marL="3200400" rtl="0" algn="ctr">
              <a:spcBef>
                <a:spcPts val="0"/>
              </a:spcBef>
              <a:spcAft>
                <a:spcPts val="0"/>
              </a:spcAft>
              <a:buClr>
                <a:schemeClr val="lt1"/>
              </a:buClr>
              <a:buSzPts val="1400"/>
              <a:buChar char="●"/>
              <a:defRPr>
                <a:solidFill>
                  <a:schemeClr val="lt1"/>
                </a:solidFill>
              </a:defRPr>
            </a:lvl7pPr>
            <a:lvl8pPr indent="-317500" lvl="7" marL="3657600" rtl="0" algn="ctr">
              <a:spcBef>
                <a:spcPts val="0"/>
              </a:spcBef>
              <a:spcAft>
                <a:spcPts val="0"/>
              </a:spcAft>
              <a:buClr>
                <a:schemeClr val="lt1"/>
              </a:buClr>
              <a:buSzPts val="1400"/>
              <a:buChar char="○"/>
              <a:defRPr>
                <a:solidFill>
                  <a:schemeClr val="lt1"/>
                </a:solidFill>
              </a:defRPr>
            </a:lvl8pPr>
            <a:lvl9pPr indent="-317500" lvl="8" marL="4114800" rtl="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3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3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DSC 4310 Project One</a:t>
            </a:r>
            <a:endParaRPr/>
          </a:p>
        </p:txBody>
      </p:sp>
      <p:sp>
        <p:nvSpPr>
          <p:cNvPr id="86" name="Google Shape;86;p13"/>
          <p:cNvSpPr txBox="1"/>
          <p:nvPr>
            <p:ph idx="1" type="subTitle"/>
          </p:nvPr>
        </p:nvSpPr>
        <p:spPr>
          <a:xfrm>
            <a:off x="598088" y="2614013"/>
            <a:ext cx="8222100" cy="4329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358"/>
              <a:buNone/>
            </a:pPr>
            <a:r>
              <a:rPr lang="en" sz="2265"/>
              <a:t>The Effects of Normalization on Clustering Algorithms</a:t>
            </a:r>
            <a:endParaRPr sz="2265"/>
          </a:p>
          <a:p>
            <a:pPr indent="0" lvl="0" marL="0" rtl="0" algn="l">
              <a:lnSpc>
                <a:spcPct val="80000"/>
              </a:lnSpc>
              <a:spcBef>
                <a:spcPts val="0"/>
              </a:spcBef>
              <a:spcAft>
                <a:spcPts val="0"/>
              </a:spcAft>
              <a:buSzPts val="358"/>
              <a:buNone/>
            </a:pPr>
            <a:r>
              <a:t/>
            </a:r>
            <a:endParaRPr sz="682"/>
          </a:p>
        </p:txBody>
      </p:sp>
      <p:sp>
        <p:nvSpPr>
          <p:cNvPr id="87" name="Google Shape;87;p13"/>
          <p:cNvSpPr txBox="1"/>
          <p:nvPr>
            <p:ph idx="1" type="subTitle"/>
          </p:nvPr>
        </p:nvSpPr>
        <p:spPr>
          <a:xfrm>
            <a:off x="598088" y="3735563"/>
            <a:ext cx="8222100" cy="4329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358"/>
              <a:buNone/>
            </a:pPr>
            <a:r>
              <a:rPr lang="en" sz="1765"/>
              <a:t>Authors: Tyler Frankowiak, Josh Foster, Devin Duran</a:t>
            </a:r>
            <a:endParaRPr sz="1765"/>
          </a:p>
          <a:p>
            <a:pPr indent="0" lvl="0" marL="0" rtl="0" algn="l">
              <a:lnSpc>
                <a:spcPct val="80000"/>
              </a:lnSpc>
              <a:spcBef>
                <a:spcPts val="0"/>
              </a:spcBef>
              <a:spcAft>
                <a:spcPts val="0"/>
              </a:spcAft>
              <a:buSzPts val="358"/>
              <a:buNone/>
            </a:pPr>
            <a:r>
              <a:t/>
            </a:r>
            <a:endParaRPr sz="682"/>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4: Metrics Method Function</a:t>
            </a:r>
            <a:endParaRPr/>
          </a:p>
        </p:txBody>
      </p:sp>
      <p:sp>
        <p:nvSpPr>
          <p:cNvPr id="144" name="Google Shape;144;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5" name="Google Shape;145;p22"/>
          <p:cNvPicPr preferRelativeResize="0"/>
          <p:nvPr/>
        </p:nvPicPr>
        <p:blipFill>
          <a:blip r:embed="rId3">
            <a:alphaModFix/>
          </a:blip>
          <a:stretch>
            <a:fillRect/>
          </a:stretch>
        </p:blipFill>
        <p:spPr>
          <a:xfrm>
            <a:off x="0" y="1394723"/>
            <a:ext cx="9144003" cy="300930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on Iris Data</a:t>
            </a:r>
            <a:endParaRPr/>
          </a:p>
        </p:txBody>
      </p:sp>
      <p:sp>
        <p:nvSpPr>
          <p:cNvPr id="151" name="Google Shape;151;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the iris data, these are notable patterns we observed:</a:t>
            </a:r>
            <a:endParaRPr/>
          </a:p>
          <a:p>
            <a:pPr indent="-317500" lvl="1" marL="914400" rtl="0" algn="l">
              <a:spcBef>
                <a:spcPts val="0"/>
              </a:spcBef>
              <a:spcAft>
                <a:spcPts val="0"/>
              </a:spcAft>
              <a:buSzPts val="1400"/>
              <a:buChar char="○"/>
            </a:pPr>
            <a:r>
              <a:rPr lang="en"/>
              <a:t>The clustering method with the worst overall metrics appears to be OPTICS by a wide margin</a:t>
            </a:r>
            <a:endParaRPr/>
          </a:p>
          <a:p>
            <a:pPr indent="-317500" lvl="1" marL="914400" rtl="0" algn="l">
              <a:spcBef>
                <a:spcPts val="0"/>
              </a:spcBef>
              <a:spcAft>
                <a:spcPts val="0"/>
              </a:spcAft>
              <a:buSzPts val="1400"/>
              <a:buChar char="○"/>
            </a:pPr>
            <a:r>
              <a:rPr lang="en"/>
              <a:t>For each normalization method, K-Means and Bisecting have identical metrics to each other and appear to have the highest overall metrics as well</a:t>
            </a:r>
            <a:endParaRPr/>
          </a:p>
          <a:p>
            <a:pPr indent="-317500" lvl="1" marL="914400" rtl="0" algn="l">
              <a:spcBef>
                <a:spcPts val="0"/>
              </a:spcBef>
              <a:spcAft>
                <a:spcPts val="0"/>
              </a:spcAft>
              <a:buSzPts val="1400"/>
              <a:buChar char="○"/>
            </a:pPr>
            <a:r>
              <a:rPr lang="en"/>
              <a:t>DBSCAN and HDBSCAN also have very similar metrics although not </a:t>
            </a:r>
            <a:r>
              <a:rPr lang="en"/>
              <a:t>identical</a:t>
            </a:r>
            <a:r>
              <a:rPr lang="en"/>
              <a:t> for every normalization; with higher metrics than OPTICS but not as high  as K-Means and Bisecting</a:t>
            </a:r>
            <a:endParaRPr/>
          </a:p>
          <a:p>
            <a:pPr indent="-317500" lvl="1" marL="914400" rtl="0" algn="l">
              <a:spcBef>
                <a:spcPts val="0"/>
              </a:spcBef>
              <a:spcAft>
                <a:spcPts val="0"/>
              </a:spcAft>
              <a:buSzPts val="1400"/>
              <a:buChar char="○"/>
            </a:pPr>
            <a:r>
              <a:rPr lang="en"/>
              <a:t>HDBSCAN has consistently slightly better performance than DBSCAN for each normalization</a:t>
            </a:r>
            <a:endParaRPr/>
          </a:p>
          <a:p>
            <a:pPr indent="-317500" lvl="1" marL="914400" rtl="0" algn="l">
              <a:spcBef>
                <a:spcPts val="0"/>
              </a:spcBef>
              <a:spcAft>
                <a:spcPts val="0"/>
              </a:spcAft>
              <a:buSzPts val="1400"/>
              <a:buChar char="○"/>
            </a:pPr>
            <a:r>
              <a:rPr lang="en"/>
              <a:t>MaxAbs normalization generally leads to the best metrics for the iris dataset, while Standard and Robust Scaler generally have the lowest metrics for most of the clustering methods</a:t>
            </a:r>
            <a:endParaRPr/>
          </a:p>
          <a:p>
            <a:pPr indent="-317500" lvl="1" marL="914400" rtl="0" algn="l">
              <a:spcBef>
                <a:spcPts val="0"/>
              </a:spcBef>
              <a:spcAft>
                <a:spcPts val="0"/>
              </a:spcAft>
              <a:buSzPts val="1400"/>
              <a:buChar char="○"/>
            </a:pPr>
            <a:r>
              <a:rPr lang="en"/>
              <a:t>However for OPTICS, Robust Scaler yields the highest metrics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on Cybersecurity Data</a:t>
            </a:r>
            <a:endParaRPr/>
          </a:p>
        </p:txBody>
      </p:sp>
      <p:sp>
        <p:nvSpPr>
          <p:cNvPr id="157" name="Google Shape;157;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notice these patterns on the metrics for the cybersecurity data:</a:t>
            </a:r>
            <a:endParaRPr/>
          </a:p>
          <a:p>
            <a:pPr indent="-317500" lvl="1" marL="914400" rtl="0" algn="l">
              <a:spcBef>
                <a:spcPts val="0"/>
              </a:spcBef>
              <a:spcAft>
                <a:spcPts val="0"/>
              </a:spcAft>
              <a:buSzPts val="1400"/>
              <a:buChar char="○"/>
            </a:pPr>
            <a:r>
              <a:rPr lang="en"/>
              <a:t>The metrics here are all very low and significantly lower than those of the iris data</a:t>
            </a:r>
            <a:endParaRPr/>
          </a:p>
          <a:p>
            <a:pPr indent="-317500" lvl="1" marL="914400" rtl="0" algn="l">
              <a:spcBef>
                <a:spcPts val="0"/>
              </a:spcBef>
              <a:spcAft>
                <a:spcPts val="0"/>
              </a:spcAft>
              <a:buSzPts val="1400"/>
              <a:buChar char="○"/>
            </a:pPr>
            <a:r>
              <a:rPr lang="en"/>
              <a:t>Bisecting K-Means and K-Means are not identical, but very similar, same with HDBSCAN and DBSCAN</a:t>
            </a:r>
            <a:endParaRPr/>
          </a:p>
          <a:p>
            <a:pPr indent="-317500" lvl="1" marL="914400" rtl="0" algn="l">
              <a:spcBef>
                <a:spcPts val="0"/>
              </a:spcBef>
              <a:spcAft>
                <a:spcPts val="0"/>
              </a:spcAft>
              <a:buSzPts val="1400"/>
              <a:buChar char="○"/>
            </a:pPr>
            <a:r>
              <a:rPr lang="en"/>
              <a:t>OPTICS still returns the lowest score of all clustering methods but is much closer to the others this time, actually having the best metrics for RobustScaler normalization</a:t>
            </a:r>
            <a:endParaRPr/>
          </a:p>
          <a:p>
            <a:pPr indent="-317500" lvl="1" marL="914400" rtl="0" algn="l">
              <a:spcBef>
                <a:spcPts val="0"/>
              </a:spcBef>
              <a:spcAft>
                <a:spcPts val="0"/>
              </a:spcAft>
              <a:buSzPts val="1400"/>
              <a:buChar char="○"/>
            </a:pPr>
            <a:r>
              <a:rPr lang="en"/>
              <a:t>HDBSCAN generally has best scores of the methods and K-Means generally has the worst</a:t>
            </a:r>
            <a:endParaRPr/>
          </a:p>
          <a:p>
            <a:pPr indent="-317500" lvl="1" marL="914400" rtl="0" algn="l">
              <a:spcBef>
                <a:spcPts val="0"/>
              </a:spcBef>
              <a:spcAft>
                <a:spcPts val="0"/>
              </a:spcAft>
              <a:buSzPts val="1400"/>
              <a:buChar char="○"/>
            </a:pPr>
            <a:r>
              <a:rPr lang="en"/>
              <a:t>Standard Scaler appears to be the best normalization method for this dataset, returning the best scores of all the methods</a:t>
            </a:r>
            <a:endParaRPr/>
          </a:p>
          <a:p>
            <a:pPr indent="-317500" lvl="1" marL="914400" rtl="0" algn="l">
              <a:spcBef>
                <a:spcPts val="0"/>
              </a:spcBef>
              <a:spcAft>
                <a:spcPts val="0"/>
              </a:spcAft>
              <a:buSzPts val="1400"/>
              <a:buChar char="○"/>
            </a:pPr>
            <a:r>
              <a:rPr lang="en"/>
              <a:t>A reason for this low performance is potentially due to the fact that there is a large imbalance </a:t>
            </a:r>
            <a:r>
              <a:rPr lang="en"/>
              <a:t>between</a:t>
            </a:r>
            <a:r>
              <a:rPr lang="en"/>
              <a:t> the classes, very few data points had the class value of 1.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on Wisconsin Breast Tumor Data</a:t>
            </a:r>
            <a:endParaRPr/>
          </a:p>
        </p:txBody>
      </p:sp>
      <p:sp>
        <p:nvSpPr>
          <p:cNvPr id="163" name="Google Shape;163;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the Wisconsin data, we notice:</a:t>
            </a:r>
            <a:endParaRPr/>
          </a:p>
          <a:p>
            <a:pPr indent="-317500" lvl="1" marL="914400" rtl="0" algn="l">
              <a:spcBef>
                <a:spcPts val="0"/>
              </a:spcBef>
              <a:spcAft>
                <a:spcPts val="0"/>
              </a:spcAft>
              <a:buSzPts val="1400"/>
              <a:buChar char="○"/>
            </a:pPr>
            <a:r>
              <a:rPr lang="en"/>
              <a:t>The scores here are much better than the cybersecurity data, similar to that of iris data</a:t>
            </a:r>
            <a:endParaRPr/>
          </a:p>
          <a:p>
            <a:pPr indent="-317500" lvl="1" marL="914400" rtl="0" algn="l">
              <a:spcBef>
                <a:spcPts val="0"/>
              </a:spcBef>
              <a:spcAft>
                <a:spcPts val="0"/>
              </a:spcAft>
              <a:buSzPts val="1400"/>
              <a:buChar char="○"/>
            </a:pPr>
            <a:r>
              <a:rPr lang="en"/>
              <a:t>Like the iris data, OPTICS once again is generally the worst clustering method, having the lowest metrics</a:t>
            </a:r>
            <a:endParaRPr/>
          </a:p>
          <a:p>
            <a:pPr indent="-317500" lvl="1" marL="914400" rtl="0" algn="l">
              <a:spcBef>
                <a:spcPts val="0"/>
              </a:spcBef>
              <a:spcAft>
                <a:spcPts val="0"/>
              </a:spcAft>
              <a:buSzPts val="1400"/>
              <a:buChar char="○"/>
            </a:pPr>
            <a:r>
              <a:rPr lang="en"/>
              <a:t>DBSCAN is slightly better than HDBSCAN, unlike the other two datasets; the pair’s metrics are much lower than that of K-Means and Bisecting, closer to that of OPTICS</a:t>
            </a:r>
            <a:endParaRPr/>
          </a:p>
          <a:p>
            <a:pPr indent="-317500" lvl="1" marL="914400" rtl="0" algn="l">
              <a:spcBef>
                <a:spcPts val="0"/>
              </a:spcBef>
              <a:spcAft>
                <a:spcPts val="0"/>
              </a:spcAft>
              <a:buSzPts val="1400"/>
              <a:buChar char="○"/>
            </a:pPr>
            <a:r>
              <a:rPr lang="en"/>
              <a:t>K-Means and Bisecting have similar metrics, with Bisecting having the best of the clustering methods</a:t>
            </a:r>
            <a:endParaRPr/>
          </a:p>
          <a:p>
            <a:pPr indent="-317500" lvl="1" marL="914400" rtl="0" algn="l">
              <a:spcBef>
                <a:spcPts val="0"/>
              </a:spcBef>
              <a:spcAft>
                <a:spcPts val="0"/>
              </a:spcAft>
              <a:buSzPts val="1400"/>
              <a:buChar char="○"/>
            </a:pPr>
            <a:r>
              <a:rPr lang="en"/>
              <a:t>All the normalization methods are pretty balanced here, with MinMax having the slight edge in metrics scores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 and Insights</a:t>
            </a:r>
            <a:endParaRPr/>
          </a:p>
        </p:txBody>
      </p:sp>
      <p:sp>
        <p:nvSpPr>
          <p:cNvPr id="169" name="Google Shape;169;p26"/>
          <p:cNvSpPr txBox="1"/>
          <p:nvPr>
            <p:ph idx="1" type="body"/>
          </p:nvPr>
        </p:nvSpPr>
        <p:spPr>
          <a:xfrm>
            <a:off x="311700" y="1017800"/>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Some conclusions our analysis gave us:</a:t>
            </a:r>
            <a:endParaRPr/>
          </a:p>
          <a:p>
            <a:pPr indent="-317500" lvl="1" marL="914400" rtl="0" algn="l">
              <a:spcBef>
                <a:spcPts val="0"/>
              </a:spcBef>
              <a:spcAft>
                <a:spcPts val="0"/>
              </a:spcAft>
              <a:buSzPts val="1400"/>
              <a:buChar char="○"/>
            </a:pPr>
            <a:r>
              <a:rPr lang="en"/>
              <a:t>OPTICS was typically the least successful clustering method, by a decent margin; works best with RobustScaler normalization</a:t>
            </a:r>
            <a:endParaRPr/>
          </a:p>
          <a:p>
            <a:pPr indent="-317500" lvl="1" marL="914400" rtl="0" algn="l">
              <a:spcBef>
                <a:spcPts val="0"/>
              </a:spcBef>
              <a:spcAft>
                <a:spcPts val="0"/>
              </a:spcAft>
              <a:buSzPts val="1400"/>
              <a:buChar char="○"/>
            </a:pPr>
            <a:r>
              <a:rPr lang="en"/>
              <a:t>The iris dataset had the highest scores overall, followed by the Wisconsin data, then the cybersecurity data</a:t>
            </a:r>
            <a:endParaRPr/>
          </a:p>
          <a:p>
            <a:pPr indent="-317500" lvl="1" marL="914400" rtl="0" algn="l">
              <a:spcBef>
                <a:spcPts val="0"/>
              </a:spcBef>
              <a:spcAft>
                <a:spcPts val="0"/>
              </a:spcAft>
              <a:buSzPts val="1400"/>
              <a:buChar char="○"/>
            </a:pPr>
            <a:r>
              <a:rPr lang="en"/>
              <a:t>This is likely due to the number of features in each dataset; pattern we see is data with less features appear to be more accurate with all clustering and normalization methods</a:t>
            </a:r>
            <a:endParaRPr/>
          </a:p>
          <a:p>
            <a:pPr indent="-317500" lvl="1" marL="914400" rtl="0" algn="l">
              <a:spcBef>
                <a:spcPts val="0"/>
              </a:spcBef>
              <a:spcAft>
                <a:spcPts val="0"/>
              </a:spcAft>
              <a:buSzPts val="1400"/>
              <a:buChar char="○"/>
            </a:pPr>
            <a:r>
              <a:rPr lang="en"/>
              <a:t>Bisecting K-Means and K-Means, along with DBSCAN and HDBSCAN had similar scores across datasets and normalization methods</a:t>
            </a:r>
            <a:endParaRPr/>
          </a:p>
          <a:p>
            <a:pPr indent="-317500" lvl="1" marL="914400" rtl="0" algn="l">
              <a:spcBef>
                <a:spcPts val="0"/>
              </a:spcBef>
              <a:spcAft>
                <a:spcPts val="0"/>
              </a:spcAft>
              <a:buSzPts val="1400"/>
              <a:buChar char="○"/>
            </a:pPr>
            <a:r>
              <a:rPr lang="en"/>
              <a:t>The K-Means duo had the highest scores for the iris and wisconsin datasets, while DBSCAN/HBSCAN duo had the highest scores for the cybersecurity dataset, the one with the greatest amount of features and noise</a:t>
            </a:r>
            <a:endParaRPr/>
          </a:p>
          <a:p>
            <a:pPr indent="-317500" lvl="1" marL="914400" rtl="0" algn="l">
              <a:spcBef>
                <a:spcPts val="0"/>
              </a:spcBef>
              <a:spcAft>
                <a:spcPts val="0"/>
              </a:spcAft>
              <a:buSzPts val="1400"/>
              <a:buChar char="○"/>
            </a:pPr>
            <a:r>
              <a:rPr lang="en"/>
              <a:t>Each dataset had different normalization methods that worked </a:t>
            </a:r>
            <a:r>
              <a:rPr lang="en"/>
              <a:t>best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Yellowbrick Overview</a:t>
            </a:r>
            <a:endParaRPr/>
          </a:p>
        </p:txBody>
      </p:sp>
      <p:sp>
        <p:nvSpPr>
          <p:cNvPr id="175" name="Google Shape;175;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Yellowbrick</a:t>
            </a:r>
            <a:r>
              <a:rPr lang="en"/>
              <a:t> is a </a:t>
            </a:r>
            <a:r>
              <a:rPr lang="en"/>
              <a:t>powerful</a:t>
            </a:r>
            <a:r>
              <a:rPr lang="en"/>
              <a:t> </a:t>
            </a:r>
            <a:r>
              <a:rPr lang="en"/>
              <a:t>machine</a:t>
            </a:r>
            <a:r>
              <a:rPr lang="en"/>
              <a:t> learning tool used for visualization</a:t>
            </a:r>
            <a:endParaRPr/>
          </a:p>
          <a:p>
            <a:pPr indent="-342900" lvl="0" marL="457200" rtl="0" algn="l">
              <a:spcBef>
                <a:spcPts val="0"/>
              </a:spcBef>
              <a:spcAft>
                <a:spcPts val="0"/>
              </a:spcAft>
              <a:buSzPts val="1800"/>
              <a:buChar char="●"/>
            </a:pPr>
            <a:r>
              <a:rPr lang="en"/>
              <a:t>We will use it to visualize the data and their feature importances</a:t>
            </a:r>
            <a:endParaRPr/>
          </a:p>
        </p:txBody>
      </p:sp>
      <p:pic>
        <p:nvPicPr>
          <p:cNvPr id="176" name="Google Shape;176;p27"/>
          <p:cNvPicPr preferRelativeResize="0"/>
          <p:nvPr/>
        </p:nvPicPr>
        <p:blipFill>
          <a:blip r:embed="rId3">
            <a:alphaModFix/>
          </a:blip>
          <a:stretch>
            <a:fillRect/>
          </a:stretch>
        </p:blipFill>
        <p:spPr>
          <a:xfrm>
            <a:off x="518550" y="2571750"/>
            <a:ext cx="6101175" cy="1340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Yellowbrick Methods</a:t>
            </a:r>
            <a:endParaRPr/>
          </a:p>
        </p:txBody>
      </p:sp>
      <p:sp>
        <p:nvSpPr>
          <p:cNvPr id="182" name="Google Shape;182;p28"/>
          <p:cNvSpPr txBox="1"/>
          <p:nvPr>
            <p:ph idx="1" type="body"/>
          </p:nvPr>
        </p:nvSpPr>
        <p:spPr>
          <a:xfrm>
            <a:off x="0" y="1017800"/>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use these visualization methods in Yellowbrick</a:t>
            </a:r>
            <a:endParaRPr/>
          </a:p>
          <a:p>
            <a:pPr indent="-317500" lvl="1" marL="914400" rtl="0" algn="l">
              <a:spcBef>
                <a:spcPts val="0"/>
              </a:spcBef>
              <a:spcAft>
                <a:spcPts val="0"/>
              </a:spcAft>
              <a:buSzPts val="1400"/>
              <a:buChar char="○"/>
            </a:pPr>
            <a:r>
              <a:rPr lang="en"/>
              <a:t>Parallel Coordinates: plots all values for each feature on a line graph</a:t>
            </a:r>
            <a:endParaRPr/>
          </a:p>
          <a:p>
            <a:pPr indent="-317500" lvl="1" marL="914400" rtl="0" algn="l">
              <a:spcBef>
                <a:spcPts val="0"/>
              </a:spcBef>
              <a:spcAft>
                <a:spcPts val="0"/>
              </a:spcAft>
              <a:buSzPts val="1400"/>
              <a:buChar char="○"/>
            </a:pPr>
            <a:r>
              <a:rPr lang="en"/>
              <a:t>Principal Component Plot: explains relationships between variables in dataset with principal components</a:t>
            </a:r>
            <a:endParaRPr/>
          </a:p>
          <a:p>
            <a:pPr indent="-317500" lvl="1" marL="914400" rtl="0" algn="l">
              <a:spcBef>
                <a:spcPts val="0"/>
              </a:spcBef>
              <a:spcAft>
                <a:spcPts val="0"/>
              </a:spcAft>
              <a:buSzPts val="1400"/>
              <a:buChar char="○"/>
            </a:pPr>
            <a:r>
              <a:rPr lang="en"/>
              <a:t>K-Means Intercluster Distance Map: visualizes distance between clusters and how distinct/dense they are</a:t>
            </a:r>
            <a:endParaRPr/>
          </a:p>
          <a:p>
            <a:pPr indent="-317500" lvl="1" marL="914400" rtl="0" algn="l">
              <a:spcBef>
                <a:spcPts val="0"/>
              </a:spcBef>
              <a:spcAft>
                <a:spcPts val="0"/>
              </a:spcAft>
              <a:buSzPts val="1400"/>
              <a:buChar char="○"/>
            </a:pPr>
            <a:r>
              <a:rPr lang="en"/>
              <a:t>Lasso Importance: measures feature importance</a:t>
            </a:r>
            <a:endParaRPr/>
          </a:p>
          <a:p>
            <a:pPr indent="-317500" lvl="1" marL="914400" rtl="0" algn="l">
              <a:spcBef>
                <a:spcPts val="0"/>
              </a:spcBef>
              <a:spcAft>
                <a:spcPts val="0"/>
              </a:spcAft>
              <a:buSzPts val="1400"/>
              <a:buChar char="○"/>
            </a:pPr>
            <a:r>
              <a:rPr lang="en"/>
              <a:t>Shapiro</a:t>
            </a:r>
            <a:r>
              <a:rPr lang="en"/>
              <a:t> Ranking: measures the normality on a 0 to 1 coefficient</a:t>
            </a:r>
            <a:endParaRPr/>
          </a:p>
          <a:p>
            <a:pPr indent="-317500" lvl="1" marL="914400" rtl="0" algn="l">
              <a:spcBef>
                <a:spcPts val="0"/>
              </a:spcBef>
              <a:spcAft>
                <a:spcPts val="0"/>
              </a:spcAft>
              <a:buSzPts val="1400"/>
              <a:buChar char="○"/>
            </a:pPr>
            <a:r>
              <a:rPr lang="en"/>
              <a:t>Covariance Ranking: measures the correlation of each variable with one another using a heatmap like visualization</a:t>
            </a:r>
            <a:endParaRPr/>
          </a:p>
          <a:p>
            <a:pPr indent="-317500" lvl="1" marL="914400" rtl="0" algn="l">
              <a:spcBef>
                <a:spcPts val="0"/>
              </a:spcBef>
              <a:spcAft>
                <a:spcPts val="0"/>
              </a:spcAft>
              <a:buSzPts val="1400"/>
              <a:buChar char="○"/>
            </a:pPr>
            <a:r>
              <a:rPr lang="en"/>
              <a:t>RadViz: measures correlation of each variable with each other using a scatterplot in the middle of a circle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Datasets For Yellowbrick Visualization </a:t>
            </a:r>
            <a:endParaRPr/>
          </a:p>
        </p:txBody>
      </p:sp>
      <p:sp>
        <p:nvSpPr>
          <p:cNvPr id="188" name="Google Shape;188;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the Yellowbrick visualization, we will be performing on the same datasets used for the clustering and normalization method analysis</a:t>
            </a:r>
            <a:endParaRPr/>
          </a:p>
          <a:p>
            <a:pPr indent="-342900" lvl="0" marL="457200" rtl="0" algn="l">
              <a:spcBef>
                <a:spcPts val="0"/>
              </a:spcBef>
              <a:spcAft>
                <a:spcPts val="0"/>
              </a:spcAft>
              <a:buSzPts val="1800"/>
              <a:buChar char="●"/>
            </a:pPr>
            <a:r>
              <a:rPr lang="en"/>
              <a:t>In addition we will also use the following two datasets:</a:t>
            </a:r>
            <a:endParaRPr/>
          </a:p>
          <a:p>
            <a:pPr indent="-317500" lvl="1" marL="914400" rtl="0" algn="l">
              <a:spcBef>
                <a:spcPts val="0"/>
              </a:spcBef>
              <a:spcAft>
                <a:spcPts val="0"/>
              </a:spcAft>
              <a:buSzPts val="1400"/>
              <a:buChar char="○"/>
            </a:pPr>
            <a:r>
              <a:rPr lang="en"/>
              <a:t>HFT AAPL data</a:t>
            </a:r>
            <a:endParaRPr/>
          </a:p>
          <a:p>
            <a:pPr indent="-317500" lvl="1" marL="914400" rtl="0" algn="l">
              <a:spcBef>
                <a:spcPts val="0"/>
              </a:spcBef>
              <a:spcAft>
                <a:spcPts val="0"/>
              </a:spcAft>
              <a:buSzPts val="1400"/>
              <a:buChar char="○"/>
            </a:pPr>
            <a:r>
              <a:rPr lang="en"/>
              <a:t>Heart dataset, containing characteristics of various hearts to predict heart attacks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Parallel Coordinates (Iris)</a:t>
            </a:r>
            <a:endParaRPr/>
          </a:p>
        </p:txBody>
      </p:sp>
      <p:sp>
        <p:nvSpPr>
          <p:cNvPr id="194" name="Google Shape;194;p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The parallel for the coordinates was</a:t>
            </a:r>
            <a:endParaRPr/>
          </a:p>
          <a:p>
            <a:pPr indent="0" lvl="0" marL="0" rtl="0" algn="l">
              <a:spcBef>
                <a:spcPts val="1200"/>
              </a:spcBef>
              <a:spcAft>
                <a:spcPts val="0"/>
              </a:spcAft>
              <a:buNone/>
            </a:pPr>
            <a:r>
              <a:rPr lang="en"/>
              <a:t> very simple as there were very few</a:t>
            </a:r>
            <a:endParaRPr/>
          </a:p>
          <a:p>
            <a:pPr indent="0" lvl="0" marL="0" rtl="0" algn="l">
              <a:spcBef>
                <a:spcPts val="1200"/>
              </a:spcBef>
              <a:spcAft>
                <a:spcPts val="0"/>
              </a:spcAft>
              <a:buNone/>
            </a:pPr>
            <a:r>
              <a:rPr lang="en"/>
              <a:t>observations </a:t>
            </a:r>
            <a:endParaRPr/>
          </a:p>
          <a:p>
            <a:pPr indent="-342900" lvl="0" marL="457200" rtl="0" algn="l">
              <a:spcBef>
                <a:spcPts val="1200"/>
              </a:spcBef>
              <a:spcAft>
                <a:spcPts val="0"/>
              </a:spcAft>
              <a:buSzPts val="1800"/>
              <a:buChar char="●"/>
            </a:pPr>
            <a:r>
              <a:rPr lang="en"/>
              <a:t>We split the data into features and </a:t>
            </a:r>
            <a:endParaRPr/>
          </a:p>
          <a:p>
            <a:pPr indent="0" lvl="0" marL="457200" rtl="0" algn="l">
              <a:spcBef>
                <a:spcPts val="1200"/>
              </a:spcBef>
              <a:spcAft>
                <a:spcPts val="0"/>
              </a:spcAft>
              <a:buNone/>
            </a:pPr>
            <a:r>
              <a:rPr lang="en"/>
              <a:t>classes based on the type of data</a:t>
            </a:r>
            <a:endParaRPr/>
          </a:p>
          <a:p>
            <a:pPr indent="-342900" lvl="0" marL="457200" rtl="0" algn="l">
              <a:spcBef>
                <a:spcPts val="1200"/>
              </a:spcBef>
              <a:spcAft>
                <a:spcPts val="0"/>
              </a:spcAft>
              <a:buSzPts val="1800"/>
              <a:buChar char="●"/>
            </a:pPr>
            <a:r>
              <a:rPr lang="en"/>
              <a:t>The values of each numerical </a:t>
            </a:r>
            <a:r>
              <a:rPr lang="en"/>
              <a:t>variable are all above 0 for the most part and are greater than zero</a:t>
            </a:r>
            <a:endParaRPr/>
          </a:p>
          <a:p>
            <a:pPr indent="-342900" lvl="0" marL="457200" rtl="0" algn="l">
              <a:spcBef>
                <a:spcPts val="0"/>
              </a:spcBef>
              <a:spcAft>
                <a:spcPts val="0"/>
              </a:spcAft>
              <a:buSzPts val="1800"/>
              <a:buChar char="●"/>
            </a:pPr>
            <a:r>
              <a:rPr lang="en"/>
              <a:t>Setosa’s petals are smaller than the other two</a:t>
            </a:r>
            <a:endParaRPr/>
          </a:p>
        </p:txBody>
      </p:sp>
      <p:pic>
        <p:nvPicPr>
          <p:cNvPr id="195" name="Google Shape;195;p30"/>
          <p:cNvPicPr preferRelativeResize="0"/>
          <p:nvPr/>
        </p:nvPicPr>
        <p:blipFill>
          <a:blip r:embed="rId3">
            <a:alphaModFix/>
          </a:blip>
          <a:stretch>
            <a:fillRect/>
          </a:stretch>
        </p:blipFill>
        <p:spPr>
          <a:xfrm>
            <a:off x="4965975" y="724100"/>
            <a:ext cx="4079900" cy="2775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Principal Component Plot (Iris)</a:t>
            </a:r>
            <a:endParaRPr/>
          </a:p>
        </p:txBody>
      </p:sp>
      <p:sp>
        <p:nvSpPr>
          <p:cNvPr id="201" name="Google Shape;201;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Looking at the PCP, we observe that the points</a:t>
            </a:r>
            <a:endParaRPr/>
          </a:p>
          <a:p>
            <a:pPr indent="0" lvl="0" marL="0" rtl="0" algn="l">
              <a:spcBef>
                <a:spcPts val="1200"/>
              </a:spcBef>
              <a:spcAft>
                <a:spcPts val="0"/>
              </a:spcAft>
              <a:buNone/>
            </a:pPr>
            <a:r>
              <a:rPr lang="en"/>
              <a:t>from each category are all in their own little clusters</a:t>
            </a:r>
            <a:endParaRPr/>
          </a:p>
          <a:p>
            <a:pPr indent="-342900" lvl="0" marL="457200" rtl="0" algn="l">
              <a:spcBef>
                <a:spcPts val="1200"/>
              </a:spcBef>
              <a:spcAft>
                <a:spcPts val="0"/>
              </a:spcAft>
              <a:buSzPts val="1800"/>
              <a:buChar char="●"/>
            </a:pPr>
            <a:r>
              <a:rPr lang="en"/>
              <a:t>There is slight overlap with the Versicolor and</a:t>
            </a:r>
            <a:endParaRPr/>
          </a:p>
          <a:p>
            <a:pPr indent="0" lvl="0" marL="457200" rtl="0" algn="l">
              <a:spcBef>
                <a:spcPts val="1200"/>
              </a:spcBef>
              <a:spcAft>
                <a:spcPts val="0"/>
              </a:spcAft>
              <a:buNone/>
            </a:pPr>
            <a:r>
              <a:rPr lang="en"/>
              <a:t>Virginia species and none of the flowers appear</a:t>
            </a:r>
            <a:endParaRPr/>
          </a:p>
          <a:p>
            <a:pPr indent="0" lvl="0" marL="457200" rtl="0" algn="l">
              <a:spcBef>
                <a:spcPts val="1200"/>
              </a:spcBef>
              <a:spcAft>
                <a:spcPts val="1200"/>
              </a:spcAft>
              <a:buNone/>
            </a:pPr>
            <a:r>
              <a:rPr lang="en"/>
              <a:t>to have any significant outliers</a:t>
            </a:r>
            <a:endParaRPr/>
          </a:p>
        </p:txBody>
      </p:sp>
      <p:pic>
        <p:nvPicPr>
          <p:cNvPr id="202" name="Google Shape;202;p31"/>
          <p:cNvPicPr preferRelativeResize="0"/>
          <p:nvPr/>
        </p:nvPicPr>
        <p:blipFill>
          <a:blip r:embed="rId3">
            <a:alphaModFix/>
          </a:blip>
          <a:stretch>
            <a:fillRect/>
          </a:stretch>
        </p:blipFill>
        <p:spPr>
          <a:xfrm>
            <a:off x="5802471" y="635800"/>
            <a:ext cx="3029825" cy="3069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a:t>
            </a:r>
            <a:endParaRPr/>
          </a:p>
        </p:txBody>
      </p:sp>
      <p:sp>
        <p:nvSpPr>
          <p:cNvPr id="93" name="Google Shape;93;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Run multiple normalization and clustering methods on several datasets and compare their metrics</a:t>
            </a:r>
            <a:endParaRPr/>
          </a:p>
          <a:p>
            <a:pPr indent="-342900" lvl="0" marL="457200" rtl="0" algn="l">
              <a:spcBef>
                <a:spcPts val="0"/>
              </a:spcBef>
              <a:spcAft>
                <a:spcPts val="0"/>
              </a:spcAft>
              <a:buSzPts val="1800"/>
              <a:buChar char="●"/>
            </a:pPr>
            <a:r>
              <a:rPr lang="en"/>
              <a:t>For this, we will use the following datasets:</a:t>
            </a:r>
            <a:endParaRPr/>
          </a:p>
          <a:p>
            <a:pPr indent="-317500" lvl="1" marL="914400" rtl="0" algn="l">
              <a:spcBef>
                <a:spcPts val="0"/>
              </a:spcBef>
              <a:spcAft>
                <a:spcPts val="0"/>
              </a:spcAft>
              <a:buSzPts val="1400"/>
              <a:buChar char="○"/>
            </a:pPr>
            <a:r>
              <a:rPr lang="en"/>
              <a:t>Iris dataset</a:t>
            </a:r>
            <a:endParaRPr/>
          </a:p>
          <a:p>
            <a:pPr indent="-317500" lvl="1" marL="914400" rtl="0" algn="l">
              <a:spcBef>
                <a:spcPts val="0"/>
              </a:spcBef>
              <a:spcAft>
                <a:spcPts val="0"/>
              </a:spcAft>
              <a:buSzPts val="1400"/>
              <a:buChar char="○"/>
            </a:pPr>
            <a:r>
              <a:rPr lang="en"/>
              <a:t>Cybersecurity Malware dataset</a:t>
            </a:r>
            <a:endParaRPr/>
          </a:p>
          <a:p>
            <a:pPr indent="-317500" lvl="1" marL="914400" rtl="0" algn="l">
              <a:spcBef>
                <a:spcPts val="0"/>
              </a:spcBef>
              <a:spcAft>
                <a:spcPts val="0"/>
              </a:spcAft>
              <a:buSzPts val="1400"/>
              <a:buChar char="○"/>
            </a:pPr>
            <a:r>
              <a:rPr lang="en"/>
              <a:t>Wisconsin Breast Tumor dataset</a:t>
            </a:r>
            <a:endParaRPr/>
          </a:p>
          <a:p>
            <a:pPr indent="-342900" lvl="0" marL="457200" rtl="0" algn="l">
              <a:spcBef>
                <a:spcPts val="0"/>
              </a:spcBef>
              <a:spcAft>
                <a:spcPts val="0"/>
              </a:spcAft>
              <a:buSzPts val="1800"/>
              <a:buChar char="●"/>
            </a:pPr>
            <a:r>
              <a:rPr lang="en"/>
              <a:t>Later on we will visualize these datasets and a few additional ones using Yellowbrick</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K-Means Intercluster Distance</a:t>
            </a:r>
            <a:r>
              <a:rPr lang="en"/>
              <a:t> Map (Iris)</a:t>
            </a:r>
            <a:endParaRPr/>
          </a:p>
        </p:txBody>
      </p:sp>
      <p:sp>
        <p:nvSpPr>
          <p:cNvPr id="208" name="Google Shape;208;p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Using 3 clusters for our intercluster distance</a:t>
            </a:r>
            <a:endParaRPr/>
          </a:p>
          <a:p>
            <a:pPr indent="0" lvl="0" marL="457200" rtl="0" algn="l">
              <a:spcBef>
                <a:spcPts val="1200"/>
              </a:spcBef>
              <a:spcAft>
                <a:spcPts val="0"/>
              </a:spcAft>
              <a:buNone/>
            </a:pPr>
            <a:r>
              <a:rPr lang="en"/>
              <a:t>map, we see the clusters are very distinct here</a:t>
            </a:r>
            <a:endParaRPr/>
          </a:p>
          <a:p>
            <a:pPr indent="0" lvl="0" marL="457200" rtl="0" algn="l">
              <a:spcBef>
                <a:spcPts val="1200"/>
              </a:spcBef>
              <a:spcAft>
                <a:spcPts val="0"/>
              </a:spcAft>
              <a:buNone/>
            </a:pPr>
            <a:r>
              <a:rPr lang="en"/>
              <a:t>as they each occupy a corner of the plot with no</a:t>
            </a:r>
            <a:endParaRPr/>
          </a:p>
          <a:p>
            <a:pPr indent="0" lvl="0" marL="457200" rtl="0" algn="l">
              <a:spcBef>
                <a:spcPts val="1200"/>
              </a:spcBef>
              <a:spcAft>
                <a:spcPts val="0"/>
              </a:spcAft>
              <a:buNone/>
            </a:pPr>
            <a:r>
              <a:rPr lang="en"/>
              <a:t>overlap</a:t>
            </a:r>
            <a:endParaRPr/>
          </a:p>
          <a:p>
            <a:pPr indent="-342900" lvl="0" marL="457200" rtl="0" algn="l">
              <a:spcBef>
                <a:spcPts val="1200"/>
              </a:spcBef>
              <a:spcAft>
                <a:spcPts val="0"/>
              </a:spcAft>
              <a:buSzPts val="1800"/>
              <a:buChar char="●"/>
            </a:pPr>
            <a:r>
              <a:rPr lang="en"/>
              <a:t> Clusters 1 and 2 are of similar size and contain</a:t>
            </a:r>
            <a:endParaRPr/>
          </a:p>
          <a:p>
            <a:pPr indent="0" lvl="0" marL="0" rtl="0" algn="l">
              <a:spcBef>
                <a:spcPts val="1200"/>
              </a:spcBef>
              <a:spcAft>
                <a:spcPts val="1200"/>
              </a:spcAft>
              <a:buNone/>
            </a:pPr>
            <a:r>
              <a:rPr lang="en"/>
              <a:t>a similar amount of points; cluster 0 is much smaller, but is very dense and still contains a good amount of points</a:t>
            </a:r>
            <a:endParaRPr/>
          </a:p>
        </p:txBody>
      </p:sp>
      <p:pic>
        <p:nvPicPr>
          <p:cNvPr id="209" name="Google Shape;209;p32"/>
          <p:cNvPicPr preferRelativeResize="0"/>
          <p:nvPr/>
        </p:nvPicPr>
        <p:blipFill>
          <a:blip r:embed="rId3">
            <a:alphaModFix/>
          </a:blip>
          <a:stretch>
            <a:fillRect/>
          </a:stretch>
        </p:blipFill>
        <p:spPr>
          <a:xfrm>
            <a:off x="5872025" y="1017800"/>
            <a:ext cx="3271975" cy="2411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Lasso Feature Importance (Iris)</a:t>
            </a:r>
            <a:endParaRPr/>
          </a:p>
        </p:txBody>
      </p:sp>
      <p:sp>
        <p:nvSpPr>
          <p:cNvPr id="215" name="Google Shape;215;p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lasso feature importance only shows</a:t>
            </a:r>
            <a:endParaRPr/>
          </a:p>
          <a:p>
            <a:pPr indent="0" lvl="0" marL="457200" rtl="0" algn="l">
              <a:spcBef>
                <a:spcPts val="1200"/>
              </a:spcBef>
              <a:spcAft>
                <a:spcPts val="0"/>
              </a:spcAft>
              <a:buNone/>
            </a:pPr>
            <a:r>
              <a:rPr lang="en"/>
              <a:t>only one variable with a coefficient large</a:t>
            </a:r>
            <a:endParaRPr/>
          </a:p>
          <a:p>
            <a:pPr indent="0" lvl="0" marL="457200" rtl="0" algn="l">
              <a:spcBef>
                <a:spcPts val="1200"/>
              </a:spcBef>
              <a:spcAft>
                <a:spcPts val="0"/>
              </a:spcAft>
              <a:buNone/>
            </a:pPr>
            <a:r>
              <a:rPr lang="en"/>
              <a:t>e</a:t>
            </a:r>
            <a:r>
              <a:rPr lang="en"/>
              <a:t>nough to even see on the visualization</a:t>
            </a:r>
            <a:endParaRPr/>
          </a:p>
          <a:p>
            <a:pPr indent="-342900" lvl="0" marL="457200" rtl="0" algn="l">
              <a:spcBef>
                <a:spcPts val="1200"/>
              </a:spcBef>
              <a:spcAft>
                <a:spcPts val="0"/>
              </a:spcAft>
              <a:buSzPts val="1800"/>
              <a:buChar char="●"/>
            </a:pPr>
            <a:r>
              <a:rPr lang="en"/>
              <a:t>That is petal length, which the lasso</a:t>
            </a:r>
            <a:endParaRPr/>
          </a:p>
          <a:p>
            <a:pPr indent="0" lvl="0" marL="457200" rtl="0" algn="l">
              <a:spcBef>
                <a:spcPts val="1200"/>
              </a:spcBef>
              <a:spcAft>
                <a:spcPts val="1200"/>
              </a:spcAft>
              <a:buNone/>
            </a:pPr>
            <a:r>
              <a:rPr lang="en"/>
              <a:t>feature importance measures as the most important numerical feature of the dataset </a:t>
            </a:r>
            <a:r>
              <a:rPr lang="en"/>
              <a:t> </a:t>
            </a:r>
            <a:endParaRPr/>
          </a:p>
        </p:txBody>
      </p:sp>
      <p:pic>
        <p:nvPicPr>
          <p:cNvPr id="216" name="Google Shape;216;p33"/>
          <p:cNvPicPr preferRelativeResize="0"/>
          <p:nvPr/>
        </p:nvPicPr>
        <p:blipFill>
          <a:blip r:embed="rId3">
            <a:alphaModFix/>
          </a:blip>
          <a:stretch>
            <a:fillRect/>
          </a:stretch>
        </p:blipFill>
        <p:spPr>
          <a:xfrm>
            <a:off x="5184900" y="410000"/>
            <a:ext cx="3959100" cy="26966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Shapiro</a:t>
            </a:r>
            <a:r>
              <a:rPr lang="en"/>
              <a:t> Ranking (Iris)</a:t>
            </a:r>
            <a:endParaRPr/>
          </a:p>
        </p:txBody>
      </p:sp>
      <p:sp>
        <p:nvSpPr>
          <p:cNvPr id="222" name="Google Shape;222;p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Shapiro Ranking measures the normality</a:t>
            </a:r>
            <a:endParaRPr/>
          </a:p>
          <a:p>
            <a:pPr indent="0" lvl="0" marL="457200" rtl="0" algn="l">
              <a:spcBef>
                <a:spcPts val="1200"/>
              </a:spcBef>
              <a:spcAft>
                <a:spcPts val="0"/>
              </a:spcAft>
              <a:buNone/>
            </a:pPr>
            <a:r>
              <a:rPr lang="en"/>
              <a:t>of each of the features</a:t>
            </a:r>
            <a:endParaRPr/>
          </a:p>
          <a:p>
            <a:pPr indent="-342900" lvl="0" marL="457200" rtl="0" algn="l">
              <a:spcBef>
                <a:spcPts val="1200"/>
              </a:spcBef>
              <a:spcAft>
                <a:spcPts val="0"/>
              </a:spcAft>
              <a:buSzPts val="1800"/>
              <a:buChar char="●"/>
            </a:pPr>
            <a:r>
              <a:rPr lang="en"/>
              <a:t>It shows that all of them are very normal, </a:t>
            </a:r>
            <a:endParaRPr/>
          </a:p>
          <a:p>
            <a:pPr indent="0" lvl="0" marL="0" rtl="0" algn="l">
              <a:spcBef>
                <a:spcPts val="1200"/>
              </a:spcBef>
              <a:spcAft>
                <a:spcPts val="1200"/>
              </a:spcAft>
              <a:buNone/>
            </a:pPr>
            <a:r>
              <a:rPr lang="en"/>
              <a:t>	with the sepal length and width being the most</a:t>
            </a:r>
            <a:endParaRPr/>
          </a:p>
        </p:txBody>
      </p:sp>
      <p:pic>
        <p:nvPicPr>
          <p:cNvPr id="223" name="Google Shape;223;p34"/>
          <p:cNvPicPr preferRelativeResize="0"/>
          <p:nvPr/>
        </p:nvPicPr>
        <p:blipFill rotWithShape="1">
          <a:blip r:embed="rId3">
            <a:alphaModFix/>
          </a:blip>
          <a:srcRect b="0" l="0" r="0" t="0"/>
          <a:stretch/>
        </p:blipFill>
        <p:spPr>
          <a:xfrm>
            <a:off x="5374826" y="241825"/>
            <a:ext cx="3769174" cy="24280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Covariance Ranking (Iris)</a:t>
            </a:r>
            <a:endParaRPr/>
          </a:p>
        </p:txBody>
      </p:sp>
      <p:sp>
        <p:nvSpPr>
          <p:cNvPr id="229" name="Google Shape;229;p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covariance ranking shows that petal length has</a:t>
            </a:r>
            <a:endParaRPr/>
          </a:p>
          <a:p>
            <a:pPr indent="0" lvl="0" marL="0" rtl="0" algn="l">
              <a:spcBef>
                <a:spcPts val="1200"/>
              </a:spcBef>
              <a:spcAft>
                <a:spcPts val="0"/>
              </a:spcAft>
              <a:buNone/>
            </a:pPr>
            <a:r>
              <a:rPr lang="en"/>
              <a:t>	two very strong positive correlations with petal width and</a:t>
            </a:r>
            <a:endParaRPr/>
          </a:p>
          <a:p>
            <a:pPr indent="0" lvl="0" marL="0" rtl="0" algn="l">
              <a:spcBef>
                <a:spcPts val="1200"/>
              </a:spcBef>
              <a:spcAft>
                <a:spcPts val="0"/>
              </a:spcAft>
              <a:buNone/>
            </a:pPr>
            <a:r>
              <a:rPr lang="en"/>
              <a:t>	sepal width, further solidifying it as the most </a:t>
            </a:r>
            <a:endParaRPr/>
          </a:p>
          <a:p>
            <a:pPr indent="0" lvl="0" marL="0" rtl="0" algn="l">
              <a:spcBef>
                <a:spcPts val="1200"/>
              </a:spcBef>
              <a:spcAft>
                <a:spcPts val="0"/>
              </a:spcAft>
              <a:buNone/>
            </a:pPr>
            <a:r>
              <a:rPr lang="en"/>
              <a:t>	important feature</a:t>
            </a:r>
            <a:endParaRPr/>
          </a:p>
          <a:p>
            <a:pPr indent="-342900" lvl="0" marL="457200" rtl="0" algn="l">
              <a:spcBef>
                <a:spcPts val="1200"/>
              </a:spcBef>
              <a:spcAft>
                <a:spcPts val="0"/>
              </a:spcAft>
              <a:buSzPts val="1800"/>
              <a:buChar char="●"/>
            </a:pPr>
            <a:r>
              <a:rPr lang="en"/>
              <a:t>Surprisingly sepal width and sepal length have a </a:t>
            </a:r>
            <a:endParaRPr/>
          </a:p>
          <a:p>
            <a:pPr indent="0" lvl="0" marL="0" rtl="0" algn="l">
              <a:spcBef>
                <a:spcPts val="1200"/>
              </a:spcBef>
              <a:spcAft>
                <a:spcPts val="0"/>
              </a:spcAft>
              <a:buNone/>
            </a:pPr>
            <a:r>
              <a:rPr lang="en"/>
              <a:t>	coefficient of nearly zero and appear to be the least</a:t>
            </a:r>
            <a:endParaRPr/>
          </a:p>
          <a:p>
            <a:pPr indent="0" lvl="0" marL="0" rtl="0" algn="l">
              <a:spcBef>
                <a:spcPts val="1200"/>
              </a:spcBef>
              <a:spcAft>
                <a:spcPts val="1200"/>
              </a:spcAft>
              <a:buNone/>
            </a:pPr>
            <a:r>
              <a:rPr lang="en"/>
              <a:t>	correlated pair</a:t>
            </a:r>
            <a:endParaRPr/>
          </a:p>
        </p:txBody>
      </p:sp>
      <p:pic>
        <p:nvPicPr>
          <p:cNvPr id="230" name="Google Shape;230;p35"/>
          <p:cNvPicPr preferRelativeResize="0"/>
          <p:nvPr/>
        </p:nvPicPr>
        <p:blipFill>
          <a:blip r:embed="rId3">
            <a:alphaModFix/>
          </a:blip>
          <a:stretch>
            <a:fillRect/>
          </a:stretch>
        </p:blipFill>
        <p:spPr>
          <a:xfrm>
            <a:off x="6160625" y="1254888"/>
            <a:ext cx="2983375" cy="26337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RadViz (Iris)</a:t>
            </a:r>
            <a:endParaRPr/>
          </a:p>
        </p:txBody>
      </p:sp>
      <p:sp>
        <p:nvSpPr>
          <p:cNvPr id="236" name="Google Shape;236;p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Similar to the PCP, the Versicolor and Virginia points are </a:t>
            </a:r>
            <a:r>
              <a:rPr lang="en"/>
              <a:t>clustered</a:t>
            </a:r>
            <a:r>
              <a:rPr lang="en"/>
              <a:t> together, with Setosa being on its own</a:t>
            </a:r>
            <a:endParaRPr/>
          </a:p>
          <a:p>
            <a:pPr indent="-342900" lvl="0" marL="457200" rtl="0" algn="l">
              <a:lnSpc>
                <a:spcPct val="115000"/>
              </a:lnSpc>
              <a:spcBef>
                <a:spcPts val="0"/>
              </a:spcBef>
              <a:spcAft>
                <a:spcPts val="0"/>
              </a:spcAft>
              <a:buSzPts val="1800"/>
              <a:buChar char="●"/>
            </a:pPr>
            <a:r>
              <a:rPr lang="en"/>
              <a:t>There is only one Setosa point remotely close to the</a:t>
            </a:r>
            <a:endParaRPr/>
          </a:p>
          <a:p>
            <a:pPr indent="0" lvl="0" marL="0" rtl="0" algn="l">
              <a:lnSpc>
                <a:spcPct val="115000"/>
              </a:lnSpc>
              <a:spcBef>
                <a:spcPts val="1200"/>
              </a:spcBef>
              <a:spcAft>
                <a:spcPts val="0"/>
              </a:spcAft>
              <a:buNone/>
            </a:pPr>
            <a:r>
              <a:rPr lang="en"/>
              <a:t>	points of the other 2 species, and they all settle </a:t>
            </a:r>
            <a:endParaRPr/>
          </a:p>
          <a:p>
            <a:pPr indent="457200" lvl="0" marL="0" rtl="0" algn="l">
              <a:lnSpc>
                <a:spcPct val="115000"/>
              </a:lnSpc>
              <a:spcBef>
                <a:spcPts val="1200"/>
              </a:spcBef>
              <a:spcAft>
                <a:spcPts val="0"/>
              </a:spcAft>
              <a:buNone/>
            </a:pPr>
            <a:r>
              <a:rPr lang="en"/>
              <a:t>around the sepal width feature implying that for the</a:t>
            </a:r>
            <a:endParaRPr/>
          </a:p>
          <a:p>
            <a:pPr indent="457200" lvl="0" marL="0" rtl="0" algn="l">
              <a:lnSpc>
                <a:spcPct val="115000"/>
              </a:lnSpc>
              <a:spcBef>
                <a:spcPts val="1200"/>
              </a:spcBef>
              <a:spcAft>
                <a:spcPts val="0"/>
              </a:spcAft>
              <a:buNone/>
            </a:pPr>
            <a:r>
              <a:rPr lang="en"/>
              <a:t>Setosa species, sepal width is a very prominent </a:t>
            </a:r>
            <a:endParaRPr/>
          </a:p>
          <a:p>
            <a:pPr indent="457200" lvl="0" marL="0" rtl="0" algn="l">
              <a:lnSpc>
                <a:spcPct val="115000"/>
              </a:lnSpc>
              <a:spcBef>
                <a:spcPts val="1200"/>
              </a:spcBef>
              <a:spcAft>
                <a:spcPts val="1200"/>
              </a:spcAft>
              <a:buNone/>
            </a:pPr>
            <a:r>
              <a:rPr lang="en"/>
              <a:t>feature </a:t>
            </a:r>
            <a:endParaRPr/>
          </a:p>
        </p:txBody>
      </p:sp>
      <p:pic>
        <p:nvPicPr>
          <p:cNvPr id="237" name="Google Shape;237;p36"/>
          <p:cNvPicPr preferRelativeResize="0"/>
          <p:nvPr/>
        </p:nvPicPr>
        <p:blipFill>
          <a:blip r:embed="rId3">
            <a:alphaModFix/>
          </a:blip>
          <a:stretch>
            <a:fillRect/>
          </a:stretch>
        </p:blipFill>
        <p:spPr>
          <a:xfrm>
            <a:off x="6095975" y="1692369"/>
            <a:ext cx="3048018" cy="2205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Parallel Coordinates (Cybersecurity)</a:t>
            </a:r>
            <a:endParaRPr/>
          </a:p>
        </p:txBody>
      </p:sp>
      <p:sp>
        <p:nvSpPr>
          <p:cNvPr id="243" name="Google Shape;243;p3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For this dataset we categorize into</a:t>
            </a:r>
            <a:endParaRPr/>
          </a:p>
          <a:p>
            <a:pPr indent="0" lvl="0" marL="0" rtl="0" algn="l">
              <a:spcBef>
                <a:spcPts val="1200"/>
              </a:spcBef>
              <a:spcAft>
                <a:spcPts val="0"/>
              </a:spcAft>
              <a:buNone/>
            </a:pPr>
            <a:r>
              <a:rPr lang="en"/>
              <a:t>	class with values -1 or 1</a:t>
            </a:r>
            <a:endParaRPr/>
          </a:p>
          <a:p>
            <a:pPr indent="-317182" lvl="0" marL="457200" rtl="0" algn="l">
              <a:spcBef>
                <a:spcPts val="1200"/>
              </a:spcBef>
              <a:spcAft>
                <a:spcPts val="0"/>
              </a:spcAft>
              <a:buSzPct val="100000"/>
              <a:buChar char="●"/>
            </a:pPr>
            <a:r>
              <a:rPr lang="en"/>
              <a:t>The parallel coordinates for this</a:t>
            </a:r>
            <a:endParaRPr/>
          </a:p>
          <a:p>
            <a:pPr indent="0" lvl="0" marL="0" rtl="0" algn="l">
              <a:spcBef>
                <a:spcPts val="1200"/>
              </a:spcBef>
              <a:spcAft>
                <a:spcPts val="0"/>
              </a:spcAft>
              <a:buNone/>
            </a:pPr>
            <a:r>
              <a:rPr lang="en"/>
              <a:t>	dataset is much different than that</a:t>
            </a:r>
            <a:endParaRPr/>
          </a:p>
          <a:p>
            <a:pPr indent="0" lvl="0" marL="0" rtl="0" algn="l">
              <a:spcBef>
                <a:spcPts val="1200"/>
              </a:spcBef>
              <a:spcAft>
                <a:spcPts val="0"/>
              </a:spcAft>
              <a:buNone/>
            </a:pPr>
            <a:r>
              <a:rPr lang="en"/>
              <a:t>	of the iris, due to much more features</a:t>
            </a:r>
            <a:endParaRPr/>
          </a:p>
          <a:p>
            <a:pPr indent="0" lvl="0" marL="0" rtl="0" algn="l">
              <a:spcBef>
                <a:spcPts val="1200"/>
              </a:spcBef>
              <a:spcAft>
                <a:spcPts val="0"/>
              </a:spcAft>
              <a:buNone/>
            </a:pPr>
            <a:r>
              <a:rPr lang="en"/>
              <a:t>	being present</a:t>
            </a:r>
            <a:endParaRPr/>
          </a:p>
          <a:p>
            <a:pPr indent="-317182" lvl="0" marL="457200" rtl="0" algn="l">
              <a:spcBef>
                <a:spcPts val="1200"/>
              </a:spcBef>
              <a:spcAft>
                <a:spcPts val="0"/>
              </a:spcAft>
              <a:buSzPct val="100000"/>
              <a:buChar char="●"/>
            </a:pPr>
            <a:r>
              <a:rPr lang="en"/>
              <a:t>All of the features have values very</a:t>
            </a:r>
            <a:endParaRPr/>
          </a:p>
          <a:p>
            <a:pPr indent="0" lvl="0" marL="0" rtl="0" algn="l">
              <a:spcBef>
                <a:spcPts val="1200"/>
              </a:spcBef>
              <a:spcAft>
                <a:spcPts val="0"/>
              </a:spcAft>
              <a:buNone/>
            </a:pPr>
            <a:r>
              <a:rPr lang="en"/>
              <a:t>	close to zero except that of</a:t>
            </a:r>
            <a:endParaRPr/>
          </a:p>
          <a:p>
            <a:pPr indent="0" lvl="0" marL="0" rtl="0" algn="l">
              <a:spcBef>
                <a:spcPts val="1200"/>
              </a:spcBef>
              <a:spcAft>
                <a:spcPts val="1200"/>
              </a:spcAft>
              <a:buNone/>
            </a:pPr>
            <a:r>
              <a:rPr lang="en"/>
              <a:t>	networkTotalRXBytes</a:t>
            </a:r>
            <a:endParaRPr/>
          </a:p>
        </p:txBody>
      </p:sp>
      <p:pic>
        <p:nvPicPr>
          <p:cNvPr id="244" name="Google Shape;244;p37"/>
          <p:cNvPicPr preferRelativeResize="0"/>
          <p:nvPr/>
        </p:nvPicPr>
        <p:blipFill rotWithShape="1">
          <a:blip r:embed="rId3">
            <a:alphaModFix/>
          </a:blip>
          <a:srcRect b="0" l="0" r="0" t="0"/>
          <a:stretch/>
        </p:blipFill>
        <p:spPr>
          <a:xfrm>
            <a:off x="4824095" y="917949"/>
            <a:ext cx="4408380" cy="36509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Principal Component Plot (Cybersecurity)</a:t>
            </a:r>
            <a:endParaRPr/>
          </a:p>
        </p:txBody>
      </p:sp>
      <p:sp>
        <p:nvSpPr>
          <p:cNvPr id="250" name="Google Shape;250;p3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a:t>
            </a:r>
            <a:r>
              <a:rPr lang="en"/>
              <a:t>points of the two clusters do not appear to relate</a:t>
            </a:r>
            <a:endParaRPr/>
          </a:p>
          <a:p>
            <a:pPr indent="0" lvl="0" marL="0" rtl="0" algn="l">
              <a:spcBef>
                <a:spcPts val="1200"/>
              </a:spcBef>
              <a:spcAft>
                <a:spcPts val="0"/>
              </a:spcAft>
              <a:buNone/>
            </a:pPr>
            <a:r>
              <a:rPr lang="en"/>
              <a:t>	to each other at all with many variables and</a:t>
            </a:r>
            <a:endParaRPr/>
          </a:p>
          <a:p>
            <a:pPr indent="457200" lvl="0" marL="0" rtl="0" algn="l">
              <a:spcBef>
                <a:spcPts val="1200"/>
              </a:spcBef>
              <a:spcAft>
                <a:spcPts val="0"/>
              </a:spcAft>
              <a:buNone/>
            </a:pPr>
            <a:r>
              <a:rPr lang="en"/>
              <a:t>separations among the features’ own points</a:t>
            </a:r>
            <a:endParaRPr/>
          </a:p>
          <a:p>
            <a:pPr indent="-342900" lvl="0" marL="457200" rtl="0" algn="l">
              <a:spcBef>
                <a:spcPts val="1200"/>
              </a:spcBef>
              <a:spcAft>
                <a:spcPts val="0"/>
              </a:spcAft>
              <a:buSzPts val="1800"/>
              <a:buChar char="●"/>
            </a:pPr>
            <a:r>
              <a:rPr lang="en"/>
              <a:t> There appears to be many outliers in both groups of</a:t>
            </a:r>
            <a:endParaRPr/>
          </a:p>
          <a:p>
            <a:pPr indent="0" lvl="0" marL="0" rtl="0" algn="l">
              <a:spcBef>
                <a:spcPts val="1200"/>
              </a:spcBef>
              <a:spcAft>
                <a:spcPts val="0"/>
              </a:spcAft>
              <a:buNone/>
            </a:pPr>
            <a:r>
              <a:rPr lang="en"/>
              <a:t>	points, likely do to the high amount of features in this</a:t>
            </a:r>
            <a:endParaRPr/>
          </a:p>
          <a:p>
            <a:pPr indent="0" lvl="0" marL="0" rtl="0" algn="l">
              <a:spcBef>
                <a:spcPts val="1200"/>
              </a:spcBef>
              <a:spcAft>
                <a:spcPts val="1200"/>
              </a:spcAft>
              <a:buNone/>
            </a:pPr>
            <a:r>
              <a:rPr lang="en"/>
              <a:t>	dataset</a:t>
            </a:r>
            <a:endParaRPr/>
          </a:p>
        </p:txBody>
      </p:sp>
      <p:pic>
        <p:nvPicPr>
          <p:cNvPr id="251" name="Google Shape;251;p38"/>
          <p:cNvPicPr preferRelativeResize="0"/>
          <p:nvPr/>
        </p:nvPicPr>
        <p:blipFill>
          <a:blip r:embed="rId3">
            <a:alphaModFix/>
          </a:blip>
          <a:stretch>
            <a:fillRect/>
          </a:stretch>
        </p:blipFill>
        <p:spPr>
          <a:xfrm>
            <a:off x="6325425" y="1017800"/>
            <a:ext cx="2576950" cy="26050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K-Means Intercluster Distance Map (Cybersecurity)</a:t>
            </a:r>
            <a:endParaRPr/>
          </a:p>
        </p:txBody>
      </p:sp>
      <p:sp>
        <p:nvSpPr>
          <p:cNvPr id="257" name="Google Shape;257;p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two clusters for this dataset are very distinct,</a:t>
            </a:r>
            <a:endParaRPr/>
          </a:p>
          <a:p>
            <a:pPr indent="0" lvl="0" marL="457200" rtl="0" algn="l">
              <a:spcBef>
                <a:spcPts val="1200"/>
              </a:spcBef>
              <a:spcAft>
                <a:spcPts val="0"/>
              </a:spcAft>
              <a:buNone/>
            </a:pPr>
            <a:r>
              <a:rPr lang="en"/>
              <a:t>each occupying opposite corners of the map</a:t>
            </a:r>
            <a:endParaRPr/>
          </a:p>
          <a:p>
            <a:pPr indent="-342900" lvl="0" marL="457200" rtl="0" algn="l">
              <a:spcBef>
                <a:spcPts val="1200"/>
              </a:spcBef>
              <a:spcAft>
                <a:spcPts val="0"/>
              </a:spcAft>
              <a:buSzPts val="1800"/>
              <a:buChar char="●"/>
            </a:pPr>
            <a:r>
              <a:rPr lang="en"/>
              <a:t>Cluster 0 has a much greater </a:t>
            </a:r>
            <a:r>
              <a:rPr lang="en"/>
              <a:t>radius</a:t>
            </a:r>
            <a:r>
              <a:rPr lang="en"/>
              <a:t> than that of </a:t>
            </a:r>
            <a:endParaRPr/>
          </a:p>
          <a:p>
            <a:pPr indent="0" lvl="0" marL="0" rtl="0" algn="l">
              <a:spcBef>
                <a:spcPts val="1200"/>
              </a:spcBef>
              <a:spcAft>
                <a:spcPts val="0"/>
              </a:spcAft>
              <a:buNone/>
            </a:pPr>
            <a:r>
              <a:rPr lang="en"/>
              <a:t>	1, but cluster 1 is very dense and </a:t>
            </a:r>
            <a:endParaRPr/>
          </a:p>
          <a:p>
            <a:pPr indent="457200" lvl="0" marL="0" rtl="0" algn="l">
              <a:spcBef>
                <a:spcPts val="1200"/>
              </a:spcBef>
              <a:spcAft>
                <a:spcPts val="1200"/>
              </a:spcAft>
              <a:buNone/>
            </a:pPr>
            <a:r>
              <a:rPr lang="en"/>
              <a:t>doesn’t have much less points</a:t>
            </a:r>
            <a:endParaRPr/>
          </a:p>
        </p:txBody>
      </p:sp>
      <p:pic>
        <p:nvPicPr>
          <p:cNvPr id="258" name="Google Shape;258;p39"/>
          <p:cNvPicPr preferRelativeResize="0"/>
          <p:nvPr/>
        </p:nvPicPr>
        <p:blipFill rotWithShape="1">
          <a:blip r:embed="rId3">
            <a:alphaModFix/>
          </a:blip>
          <a:srcRect b="0" l="0" r="0" t="0"/>
          <a:stretch/>
        </p:blipFill>
        <p:spPr>
          <a:xfrm>
            <a:off x="5889400" y="1293850"/>
            <a:ext cx="3163900" cy="23315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Lasso Feature Importance (Cybersecurity)</a:t>
            </a:r>
            <a:endParaRPr/>
          </a:p>
        </p:txBody>
      </p:sp>
      <p:sp>
        <p:nvSpPr>
          <p:cNvPr id="264" name="Google Shape;264;p4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a:t>
            </a:r>
            <a:r>
              <a:rPr lang="en"/>
              <a:t>coefficient</a:t>
            </a:r>
            <a:r>
              <a:rPr lang="en"/>
              <a:t> values for the</a:t>
            </a:r>
            <a:endParaRPr/>
          </a:p>
          <a:p>
            <a:pPr indent="0" lvl="0" marL="457200" rtl="0" algn="l">
              <a:spcBef>
                <a:spcPts val="1200"/>
              </a:spcBef>
              <a:spcAft>
                <a:spcPts val="0"/>
              </a:spcAft>
              <a:buNone/>
            </a:pPr>
            <a:r>
              <a:rPr lang="en"/>
              <a:t>features are small with it being high</a:t>
            </a:r>
            <a:endParaRPr/>
          </a:p>
          <a:p>
            <a:pPr indent="0" lvl="0" marL="457200" rtl="0" algn="l">
              <a:spcBef>
                <a:spcPts val="1200"/>
              </a:spcBef>
              <a:spcAft>
                <a:spcPts val="0"/>
              </a:spcAft>
              <a:buNone/>
            </a:pPr>
            <a:r>
              <a:rPr lang="en"/>
              <a:t>dimensions</a:t>
            </a:r>
            <a:endParaRPr/>
          </a:p>
          <a:p>
            <a:pPr indent="-342900" lvl="0" marL="457200" rtl="0" algn="l">
              <a:spcBef>
                <a:spcPts val="1200"/>
              </a:spcBef>
              <a:spcAft>
                <a:spcPts val="0"/>
              </a:spcAft>
              <a:buSzPts val="1800"/>
              <a:buChar char="●"/>
            </a:pPr>
            <a:r>
              <a:rPr lang="en"/>
              <a:t>Notable features include</a:t>
            </a:r>
            <a:endParaRPr/>
          </a:p>
          <a:p>
            <a:pPr indent="0" lvl="0" marL="0" rtl="0" algn="l">
              <a:spcBef>
                <a:spcPts val="1200"/>
              </a:spcBef>
              <a:spcAft>
                <a:spcPts val="0"/>
              </a:spcAft>
              <a:buNone/>
            </a:pPr>
            <a:r>
              <a:rPr lang="en"/>
              <a:t>	binderAquire, the most </a:t>
            </a:r>
            <a:r>
              <a:rPr lang="en"/>
              <a:t>prominent</a:t>
            </a:r>
            <a:endParaRPr/>
          </a:p>
          <a:p>
            <a:pPr indent="0" lvl="0" marL="0" rtl="0" algn="l">
              <a:spcBef>
                <a:spcPts val="1200"/>
              </a:spcBef>
              <a:spcAft>
                <a:spcPts val="0"/>
              </a:spcAft>
              <a:buNone/>
            </a:pPr>
            <a:r>
              <a:rPr lang="en"/>
              <a:t>	negative feature and binderActiveRef</a:t>
            </a:r>
            <a:endParaRPr/>
          </a:p>
          <a:p>
            <a:pPr indent="0" lvl="0" marL="0" rtl="0" algn="l">
              <a:spcBef>
                <a:spcPts val="1200"/>
              </a:spcBef>
              <a:spcAft>
                <a:spcPts val="1200"/>
              </a:spcAft>
              <a:buNone/>
            </a:pPr>
            <a:r>
              <a:rPr lang="en"/>
              <a:t>	which appears to be the most feature important overall</a:t>
            </a:r>
            <a:endParaRPr/>
          </a:p>
        </p:txBody>
      </p:sp>
      <p:pic>
        <p:nvPicPr>
          <p:cNvPr id="265" name="Google Shape;265;p40"/>
          <p:cNvPicPr preferRelativeResize="0"/>
          <p:nvPr/>
        </p:nvPicPr>
        <p:blipFill>
          <a:blip r:embed="rId3">
            <a:alphaModFix/>
          </a:blip>
          <a:stretch>
            <a:fillRect/>
          </a:stretch>
        </p:blipFill>
        <p:spPr>
          <a:xfrm>
            <a:off x="4951950" y="1229875"/>
            <a:ext cx="4192050" cy="28552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Shapiro Ranking (Cybersecurity)</a:t>
            </a:r>
            <a:endParaRPr/>
          </a:p>
        </p:txBody>
      </p:sp>
      <p:sp>
        <p:nvSpPr>
          <p:cNvPr id="271" name="Google Shape;271;p4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a:t>
            </a:r>
            <a:r>
              <a:rPr lang="en"/>
              <a:t>majority</a:t>
            </a:r>
            <a:r>
              <a:rPr lang="en"/>
              <a:t> of the 39</a:t>
            </a:r>
            <a:endParaRPr/>
          </a:p>
          <a:p>
            <a:pPr indent="0" lvl="0" marL="0" rtl="0" algn="l">
              <a:spcBef>
                <a:spcPts val="1200"/>
              </a:spcBef>
              <a:spcAft>
                <a:spcPts val="0"/>
              </a:spcAft>
              <a:buNone/>
            </a:pPr>
            <a:r>
              <a:rPr lang="en"/>
              <a:t>	Features appear to have</a:t>
            </a:r>
            <a:endParaRPr/>
          </a:p>
          <a:p>
            <a:pPr indent="0" lvl="0" marL="0" rtl="0" algn="l">
              <a:spcBef>
                <a:spcPts val="1200"/>
              </a:spcBef>
              <a:spcAft>
                <a:spcPts val="0"/>
              </a:spcAft>
              <a:buNone/>
            </a:pPr>
            <a:r>
              <a:rPr lang="en"/>
              <a:t>	Good normality</a:t>
            </a:r>
            <a:endParaRPr/>
          </a:p>
          <a:p>
            <a:pPr indent="-342900" lvl="0" marL="457200" rtl="0" algn="l">
              <a:spcBef>
                <a:spcPts val="1200"/>
              </a:spcBef>
              <a:spcAft>
                <a:spcPts val="0"/>
              </a:spcAft>
              <a:buSzPts val="1800"/>
              <a:buChar char="●"/>
            </a:pPr>
            <a:r>
              <a:rPr lang="en"/>
              <a:t>However, the </a:t>
            </a:r>
            <a:endParaRPr/>
          </a:p>
          <a:p>
            <a:pPr indent="0" lvl="0" marL="457200" rtl="0" algn="l">
              <a:spcBef>
                <a:spcPts val="1200"/>
              </a:spcBef>
              <a:spcAft>
                <a:spcPts val="0"/>
              </a:spcAft>
              <a:buNone/>
            </a:pPr>
            <a:r>
              <a:rPr lang="en"/>
              <a:t>memWritebackPages</a:t>
            </a:r>
            <a:endParaRPr/>
          </a:p>
          <a:p>
            <a:pPr indent="0" lvl="0" marL="457200" rtl="0" algn="l">
              <a:spcBef>
                <a:spcPts val="1200"/>
              </a:spcBef>
              <a:spcAft>
                <a:spcPts val="0"/>
              </a:spcAft>
              <a:buNone/>
            </a:pPr>
            <a:r>
              <a:rPr lang="en"/>
              <a:t>variable has a very</a:t>
            </a:r>
            <a:endParaRPr/>
          </a:p>
          <a:p>
            <a:pPr indent="0" lvl="0" marL="457200" rtl="0" algn="l">
              <a:spcBef>
                <a:spcPts val="1200"/>
              </a:spcBef>
              <a:spcAft>
                <a:spcPts val="1200"/>
              </a:spcAft>
              <a:buNone/>
            </a:pPr>
            <a:r>
              <a:rPr lang="en"/>
              <a:t>low coefficient</a:t>
            </a:r>
            <a:endParaRPr/>
          </a:p>
        </p:txBody>
      </p:sp>
      <p:pic>
        <p:nvPicPr>
          <p:cNvPr id="272" name="Google Shape;272;p41"/>
          <p:cNvPicPr preferRelativeResize="0"/>
          <p:nvPr/>
        </p:nvPicPr>
        <p:blipFill rotWithShape="1">
          <a:blip r:embed="rId3">
            <a:alphaModFix/>
          </a:blip>
          <a:srcRect b="0" l="0" r="0" t="-2923"/>
          <a:stretch/>
        </p:blipFill>
        <p:spPr>
          <a:xfrm>
            <a:off x="3714425" y="1017800"/>
            <a:ext cx="5429574" cy="3171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Normalization Overview</a:t>
            </a:r>
            <a:endParaRPr/>
          </a:p>
        </p:txBody>
      </p:sp>
      <p:sp>
        <p:nvSpPr>
          <p:cNvPr id="99" name="Google Shape;99;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this analysis we will use the </a:t>
            </a:r>
            <a:r>
              <a:rPr lang="en"/>
              <a:t>following</a:t>
            </a:r>
            <a:r>
              <a:rPr lang="en"/>
              <a:t> normalization methods to preprocess the data before clustering:</a:t>
            </a:r>
            <a:endParaRPr/>
          </a:p>
          <a:p>
            <a:pPr indent="-317500" lvl="1" marL="914400" rtl="0" algn="l">
              <a:spcBef>
                <a:spcPts val="1200"/>
              </a:spcBef>
              <a:spcAft>
                <a:spcPts val="0"/>
              </a:spcAft>
              <a:buSzPts val="1400"/>
              <a:buChar char="○"/>
            </a:pPr>
            <a:r>
              <a:rPr lang="en"/>
              <a:t>StandardScaler: transforms data to have a mean of 0 and standard deviation of 1</a:t>
            </a:r>
            <a:endParaRPr/>
          </a:p>
          <a:p>
            <a:pPr indent="-317500" lvl="1" marL="914400" rtl="0" algn="l">
              <a:spcBef>
                <a:spcPts val="0"/>
              </a:spcBef>
              <a:spcAft>
                <a:spcPts val="0"/>
              </a:spcAft>
              <a:buSzPts val="1400"/>
              <a:buChar char="○"/>
            </a:pPr>
            <a:r>
              <a:rPr lang="en"/>
              <a:t>MinMax: puts data in a range of 0 and 1 where the minimum value of the pre-scaled data  is 0 and the maximum pre-scaled value  is 1</a:t>
            </a:r>
            <a:endParaRPr/>
          </a:p>
          <a:p>
            <a:pPr indent="-317500" lvl="1" marL="914400" rtl="0" algn="l">
              <a:spcBef>
                <a:spcPts val="0"/>
              </a:spcBef>
              <a:spcAft>
                <a:spcPts val="0"/>
              </a:spcAft>
              <a:buSzPts val="1400"/>
              <a:buChar char="○"/>
            </a:pPr>
            <a:r>
              <a:rPr lang="en"/>
              <a:t>MaxAbs: divides each data point by the maximum absolute </a:t>
            </a:r>
            <a:r>
              <a:rPr lang="en"/>
              <a:t>value</a:t>
            </a:r>
            <a:r>
              <a:rPr lang="en"/>
              <a:t> of its respective feature</a:t>
            </a:r>
            <a:endParaRPr/>
          </a:p>
          <a:p>
            <a:pPr indent="-317500" lvl="1" marL="914400" rtl="0" algn="l">
              <a:spcBef>
                <a:spcPts val="0"/>
              </a:spcBef>
              <a:spcAft>
                <a:spcPts val="0"/>
              </a:spcAft>
              <a:buSzPts val="1400"/>
              <a:buChar char="○"/>
            </a:pPr>
            <a:r>
              <a:rPr lang="en"/>
              <a:t>Robust Scaler: subtracts the median and divides by the </a:t>
            </a:r>
            <a:r>
              <a:rPr lang="en"/>
              <a:t>interquartile</a:t>
            </a:r>
            <a:r>
              <a:rPr lang="en"/>
              <a:t> range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Covariance Ranking (Cybersecurity)</a:t>
            </a:r>
            <a:endParaRPr/>
          </a:p>
        </p:txBody>
      </p:sp>
      <p:sp>
        <p:nvSpPr>
          <p:cNvPr id="278" name="Google Shape;278;p4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features are very correlated to</a:t>
            </a:r>
            <a:endParaRPr/>
          </a:p>
          <a:p>
            <a:pPr indent="0" lvl="0" marL="457200" rtl="0" algn="l">
              <a:spcBef>
                <a:spcPts val="1200"/>
              </a:spcBef>
              <a:spcAft>
                <a:spcPts val="0"/>
              </a:spcAft>
              <a:buNone/>
            </a:pPr>
            <a:r>
              <a:rPr lang="en"/>
              <a:t>each </a:t>
            </a:r>
            <a:r>
              <a:rPr lang="en"/>
              <a:t>other here as seen by the dark</a:t>
            </a:r>
            <a:endParaRPr/>
          </a:p>
          <a:p>
            <a:pPr indent="0" lvl="0" marL="457200" rtl="0" algn="l">
              <a:spcBef>
                <a:spcPts val="1200"/>
              </a:spcBef>
              <a:spcAft>
                <a:spcPts val="0"/>
              </a:spcAft>
              <a:buNone/>
            </a:pPr>
            <a:r>
              <a:rPr lang="en"/>
              <a:t>vibrant colors all over the</a:t>
            </a:r>
            <a:endParaRPr/>
          </a:p>
          <a:p>
            <a:pPr indent="0" lvl="0" marL="457200" rtl="0" algn="l">
              <a:spcBef>
                <a:spcPts val="1200"/>
              </a:spcBef>
              <a:spcAft>
                <a:spcPts val="1200"/>
              </a:spcAft>
              <a:buNone/>
            </a:pPr>
            <a:r>
              <a:rPr lang="en"/>
              <a:t>visualization</a:t>
            </a:r>
            <a:endParaRPr/>
          </a:p>
        </p:txBody>
      </p:sp>
      <p:pic>
        <p:nvPicPr>
          <p:cNvPr id="279" name="Google Shape;279;p42"/>
          <p:cNvPicPr preferRelativeResize="0"/>
          <p:nvPr/>
        </p:nvPicPr>
        <p:blipFill>
          <a:blip r:embed="rId3">
            <a:alphaModFix/>
          </a:blip>
          <a:stretch>
            <a:fillRect/>
          </a:stretch>
        </p:blipFill>
        <p:spPr>
          <a:xfrm>
            <a:off x="4788502" y="1229875"/>
            <a:ext cx="4355489" cy="39136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RadViz (Cybersecurity)</a:t>
            </a:r>
            <a:endParaRPr/>
          </a:p>
        </p:txBody>
      </p:sp>
      <p:sp>
        <p:nvSpPr>
          <p:cNvPr id="285" name="Google Shape;285;p4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RadViz map further illustrates the strong correlation of variables, with all of the points being a cluster in the center with very few deviating from it</a:t>
            </a:r>
            <a:endParaRPr/>
          </a:p>
        </p:txBody>
      </p:sp>
      <p:pic>
        <p:nvPicPr>
          <p:cNvPr id="286" name="Google Shape;286;p43"/>
          <p:cNvPicPr preferRelativeResize="0"/>
          <p:nvPr/>
        </p:nvPicPr>
        <p:blipFill>
          <a:blip r:embed="rId3">
            <a:alphaModFix/>
          </a:blip>
          <a:stretch>
            <a:fillRect/>
          </a:stretch>
        </p:blipFill>
        <p:spPr>
          <a:xfrm>
            <a:off x="2915674" y="2249399"/>
            <a:ext cx="3481397" cy="22050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Parallel Coordinates (Wisconsin)</a:t>
            </a:r>
            <a:endParaRPr/>
          </a:p>
        </p:txBody>
      </p:sp>
      <p:sp>
        <p:nvSpPr>
          <p:cNvPr id="292" name="Google Shape;292;p4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parallel coordinates for the Wisconsin</a:t>
            </a:r>
            <a:endParaRPr/>
          </a:p>
          <a:p>
            <a:pPr indent="0" lvl="0" marL="0" rtl="0" algn="l">
              <a:spcBef>
                <a:spcPts val="1200"/>
              </a:spcBef>
              <a:spcAft>
                <a:spcPts val="0"/>
              </a:spcAft>
              <a:buNone/>
            </a:pPr>
            <a:r>
              <a:rPr lang="en"/>
              <a:t>	breast cancer data classifies observations</a:t>
            </a:r>
            <a:endParaRPr/>
          </a:p>
          <a:p>
            <a:pPr indent="0" lvl="0" marL="0" rtl="0" algn="l">
              <a:spcBef>
                <a:spcPts val="1200"/>
              </a:spcBef>
              <a:spcAft>
                <a:spcPts val="0"/>
              </a:spcAft>
              <a:buNone/>
            </a:pPr>
            <a:r>
              <a:rPr lang="en"/>
              <a:t>	as tumors being benign or malignant</a:t>
            </a:r>
            <a:endParaRPr/>
          </a:p>
          <a:p>
            <a:pPr indent="-342900" lvl="0" marL="457200" rtl="0" algn="l">
              <a:spcBef>
                <a:spcPts val="1200"/>
              </a:spcBef>
              <a:spcAft>
                <a:spcPts val="0"/>
              </a:spcAft>
              <a:buSzPts val="1800"/>
              <a:buChar char="●"/>
            </a:pPr>
            <a:r>
              <a:rPr lang="en"/>
              <a:t>The majority of variables have values close</a:t>
            </a:r>
            <a:endParaRPr/>
          </a:p>
          <a:p>
            <a:pPr indent="0" lvl="0" marL="457200" rtl="0" algn="l">
              <a:spcBef>
                <a:spcPts val="1200"/>
              </a:spcBef>
              <a:spcAft>
                <a:spcPts val="0"/>
              </a:spcAft>
              <a:buNone/>
            </a:pPr>
            <a:r>
              <a:rPr lang="en"/>
              <a:t>to zero aside from the variables dealing with</a:t>
            </a:r>
            <a:endParaRPr/>
          </a:p>
          <a:p>
            <a:pPr indent="0" lvl="0" marL="457200" rtl="0" algn="l">
              <a:spcBef>
                <a:spcPts val="1200"/>
              </a:spcBef>
              <a:spcAft>
                <a:spcPts val="1200"/>
              </a:spcAft>
              <a:buNone/>
            </a:pPr>
            <a:r>
              <a:rPr lang="en"/>
              <a:t>the area of the breasts</a:t>
            </a:r>
            <a:endParaRPr/>
          </a:p>
        </p:txBody>
      </p:sp>
      <p:pic>
        <p:nvPicPr>
          <p:cNvPr id="293" name="Google Shape;293;p44"/>
          <p:cNvPicPr preferRelativeResize="0"/>
          <p:nvPr/>
        </p:nvPicPr>
        <p:blipFill>
          <a:blip r:embed="rId3">
            <a:alphaModFix/>
          </a:blip>
          <a:stretch>
            <a:fillRect/>
          </a:stretch>
        </p:blipFill>
        <p:spPr>
          <a:xfrm>
            <a:off x="5426191" y="260225"/>
            <a:ext cx="3717809" cy="3339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Principal Component Plot (Wisconsin)</a:t>
            </a:r>
            <a:endParaRPr/>
          </a:p>
        </p:txBody>
      </p:sp>
      <p:sp>
        <p:nvSpPr>
          <p:cNvPr id="299" name="Google Shape;299;p4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points here are divided into clusters with a large radius with few outliers in each</a:t>
            </a:r>
            <a:endParaRPr/>
          </a:p>
          <a:p>
            <a:pPr indent="-342900" lvl="0" marL="457200" rtl="0" algn="l">
              <a:spcBef>
                <a:spcPts val="0"/>
              </a:spcBef>
              <a:spcAft>
                <a:spcPts val="0"/>
              </a:spcAft>
              <a:buSzPts val="1800"/>
              <a:buChar char="●"/>
            </a:pPr>
            <a:r>
              <a:rPr lang="en"/>
              <a:t>There is very little overlap</a:t>
            </a:r>
            <a:endParaRPr/>
          </a:p>
        </p:txBody>
      </p:sp>
      <p:pic>
        <p:nvPicPr>
          <p:cNvPr id="300" name="Google Shape;300;p45"/>
          <p:cNvPicPr preferRelativeResize="0"/>
          <p:nvPr/>
        </p:nvPicPr>
        <p:blipFill>
          <a:blip r:embed="rId3">
            <a:alphaModFix/>
          </a:blip>
          <a:stretch>
            <a:fillRect/>
          </a:stretch>
        </p:blipFill>
        <p:spPr>
          <a:xfrm>
            <a:off x="3332475" y="2326710"/>
            <a:ext cx="2479050" cy="250616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K-Means Intercluster Distance Map (Wisconsin)</a:t>
            </a:r>
            <a:endParaRPr/>
          </a:p>
        </p:txBody>
      </p:sp>
      <p:sp>
        <p:nvSpPr>
          <p:cNvPr id="306" name="Google Shape;306;p4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two clusters here once again are very far apart, occupying opposite corners of the map</a:t>
            </a:r>
            <a:endParaRPr/>
          </a:p>
          <a:p>
            <a:pPr indent="-342900" lvl="0" marL="457200" rtl="0" algn="l">
              <a:spcBef>
                <a:spcPts val="0"/>
              </a:spcBef>
              <a:spcAft>
                <a:spcPts val="0"/>
              </a:spcAft>
              <a:buSzPts val="1800"/>
              <a:buChar char="●"/>
            </a:pPr>
            <a:r>
              <a:rPr lang="en"/>
              <a:t>Cluster 0 not only has a much larger radius but also has much more points, having about 3.5 times as many as cluster 1</a:t>
            </a:r>
            <a:endParaRPr/>
          </a:p>
        </p:txBody>
      </p:sp>
      <p:pic>
        <p:nvPicPr>
          <p:cNvPr id="307" name="Google Shape;307;p46"/>
          <p:cNvPicPr preferRelativeResize="0"/>
          <p:nvPr/>
        </p:nvPicPr>
        <p:blipFill rotWithShape="1">
          <a:blip r:embed="rId3">
            <a:alphaModFix/>
          </a:blip>
          <a:srcRect b="0" l="0" r="0" t="0"/>
          <a:stretch/>
        </p:blipFill>
        <p:spPr>
          <a:xfrm>
            <a:off x="5825050" y="2323450"/>
            <a:ext cx="3192824" cy="23528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Lasso Feature Importance (Wisconsin)</a:t>
            </a:r>
            <a:endParaRPr/>
          </a:p>
        </p:txBody>
      </p:sp>
      <p:sp>
        <p:nvSpPr>
          <p:cNvPr id="313" name="Google Shape;313;p4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lasso feature importance illustrates</a:t>
            </a:r>
            <a:endParaRPr/>
          </a:p>
          <a:p>
            <a:pPr indent="0" lvl="0" marL="0" rtl="0" algn="l">
              <a:spcBef>
                <a:spcPts val="1200"/>
              </a:spcBef>
              <a:spcAft>
                <a:spcPts val="0"/>
              </a:spcAft>
              <a:buNone/>
            </a:pPr>
            <a:r>
              <a:rPr lang="en"/>
              <a:t>	that the two most notable features of</a:t>
            </a:r>
            <a:endParaRPr/>
          </a:p>
          <a:p>
            <a:pPr indent="0" lvl="0" marL="0" rtl="0" algn="l">
              <a:spcBef>
                <a:spcPts val="1200"/>
              </a:spcBef>
              <a:spcAft>
                <a:spcPts val="0"/>
              </a:spcAft>
              <a:buNone/>
            </a:pPr>
            <a:r>
              <a:rPr lang="en"/>
              <a:t>	worst perimeter and worst texture</a:t>
            </a:r>
            <a:endParaRPr/>
          </a:p>
          <a:p>
            <a:pPr indent="0" lvl="0" marL="0" rtl="0" algn="l">
              <a:spcBef>
                <a:spcPts val="1200"/>
              </a:spcBef>
              <a:spcAft>
                <a:spcPts val="0"/>
              </a:spcAft>
              <a:buNone/>
            </a:pPr>
            <a:r>
              <a:rPr lang="en"/>
              <a:t>	have negative coefficient values</a:t>
            </a:r>
            <a:endParaRPr/>
          </a:p>
          <a:p>
            <a:pPr indent="-342900" lvl="0" marL="457200" rtl="0" algn="l">
              <a:spcBef>
                <a:spcPts val="1200"/>
              </a:spcBef>
              <a:spcAft>
                <a:spcPts val="0"/>
              </a:spcAft>
              <a:buSzPts val="1800"/>
              <a:buChar char="●"/>
            </a:pPr>
            <a:r>
              <a:rPr lang="en"/>
              <a:t>The </a:t>
            </a:r>
            <a:r>
              <a:rPr lang="en"/>
              <a:t>coefficient</a:t>
            </a:r>
            <a:r>
              <a:rPr lang="en"/>
              <a:t> values of each are very</a:t>
            </a:r>
            <a:endParaRPr/>
          </a:p>
          <a:p>
            <a:pPr indent="0" lvl="0" marL="457200" rtl="0" algn="l">
              <a:spcBef>
                <a:spcPts val="1200"/>
              </a:spcBef>
              <a:spcAft>
                <a:spcPts val="1200"/>
              </a:spcAft>
              <a:buNone/>
            </a:pPr>
            <a:r>
              <a:rPr lang="en"/>
              <a:t>close to zero</a:t>
            </a:r>
            <a:endParaRPr/>
          </a:p>
        </p:txBody>
      </p:sp>
      <p:pic>
        <p:nvPicPr>
          <p:cNvPr id="314" name="Google Shape;314;p47"/>
          <p:cNvPicPr preferRelativeResize="0"/>
          <p:nvPr/>
        </p:nvPicPr>
        <p:blipFill>
          <a:blip r:embed="rId3">
            <a:alphaModFix/>
          </a:blip>
          <a:stretch>
            <a:fillRect/>
          </a:stretch>
        </p:blipFill>
        <p:spPr>
          <a:xfrm>
            <a:off x="5246275" y="900200"/>
            <a:ext cx="3969025" cy="27033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Shapiro Ranking (Wisconsin)</a:t>
            </a:r>
            <a:endParaRPr/>
          </a:p>
        </p:txBody>
      </p:sp>
      <p:sp>
        <p:nvSpPr>
          <p:cNvPr id="320" name="Google Shape;320;p4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Shapiro Ranking visualization</a:t>
            </a:r>
            <a:endParaRPr/>
          </a:p>
          <a:p>
            <a:pPr indent="0" lvl="0" marL="0" rtl="0" algn="l">
              <a:spcBef>
                <a:spcPts val="1200"/>
              </a:spcBef>
              <a:spcAft>
                <a:spcPts val="0"/>
              </a:spcAft>
              <a:buNone/>
            </a:pPr>
            <a:r>
              <a:rPr lang="en"/>
              <a:t>	illustrates that </a:t>
            </a:r>
            <a:r>
              <a:rPr lang="en"/>
              <a:t>the features all </a:t>
            </a:r>
            <a:endParaRPr/>
          </a:p>
          <a:p>
            <a:pPr indent="0" lvl="0" marL="0" rtl="0" algn="l">
              <a:spcBef>
                <a:spcPts val="1200"/>
              </a:spcBef>
              <a:spcAft>
                <a:spcPts val="0"/>
              </a:spcAft>
              <a:buNone/>
            </a:pPr>
            <a:r>
              <a:rPr lang="en"/>
              <a:t>	appear to be somewhat normal with them</a:t>
            </a:r>
            <a:endParaRPr/>
          </a:p>
          <a:p>
            <a:pPr indent="0" lvl="0" marL="0" rtl="0" algn="l">
              <a:spcBef>
                <a:spcPts val="1200"/>
              </a:spcBef>
              <a:spcAft>
                <a:spcPts val="1200"/>
              </a:spcAft>
              <a:buNone/>
            </a:pPr>
            <a:r>
              <a:rPr lang="en"/>
              <a:t>	all having coefficients above 0.5</a:t>
            </a:r>
            <a:endParaRPr/>
          </a:p>
        </p:txBody>
      </p:sp>
      <p:pic>
        <p:nvPicPr>
          <p:cNvPr id="321" name="Google Shape;321;p48"/>
          <p:cNvPicPr preferRelativeResize="0"/>
          <p:nvPr/>
        </p:nvPicPr>
        <p:blipFill>
          <a:blip r:embed="rId3">
            <a:alphaModFix/>
          </a:blip>
          <a:stretch>
            <a:fillRect/>
          </a:stretch>
        </p:blipFill>
        <p:spPr>
          <a:xfrm>
            <a:off x="4903301" y="1269588"/>
            <a:ext cx="4240700" cy="26043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Covariance Ranking (Wisconsin)</a:t>
            </a:r>
            <a:endParaRPr/>
          </a:p>
        </p:txBody>
      </p:sp>
      <p:sp>
        <p:nvSpPr>
          <p:cNvPr id="327" name="Google Shape;327;p49"/>
          <p:cNvSpPr txBox="1"/>
          <p:nvPr>
            <p:ph idx="1" type="body"/>
          </p:nvPr>
        </p:nvSpPr>
        <p:spPr>
          <a:xfrm>
            <a:off x="311700" y="1017800"/>
            <a:ext cx="8520600" cy="3339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The covariance </a:t>
            </a:r>
            <a:r>
              <a:rPr lang="en"/>
              <a:t>ranking</a:t>
            </a:r>
            <a:r>
              <a:rPr lang="en"/>
              <a:t> heatmap contains</a:t>
            </a:r>
            <a:endParaRPr/>
          </a:p>
          <a:p>
            <a:pPr indent="0" lvl="0" marL="0" rtl="0" algn="l">
              <a:spcBef>
                <a:spcPts val="1200"/>
              </a:spcBef>
              <a:spcAft>
                <a:spcPts val="0"/>
              </a:spcAft>
              <a:buNone/>
            </a:pPr>
            <a:r>
              <a:rPr lang="en"/>
              <a:t>	much more pale squares than dark and</a:t>
            </a:r>
            <a:endParaRPr/>
          </a:p>
          <a:p>
            <a:pPr indent="0" lvl="0" marL="0" rtl="0" algn="l">
              <a:spcBef>
                <a:spcPts val="1200"/>
              </a:spcBef>
              <a:spcAft>
                <a:spcPts val="0"/>
              </a:spcAft>
              <a:buNone/>
            </a:pPr>
            <a:r>
              <a:rPr lang="en"/>
              <a:t>	vibrant, illustrating that these variables</a:t>
            </a:r>
            <a:endParaRPr/>
          </a:p>
          <a:p>
            <a:pPr indent="0" lvl="0" marL="0" rtl="0" algn="l">
              <a:spcBef>
                <a:spcPts val="1200"/>
              </a:spcBef>
              <a:spcAft>
                <a:spcPts val="0"/>
              </a:spcAft>
              <a:buNone/>
            </a:pPr>
            <a:r>
              <a:rPr lang="en"/>
              <a:t>	are not particularly too correlated with</a:t>
            </a:r>
            <a:endParaRPr/>
          </a:p>
          <a:p>
            <a:pPr indent="0" lvl="0" marL="0" rtl="0" algn="l">
              <a:spcBef>
                <a:spcPts val="1200"/>
              </a:spcBef>
              <a:spcAft>
                <a:spcPts val="0"/>
              </a:spcAft>
              <a:buNone/>
            </a:pPr>
            <a:r>
              <a:rPr lang="en"/>
              <a:t>	each other</a:t>
            </a:r>
            <a:endParaRPr/>
          </a:p>
          <a:p>
            <a:pPr indent="-342900" lvl="0" marL="457200" rtl="0" algn="l">
              <a:spcBef>
                <a:spcPts val="1200"/>
              </a:spcBef>
              <a:spcAft>
                <a:spcPts val="0"/>
              </a:spcAft>
              <a:buSzPts val="1800"/>
              <a:buChar char="●"/>
            </a:pPr>
            <a:r>
              <a:rPr lang="en"/>
              <a:t>However, the variables involving measurements</a:t>
            </a:r>
            <a:endParaRPr/>
          </a:p>
          <a:p>
            <a:pPr indent="0" lvl="0" marL="457200" rtl="0" algn="l">
              <a:spcBef>
                <a:spcPts val="1200"/>
              </a:spcBef>
              <a:spcAft>
                <a:spcPts val="1200"/>
              </a:spcAft>
              <a:buNone/>
            </a:pPr>
            <a:r>
              <a:rPr lang="en"/>
              <a:t>such as ‘mean area’ or ‘worst perimeter’ are very strongly correlated with one another</a:t>
            </a:r>
            <a:endParaRPr/>
          </a:p>
        </p:txBody>
      </p:sp>
      <p:pic>
        <p:nvPicPr>
          <p:cNvPr id="328" name="Google Shape;328;p49"/>
          <p:cNvPicPr preferRelativeResize="0"/>
          <p:nvPr/>
        </p:nvPicPr>
        <p:blipFill rotWithShape="1">
          <a:blip r:embed="rId3">
            <a:alphaModFix/>
          </a:blip>
          <a:srcRect b="0" l="0" r="0" t="0"/>
          <a:stretch/>
        </p:blipFill>
        <p:spPr>
          <a:xfrm>
            <a:off x="5848925" y="410000"/>
            <a:ext cx="3295076" cy="292947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RadViz (Wisconsin)</a:t>
            </a:r>
            <a:endParaRPr/>
          </a:p>
        </p:txBody>
      </p:sp>
      <p:sp>
        <p:nvSpPr>
          <p:cNvPr id="334" name="Google Shape;334;p5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points of both </a:t>
            </a:r>
            <a:r>
              <a:rPr lang="en"/>
              <a:t>benign</a:t>
            </a:r>
            <a:r>
              <a:rPr lang="en"/>
              <a:t> and malignant tumor labels are both in compact clusters, very similar to each </a:t>
            </a:r>
            <a:r>
              <a:rPr lang="en"/>
              <a:t>other</a:t>
            </a:r>
            <a:r>
              <a:rPr lang="en"/>
              <a:t> here</a:t>
            </a:r>
            <a:endParaRPr/>
          </a:p>
          <a:p>
            <a:pPr indent="-342900" lvl="0" marL="457200" rtl="0" algn="l">
              <a:spcBef>
                <a:spcPts val="0"/>
              </a:spcBef>
              <a:spcAft>
                <a:spcPts val="0"/>
              </a:spcAft>
              <a:buSzPts val="1800"/>
              <a:buChar char="●"/>
            </a:pPr>
            <a:r>
              <a:rPr lang="en"/>
              <a:t>There points start at the center and tend to deviate a little towards the ‘worst’ features</a:t>
            </a:r>
            <a:endParaRPr/>
          </a:p>
          <a:p>
            <a:pPr indent="-342900" lvl="0" marL="457200" rtl="0" algn="l">
              <a:spcBef>
                <a:spcPts val="0"/>
              </a:spcBef>
              <a:spcAft>
                <a:spcPts val="0"/>
              </a:spcAft>
              <a:buSzPts val="1800"/>
              <a:buChar char="●"/>
            </a:pPr>
            <a:r>
              <a:rPr lang="en"/>
              <a:t>However this time, it is the worst </a:t>
            </a:r>
            <a:r>
              <a:rPr lang="en"/>
              <a:t>features</a:t>
            </a:r>
            <a:r>
              <a:rPr lang="en"/>
              <a:t> that</a:t>
            </a:r>
            <a:endParaRPr/>
          </a:p>
          <a:p>
            <a:pPr indent="0" lvl="0" marL="0" rtl="0" algn="l">
              <a:spcBef>
                <a:spcPts val="1200"/>
              </a:spcBef>
              <a:spcAft>
                <a:spcPts val="1200"/>
              </a:spcAft>
              <a:buNone/>
            </a:pPr>
            <a:r>
              <a:rPr lang="en"/>
              <a:t>	Have to do with shape rather than measurement</a:t>
            </a:r>
            <a:endParaRPr/>
          </a:p>
        </p:txBody>
      </p:sp>
      <p:pic>
        <p:nvPicPr>
          <p:cNvPr id="335" name="Google Shape;335;p50"/>
          <p:cNvPicPr preferRelativeResize="0"/>
          <p:nvPr/>
        </p:nvPicPr>
        <p:blipFill rotWithShape="1">
          <a:blip r:embed="rId3">
            <a:alphaModFix/>
          </a:blip>
          <a:srcRect b="0" l="-1650" r="1649" t="0"/>
          <a:stretch/>
        </p:blipFill>
        <p:spPr>
          <a:xfrm>
            <a:off x="5964450" y="2480600"/>
            <a:ext cx="3179550" cy="22237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HFT Wrangling</a:t>
            </a:r>
            <a:endParaRPr/>
          </a:p>
        </p:txBody>
      </p:sp>
      <p:sp>
        <p:nvSpPr>
          <p:cNvPr id="341" name="Google Shape;341;p5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Before starting our visualizations on the HFT dataset, we set the marketChangeOverTime as our target variable</a:t>
            </a:r>
            <a:endParaRPr/>
          </a:p>
          <a:p>
            <a:pPr indent="-342900" lvl="0" marL="457200" rtl="0" algn="l">
              <a:spcBef>
                <a:spcPts val="0"/>
              </a:spcBef>
              <a:spcAft>
                <a:spcPts val="0"/>
              </a:spcAft>
              <a:buSzPts val="1800"/>
              <a:buChar char="●"/>
            </a:pPr>
            <a:r>
              <a:rPr lang="en"/>
              <a:t>We do this by categorizing the observation as increase, decrease, or no change based on its value being greater than, less than, or equal to zero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Overview</a:t>
            </a:r>
            <a:endParaRPr/>
          </a:p>
        </p:txBody>
      </p:sp>
      <p:sp>
        <p:nvSpPr>
          <p:cNvPr id="105" name="Google Shape;105;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After normalizing each dataset we run the following clustering algorithms on them:</a:t>
            </a:r>
            <a:endParaRPr/>
          </a:p>
          <a:p>
            <a:pPr indent="-317500" lvl="1" marL="914400" rtl="0" algn="l">
              <a:spcBef>
                <a:spcPts val="0"/>
              </a:spcBef>
              <a:spcAft>
                <a:spcPts val="0"/>
              </a:spcAft>
              <a:buSzPts val="1400"/>
              <a:buChar char="○"/>
            </a:pPr>
            <a:r>
              <a:rPr lang="en"/>
              <a:t>K-Means: groups points to clusters based on its nearest center, which updates until convergence</a:t>
            </a:r>
            <a:endParaRPr/>
          </a:p>
          <a:p>
            <a:pPr indent="-317500" lvl="1" marL="914400" rtl="0" algn="l">
              <a:spcBef>
                <a:spcPts val="0"/>
              </a:spcBef>
              <a:spcAft>
                <a:spcPts val="0"/>
              </a:spcAft>
              <a:buSzPts val="1400"/>
              <a:buChar char="○"/>
            </a:pPr>
            <a:r>
              <a:rPr lang="en"/>
              <a:t>DBSCAN: density based algorithm that partitions points as core, reachable, or outliers</a:t>
            </a:r>
            <a:endParaRPr/>
          </a:p>
          <a:p>
            <a:pPr indent="-317500" lvl="1" marL="914400" rtl="0" algn="l">
              <a:spcBef>
                <a:spcPts val="0"/>
              </a:spcBef>
              <a:spcAft>
                <a:spcPts val="0"/>
              </a:spcAft>
              <a:buSzPts val="1400"/>
              <a:buChar char="○"/>
            </a:pPr>
            <a:r>
              <a:rPr lang="en"/>
              <a:t>Bisecting K-Means: picks largest cluster and bisects with K-means, before adding the two clusters with the lowest SSE to the others</a:t>
            </a:r>
            <a:endParaRPr/>
          </a:p>
          <a:p>
            <a:pPr indent="-317500" lvl="1" marL="914400" rtl="0" algn="l">
              <a:spcBef>
                <a:spcPts val="0"/>
              </a:spcBef>
              <a:spcAft>
                <a:spcPts val="0"/>
              </a:spcAft>
              <a:buSzPts val="1400"/>
              <a:buChar char="○"/>
            </a:pPr>
            <a:r>
              <a:rPr lang="en"/>
              <a:t>HDBSCAN: extends DBSCAN by converting it into a hierarchical clustering algorithm, computes mutual reachability distance between points</a:t>
            </a:r>
            <a:endParaRPr/>
          </a:p>
          <a:p>
            <a:pPr indent="-317500" lvl="1" marL="914400" rtl="0" algn="l">
              <a:spcBef>
                <a:spcPts val="0"/>
              </a:spcBef>
              <a:spcAft>
                <a:spcPts val="0"/>
              </a:spcAft>
              <a:buSzPts val="1400"/>
              <a:buChar char="○"/>
            </a:pPr>
            <a:r>
              <a:rPr lang="en"/>
              <a:t>OPTICS: finds core sample of high density and expands clusters from them</a:t>
            </a:r>
            <a:endParaRPr/>
          </a:p>
          <a:p>
            <a:pPr indent="0" lvl="0" marL="0" rtl="0" algn="l">
              <a:spcBef>
                <a:spcPts val="1200"/>
              </a:spcBef>
              <a:spcAft>
                <a:spcPts val="12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Parallel Coordinates (HFT)</a:t>
            </a:r>
            <a:endParaRPr/>
          </a:p>
        </p:txBody>
      </p:sp>
      <p:sp>
        <p:nvSpPr>
          <p:cNvPr id="347" name="Google Shape;347;p5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 of the features here have values very</a:t>
            </a:r>
            <a:endParaRPr/>
          </a:p>
          <a:p>
            <a:pPr indent="0" lvl="0" marL="457200" rtl="0" algn="l">
              <a:spcBef>
                <a:spcPts val="1200"/>
              </a:spcBef>
              <a:spcAft>
                <a:spcPts val="0"/>
              </a:spcAft>
              <a:buNone/>
            </a:pPr>
            <a:r>
              <a:rPr lang="en"/>
              <a:t>close to zero except for MarketLow, which</a:t>
            </a:r>
            <a:endParaRPr/>
          </a:p>
          <a:p>
            <a:pPr indent="0" lvl="0" marL="457200" rtl="0" algn="l">
              <a:spcBef>
                <a:spcPts val="1200"/>
              </a:spcBef>
              <a:spcAft>
                <a:spcPts val="0"/>
              </a:spcAft>
              <a:buNone/>
            </a:pPr>
            <a:r>
              <a:rPr lang="en"/>
              <a:t>contains some values from 0 up to 2, with a</a:t>
            </a:r>
            <a:endParaRPr/>
          </a:p>
          <a:p>
            <a:pPr indent="0" lvl="0" marL="457200" rtl="0" algn="l">
              <a:spcBef>
                <a:spcPts val="1200"/>
              </a:spcBef>
              <a:spcAft>
                <a:spcPts val="1200"/>
              </a:spcAft>
              <a:buNone/>
            </a:pPr>
            <a:r>
              <a:rPr lang="en"/>
              <a:t>singular outlier of 7 in the no change class</a:t>
            </a:r>
            <a:endParaRPr/>
          </a:p>
        </p:txBody>
      </p:sp>
      <p:pic>
        <p:nvPicPr>
          <p:cNvPr id="348" name="Google Shape;348;p52"/>
          <p:cNvPicPr preferRelativeResize="0"/>
          <p:nvPr/>
        </p:nvPicPr>
        <p:blipFill>
          <a:blip r:embed="rId3">
            <a:alphaModFix/>
          </a:blip>
          <a:stretch>
            <a:fillRect/>
          </a:stretch>
        </p:blipFill>
        <p:spPr>
          <a:xfrm>
            <a:off x="5457199" y="410000"/>
            <a:ext cx="3686800" cy="34702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Principal Component Plot (HFT)</a:t>
            </a:r>
            <a:endParaRPr/>
          </a:p>
        </p:txBody>
      </p:sp>
      <p:sp>
        <p:nvSpPr>
          <p:cNvPr id="354" name="Google Shape;354;p5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increase and decrease classes have long and</a:t>
            </a:r>
            <a:endParaRPr/>
          </a:p>
          <a:p>
            <a:pPr indent="0" lvl="0" marL="0" rtl="0" algn="l">
              <a:spcBef>
                <a:spcPts val="1200"/>
              </a:spcBef>
              <a:spcAft>
                <a:spcPts val="0"/>
              </a:spcAft>
              <a:buNone/>
            </a:pPr>
            <a:r>
              <a:rPr lang="en"/>
              <a:t>	overlapping clusters, with the increase class having 2</a:t>
            </a:r>
            <a:endParaRPr/>
          </a:p>
          <a:p>
            <a:pPr indent="0" lvl="0" marL="0" rtl="0" algn="l">
              <a:spcBef>
                <a:spcPts val="1200"/>
              </a:spcBef>
              <a:spcAft>
                <a:spcPts val="0"/>
              </a:spcAft>
              <a:buNone/>
            </a:pPr>
            <a:r>
              <a:rPr lang="en"/>
              <a:t>	visible outliers</a:t>
            </a:r>
            <a:endParaRPr/>
          </a:p>
          <a:p>
            <a:pPr indent="-342900" lvl="0" marL="457200" rtl="0" algn="l">
              <a:spcBef>
                <a:spcPts val="1200"/>
              </a:spcBef>
              <a:spcAft>
                <a:spcPts val="0"/>
              </a:spcAft>
              <a:buSzPts val="1800"/>
              <a:buChar char="●"/>
            </a:pPr>
            <a:r>
              <a:rPr lang="en"/>
              <a:t>The no change class has much less points</a:t>
            </a:r>
            <a:endParaRPr/>
          </a:p>
          <a:p>
            <a:pPr indent="0" lvl="0" marL="0" rtl="0" algn="l">
              <a:spcBef>
                <a:spcPts val="1200"/>
              </a:spcBef>
              <a:spcAft>
                <a:spcPts val="0"/>
              </a:spcAft>
              <a:buNone/>
            </a:pPr>
            <a:r>
              <a:rPr lang="en"/>
              <a:t>	with a cluster that isn’t very compact and has the</a:t>
            </a:r>
            <a:endParaRPr/>
          </a:p>
          <a:p>
            <a:pPr indent="0" lvl="0" marL="0" rtl="0" algn="l">
              <a:spcBef>
                <a:spcPts val="1200"/>
              </a:spcBef>
              <a:spcAft>
                <a:spcPts val="1200"/>
              </a:spcAft>
              <a:buNone/>
            </a:pPr>
            <a:r>
              <a:rPr lang="en"/>
              <a:t>	most visible outlier, like the same one seen in the </a:t>
            </a:r>
            <a:r>
              <a:rPr lang="en"/>
              <a:t>parallel coordinates</a:t>
            </a:r>
            <a:endParaRPr/>
          </a:p>
        </p:txBody>
      </p:sp>
      <p:pic>
        <p:nvPicPr>
          <p:cNvPr id="355" name="Google Shape;355;p53"/>
          <p:cNvPicPr preferRelativeResize="0"/>
          <p:nvPr/>
        </p:nvPicPr>
        <p:blipFill>
          <a:blip r:embed="rId3">
            <a:alphaModFix/>
          </a:blip>
          <a:stretch>
            <a:fillRect/>
          </a:stretch>
        </p:blipFill>
        <p:spPr>
          <a:xfrm>
            <a:off x="6269400" y="540849"/>
            <a:ext cx="2692425" cy="27277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Lasso Feature Importance (HFT)</a:t>
            </a:r>
            <a:endParaRPr/>
          </a:p>
        </p:txBody>
      </p:sp>
      <p:sp>
        <p:nvSpPr>
          <p:cNvPr id="361" name="Google Shape;361;p5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Only two </a:t>
            </a:r>
            <a:r>
              <a:rPr lang="en"/>
              <a:t>variables</a:t>
            </a:r>
            <a:r>
              <a:rPr lang="en"/>
              <a:t> are visible on the lasso</a:t>
            </a:r>
            <a:endParaRPr/>
          </a:p>
          <a:p>
            <a:pPr indent="457200" lvl="0" marL="0" rtl="0" algn="l">
              <a:spcBef>
                <a:spcPts val="1200"/>
              </a:spcBef>
              <a:spcAft>
                <a:spcPts val="0"/>
              </a:spcAft>
              <a:buNone/>
            </a:pPr>
            <a:r>
              <a:rPr lang="en"/>
              <a:t>Visualization; marketNational and</a:t>
            </a:r>
            <a:endParaRPr/>
          </a:p>
          <a:p>
            <a:pPr indent="457200" lvl="0" marL="0" rtl="0" algn="l">
              <a:spcBef>
                <a:spcPts val="1200"/>
              </a:spcBef>
              <a:spcAft>
                <a:spcPts val="0"/>
              </a:spcAft>
              <a:buNone/>
            </a:pPr>
            <a:r>
              <a:rPr lang="en"/>
              <a:t>marketOpen</a:t>
            </a:r>
            <a:endParaRPr/>
          </a:p>
          <a:p>
            <a:pPr indent="-342900" lvl="0" marL="457200" rtl="0" algn="l">
              <a:spcBef>
                <a:spcPts val="1200"/>
              </a:spcBef>
              <a:spcAft>
                <a:spcPts val="0"/>
              </a:spcAft>
              <a:buSzPts val="1800"/>
              <a:buChar char="●"/>
            </a:pPr>
            <a:r>
              <a:rPr lang="en"/>
              <a:t>MarketOpen has a decently sized negative</a:t>
            </a:r>
            <a:endParaRPr/>
          </a:p>
          <a:p>
            <a:pPr indent="0" lvl="0" marL="457200" rtl="0" algn="l">
              <a:spcBef>
                <a:spcPts val="1200"/>
              </a:spcBef>
              <a:spcAft>
                <a:spcPts val="0"/>
              </a:spcAft>
              <a:buNone/>
            </a:pPr>
            <a:r>
              <a:rPr lang="en"/>
              <a:t>coefficient, but marketNational has an</a:t>
            </a:r>
            <a:endParaRPr/>
          </a:p>
          <a:p>
            <a:pPr indent="0" lvl="0" marL="457200" rtl="0" algn="l">
              <a:spcBef>
                <a:spcPts val="1200"/>
              </a:spcBef>
              <a:spcAft>
                <a:spcPts val="1200"/>
              </a:spcAft>
              <a:buNone/>
            </a:pPr>
            <a:r>
              <a:rPr lang="en"/>
              <a:t>abnormally large coefficient, by far the largest we’ve seen in our analysis </a:t>
            </a:r>
            <a:endParaRPr/>
          </a:p>
        </p:txBody>
      </p:sp>
      <p:pic>
        <p:nvPicPr>
          <p:cNvPr id="362" name="Google Shape;362;p54"/>
          <p:cNvPicPr preferRelativeResize="0"/>
          <p:nvPr/>
        </p:nvPicPr>
        <p:blipFill rotWithShape="1">
          <a:blip r:embed="rId3">
            <a:alphaModFix/>
          </a:blip>
          <a:srcRect b="0" l="0" r="0" t="0"/>
          <a:stretch/>
        </p:blipFill>
        <p:spPr>
          <a:xfrm>
            <a:off x="5427575" y="695775"/>
            <a:ext cx="3786500" cy="2579074"/>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Shapiro Ranking (HFT)</a:t>
            </a:r>
            <a:endParaRPr/>
          </a:p>
        </p:txBody>
      </p:sp>
      <p:sp>
        <p:nvSpPr>
          <p:cNvPr id="368" name="Google Shape;368;p5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Most of the features are relatively normal according to the Shapiro ranking</a:t>
            </a:r>
            <a:endParaRPr/>
          </a:p>
          <a:p>
            <a:pPr indent="-342900" lvl="0" marL="457200" rtl="0" algn="l">
              <a:spcBef>
                <a:spcPts val="0"/>
              </a:spcBef>
              <a:spcAft>
                <a:spcPts val="0"/>
              </a:spcAft>
              <a:buSzPts val="1800"/>
              <a:buChar char="●"/>
            </a:pPr>
            <a:r>
              <a:rPr lang="en"/>
              <a:t>This is aside from marketLow and marketOpen</a:t>
            </a:r>
            <a:endParaRPr/>
          </a:p>
          <a:p>
            <a:pPr indent="-342900" lvl="0" marL="457200" rtl="0" algn="l">
              <a:spcBef>
                <a:spcPts val="0"/>
              </a:spcBef>
              <a:spcAft>
                <a:spcPts val="0"/>
              </a:spcAft>
              <a:buSzPts val="1800"/>
              <a:buChar char="●"/>
            </a:pPr>
            <a:r>
              <a:rPr lang="en"/>
              <a:t>marketLow’s low coefficient is likely due to its very visible outlier seen in the parallel coordinates</a:t>
            </a:r>
            <a:endParaRPr/>
          </a:p>
        </p:txBody>
      </p:sp>
      <p:pic>
        <p:nvPicPr>
          <p:cNvPr id="369" name="Google Shape;369;p55"/>
          <p:cNvPicPr preferRelativeResize="0"/>
          <p:nvPr/>
        </p:nvPicPr>
        <p:blipFill>
          <a:blip r:embed="rId3">
            <a:alphaModFix/>
          </a:blip>
          <a:stretch>
            <a:fillRect/>
          </a:stretch>
        </p:blipFill>
        <p:spPr>
          <a:xfrm>
            <a:off x="4922824" y="2343251"/>
            <a:ext cx="3660574" cy="22256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Covariance Ranking (HFT)</a:t>
            </a:r>
            <a:endParaRPr/>
          </a:p>
        </p:txBody>
      </p:sp>
      <p:sp>
        <p:nvSpPr>
          <p:cNvPr id="375" name="Google Shape;375;p5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Every single square on the heatmap is dark and vibrant, all but 3 of them being dark red, implying strong positive correlation among features</a:t>
            </a:r>
            <a:endParaRPr/>
          </a:p>
          <a:p>
            <a:pPr indent="-342900" lvl="0" marL="457200" rtl="0" algn="l">
              <a:spcBef>
                <a:spcPts val="0"/>
              </a:spcBef>
              <a:spcAft>
                <a:spcPts val="0"/>
              </a:spcAft>
              <a:buSzPts val="1800"/>
              <a:buChar char="●"/>
            </a:pPr>
            <a:r>
              <a:rPr lang="en"/>
              <a:t>The Date feature is strongly negatively correlated with the marketLow, marketNational, and marketOpen variables</a:t>
            </a:r>
            <a:endParaRPr/>
          </a:p>
        </p:txBody>
      </p:sp>
      <p:pic>
        <p:nvPicPr>
          <p:cNvPr id="376" name="Google Shape;376;p56"/>
          <p:cNvPicPr preferRelativeResize="0"/>
          <p:nvPr/>
        </p:nvPicPr>
        <p:blipFill rotWithShape="1">
          <a:blip r:embed="rId3">
            <a:alphaModFix/>
          </a:blip>
          <a:srcRect b="0" l="6380" r="-6379" t="0"/>
          <a:stretch/>
        </p:blipFill>
        <p:spPr>
          <a:xfrm>
            <a:off x="5739124" y="2347500"/>
            <a:ext cx="2772651" cy="24685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RadViz (HFT)</a:t>
            </a:r>
            <a:endParaRPr/>
          </a:p>
        </p:txBody>
      </p:sp>
      <p:sp>
        <p:nvSpPr>
          <p:cNvPr id="382" name="Google Shape;382;p5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few no change points are clustered near the center</a:t>
            </a:r>
            <a:endParaRPr/>
          </a:p>
          <a:p>
            <a:pPr indent="-342900" lvl="0" marL="457200" rtl="0" algn="l">
              <a:spcBef>
                <a:spcPts val="0"/>
              </a:spcBef>
              <a:spcAft>
                <a:spcPts val="0"/>
              </a:spcAft>
              <a:buSzPts val="1800"/>
              <a:buChar char="●"/>
            </a:pPr>
            <a:r>
              <a:rPr lang="en"/>
              <a:t>The increase and decrease are both clustered on top of </a:t>
            </a:r>
            <a:r>
              <a:rPr lang="en"/>
              <a:t>each other</a:t>
            </a:r>
            <a:r>
              <a:rPr lang="en"/>
              <a:t> </a:t>
            </a:r>
            <a:r>
              <a:rPr lang="en"/>
              <a:t>right</a:t>
            </a:r>
            <a:r>
              <a:rPr lang="en"/>
              <a:t> near the marketHigh and marketClose variables, like</a:t>
            </a:r>
            <a:r>
              <a:rPr lang="en"/>
              <a:t>ly</a:t>
            </a:r>
            <a:r>
              <a:rPr lang="en"/>
              <a:t> the two most correlated with each other</a:t>
            </a:r>
            <a:endParaRPr/>
          </a:p>
        </p:txBody>
      </p:sp>
      <p:pic>
        <p:nvPicPr>
          <p:cNvPr id="383" name="Google Shape;383;p57"/>
          <p:cNvPicPr preferRelativeResize="0"/>
          <p:nvPr/>
        </p:nvPicPr>
        <p:blipFill>
          <a:blip r:embed="rId3">
            <a:alphaModFix/>
          </a:blip>
          <a:stretch>
            <a:fillRect/>
          </a:stretch>
        </p:blipFill>
        <p:spPr>
          <a:xfrm>
            <a:off x="3359950" y="2323050"/>
            <a:ext cx="3529101" cy="25531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Parallel Coordinates (Heart)</a:t>
            </a:r>
            <a:endParaRPr/>
          </a:p>
        </p:txBody>
      </p:sp>
      <p:sp>
        <p:nvSpPr>
          <p:cNvPr id="389" name="Google Shape;389;p5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Separating into classes Heart Attack</a:t>
            </a:r>
            <a:endParaRPr/>
          </a:p>
          <a:p>
            <a:pPr indent="0" lvl="0" marL="457200" rtl="0" algn="l">
              <a:spcBef>
                <a:spcPts val="1200"/>
              </a:spcBef>
              <a:spcAft>
                <a:spcPts val="0"/>
              </a:spcAft>
              <a:buNone/>
            </a:pPr>
            <a:r>
              <a:rPr lang="en"/>
              <a:t>not Heart Attack, the parallel coordinates</a:t>
            </a:r>
            <a:endParaRPr/>
          </a:p>
          <a:p>
            <a:pPr indent="0" lvl="0" marL="457200" rtl="0" algn="l">
              <a:spcBef>
                <a:spcPts val="1200"/>
              </a:spcBef>
              <a:spcAft>
                <a:spcPts val="0"/>
              </a:spcAft>
              <a:buNone/>
            </a:pPr>
            <a:r>
              <a:rPr lang="en"/>
              <a:t>here have several different values above zero</a:t>
            </a:r>
            <a:endParaRPr/>
          </a:p>
          <a:p>
            <a:pPr indent="-342900" lvl="0" marL="457200" rtl="0" algn="l">
              <a:spcBef>
                <a:spcPts val="1200"/>
              </a:spcBef>
              <a:spcAft>
                <a:spcPts val="0"/>
              </a:spcAft>
              <a:buSzPts val="1800"/>
              <a:buChar char="●"/>
            </a:pPr>
            <a:r>
              <a:rPr lang="en"/>
              <a:t>These are age, trtbps, chol, and thalchh, which</a:t>
            </a:r>
            <a:endParaRPr/>
          </a:p>
          <a:p>
            <a:pPr indent="0" lvl="0" marL="0" rtl="0" algn="l">
              <a:spcBef>
                <a:spcPts val="1200"/>
              </a:spcBef>
              <a:spcAft>
                <a:spcPts val="0"/>
              </a:spcAft>
              <a:buNone/>
            </a:pPr>
            <a:r>
              <a:rPr lang="en"/>
              <a:t>	all make sense, given the context of the dataset</a:t>
            </a:r>
            <a:endParaRPr/>
          </a:p>
          <a:p>
            <a:pPr indent="-342900" lvl="0" marL="457200" rtl="0" algn="l">
              <a:spcBef>
                <a:spcPts val="1200"/>
              </a:spcBef>
              <a:spcAft>
                <a:spcPts val="0"/>
              </a:spcAft>
              <a:buSzPts val="1800"/>
              <a:buChar char="●"/>
            </a:pPr>
            <a:r>
              <a:rPr lang="en"/>
              <a:t>There is a visible outlier with a coordinate of a person in the heart attack class having a very high </a:t>
            </a:r>
            <a:r>
              <a:rPr lang="en"/>
              <a:t>cholesterol</a:t>
            </a:r>
            <a:r>
              <a:rPr lang="en"/>
              <a:t> above 500</a:t>
            </a:r>
            <a:endParaRPr/>
          </a:p>
        </p:txBody>
      </p:sp>
      <p:pic>
        <p:nvPicPr>
          <p:cNvPr id="390" name="Google Shape;390;p58"/>
          <p:cNvPicPr preferRelativeResize="0"/>
          <p:nvPr/>
        </p:nvPicPr>
        <p:blipFill>
          <a:blip r:embed="rId3">
            <a:alphaModFix/>
          </a:blip>
          <a:stretch>
            <a:fillRect/>
          </a:stretch>
        </p:blipFill>
        <p:spPr>
          <a:xfrm>
            <a:off x="5830325" y="541275"/>
            <a:ext cx="3453825" cy="26716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Principal Component Plot (Heart)</a:t>
            </a:r>
            <a:endParaRPr/>
          </a:p>
        </p:txBody>
      </p:sp>
      <p:sp>
        <p:nvSpPr>
          <p:cNvPr id="396" name="Google Shape;396;p5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 we’ve seen from most of the other PCPs, there is once again visible overlap within the clusters</a:t>
            </a:r>
            <a:endParaRPr/>
          </a:p>
          <a:p>
            <a:pPr indent="-342900" lvl="0" marL="457200" rtl="0" algn="l">
              <a:spcBef>
                <a:spcPts val="0"/>
              </a:spcBef>
              <a:spcAft>
                <a:spcPts val="0"/>
              </a:spcAft>
              <a:buSzPts val="1800"/>
              <a:buChar char="●"/>
            </a:pPr>
            <a:r>
              <a:rPr lang="en"/>
              <a:t>However, here they are not as clumped together and more of the points are visible</a:t>
            </a:r>
            <a:endParaRPr/>
          </a:p>
          <a:p>
            <a:pPr indent="-342900" lvl="0" marL="457200" rtl="0" algn="l">
              <a:spcBef>
                <a:spcPts val="0"/>
              </a:spcBef>
              <a:spcAft>
                <a:spcPts val="0"/>
              </a:spcAft>
              <a:buSzPts val="1800"/>
              <a:buChar char="●"/>
            </a:pPr>
            <a:r>
              <a:rPr lang="en"/>
              <a:t>All the points themselves appear to form one big cluster with few outliers </a:t>
            </a:r>
            <a:endParaRPr/>
          </a:p>
        </p:txBody>
      </p:sp>
      <p:pic>
        <p:nvPicPr>
          <p:cNvPr id="397" name="Google Shape;397;p59"/>
          <p:cNvPicPr preferRelativeResize="0"/>
          <p:nvPr/>
        </p:nvPicPr>
        <p:blipFill>
          <a:blip r:embed="rId3">
            <a:alphaModFix/>
          </a:blip>
          <a:stretch>
            <a:fillRect/>
          </a:stretch>
        </p:blipFill>
        <p:spPr>
          <a:xfrm>
            <a:off x="3574087" y="2913325"/>
            <a:ext cx="1995825" cy="20308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Lasso Feature Importance (Heart)</a:t>
            </a:r>
            <a:endParaRPr/>
          </a:p>
        </p:txBody>
      </p:sp>
      <p:sp>
        <p:nvSpPr>
          <p:cNvPr id="403" name="Google Shape;403;p6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most important variable with the largest coefficient is thalachh, which is the maximum heart rate achieved</a:t>
            </a:r>
            <a:endParaRPr/>
          </a:p>
          <a:p>
            <a:pPr indent="-342900" lvl="0" marL="457200" rtl="0" algn="l">
              <a:spcBef>
                <a:spcPts val="0"/>
              </a:spcBef>
              <a:spcAft>
                <a:spcPts val="0"/>
              </a:spcAft>
              <a:buSzPts val="1800"/>
              <a:buChar char="●"/>
            </a:pPr>
            <a:r>
              <a:rPr lang="en"/>
              <a:t>Trtbps, the resting blood pressure and cholesterol are the other two appearing visible here with negative coefficients</a:t>
            </a:r>
            <a:endParaRPr/>
          </a:p>
        </p:txBody>
      </p:sp>
      <p:pic>
        <p:nvPicPr>
          <p:cNvPr id="404" name="Google Shape;404;p60"/>
          <p:cNvPicPr preferRelativeResize="0"/>
          <p:nvPr/>
        </p:nvPicPr>
        <p:blipFill>
          <a:blip r:embed="rId3">
            <a:alphaModFix/>
          </a:blip>
          <a:stretch>
            <a:fillRect/>
          </a:stretch>
        </p:blipFill>
        <p:spPr>
          <a:xfrm>
            <a:off x="5327000" y="2377550"/>
            <a:ext cx="3505299" cy="23875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Shapiro Ranking (Heart)</a:t>
            </a:r>
            <a:endParaRPr/>
          </a:p>
        </p:txBody>
      </p:sp>
      <p:sp>
        <p:nvSpPr>
          <p:cNvPr id="410" name="Google Shape;410;p6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Nearly all of the features appear to have good normality here, even cholesterol despite having a </a:t>
            </a:r>
            <a:r>
              <a:rPr lang="en"/>
              <a:t>noticeable</a:t>
            </a:r>
            <a:r>
              <a:rPr lang="en"/>
              <a:t> outlier</a:t>
            </a:r>
            <a:endParaRPr/>
          </a:p>
          <a:p>
            <a:pPr indent="-342900" lvl="0" marL="457200" rtl="0" algn="l">
              <a:spcBef>
                <a:spcPts val="0"/>
              </a:spcBef>
              <a:spcAft>
                <a:spcPts val="0"/>
              </a:spcAft>
              <a:buSzPts val="1800"/>
              <a:buChar char="●"/>
            </a:pPr>
            <a:r>
              <a:rPr lang="en"/>
              <a:t>Fbs is an outlier (</a:t>
            </a:r>
            <a:r>
              <a:rPr lang="en"/>
              <a:t>fasting blood sugar variable)</a:t>
            </a:r>
            <a:r>
              <a:rPr lang="en"/>
              <a:t> that has the lowest coefficient of normality according to the </a:t>
            </a:r>
            <a:r>
              <a:rPr lang="en"/>
              <a:t>Shapiro</a:t>
            </a:r>
            <a:r>
              <a:rPr lang="en"/>
              <a:t> Ranking</a:t>
            </a:r>
            <a:endParaRPr/>
          </a:p>
        </p:txBody>
      </p:sp>
      <p:pic>
        <p:nvPicPr>
          <p:cNvPr id="411" name="Google Shape;411;p61"/>
          <p:cNvPicPr preferRelativeResize="0"/>
          <p:nvPr/>
        </p:nvPicPr>
        <p:blipFill rotWithShape="1">
          <a:blip r:embed="rId3">
            <a:alphaModFix/>
          </a:blip>
          <a:srcRect b="0" l="0" r="0" t="0"/>
          <a:stretch/>
        </p:blipFill>
        <p:spPr>
          <a:xfrm>
            <a:off x="5521625" y="2384475"/>
            <a:ext cx="3478851" cy="2413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Metrics Overview</a:t>
            </a:r>
            <a:endParaRPr/>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calculate the accuracy of each method with each normalization method using these metrics:</a:t>
            </a:r>
            <a:endParaRPr/>
          </a:p>
          <a:p>
            <a:pPr indent="-317500" lvl="1" marL="914400" rtl="0" algn="l">
              <a:spcBef>
                <a:spcPts val="0"/>
              </a:spcBef>
              <a:spcAft>
                <a:spcPts val="0"/>
              </a:spcAft>
              <a:buSzPts val="1400"/>
              <a:buChar char="○"/>
            </a:pPr>
            <a:r>
              <a:rPr lang="en"/>
              <a:t>Silhouette Coefficient: how well individual points fit into their assigned clusters; used when true labels are unknown</a:t>
            </a:r>
            <a:endParaRPr/>
          </a:p>
          <a:p>
            <a:pPr indent="-317500" lvl="1" marL="914400" rtl="0" algn="l">
              <a:spcBef>
                <a:spcPts val="0"/>
              </a:spcBef>
              <a:spcAft>
                <a:spcPts val="0"/>
              </a:spcAft>
              <a:buSzPts val="1400"/>
              <a:buChar char="○"/>
            </a:pPr>
            <a:r>
              <a:rPr lang="en"/>
              <a:t>V-measure: the harmonic mean of homogeneity and completeness</a:t>
            </a:r>
            <a:endParaRPr/>
          </a:p>
          <a:p>
            <a:pPr indent="-317500" lvl="1" marL="914400" rtl="0" algn="l">
              <a:spcBef>
                <a:spcPts val="0"/>
              </a:spcBef>
              <a:spcAft>
                <a:spcPts val="0"/>
              </a:spcAft>
              <a:buSzPts val="1400"/>
              <a:buChar char="○"/>
            </a:pPr>
            <a:r>
              <a:rPr lang="en"/>
              <a:t>Adjusted Random Index (ARI): compares all pairs of points in the dataset and counts the number of pairs assigned to the same cluster in both the true and predicted sets of labels before dividing this number by the total number of pairs of points in the dataset</a:t>
            </a:r>
            <a:endParaRPr/>
          </a:p>
          <a:p>
            <a:pPr indent="-317500" lvl="1" marL="914400" rtl="0" algn="l">
              <a:spcBef>
                <a:spcPts val="0"/>
              </a:spcBef>
              <a:spcAft>
                <a:spcPts val="0"/>
              </a:spcAft>
              <a:buSzPts val="1400"/>
              <a:buChar char="○"/>
            </a:pPr>
            <a:r>
              <a:rPr lang="en"/>
              <a:t>Normalized Mutual Info (NMI): </a:t>
            </a:r>
            <a:r>
              <a:rPr lang="en"/>
              <a:t>measures the mutual information between the true class labels and the predicted labels</a:t>
            </a:r>
            <a:endParaRPr/>
          </a:p>
          <a:p>
            <a:pPr indent="-317500" lvl="1" marL="914400" rtl="0" algn="l">
              <a:spcBef>
                <a:spcPts val="0"/>
              </a:spcBef>
              <a:spcAft>
                <a:spcPts val="0"/>
              </a:spcAft>
              <a:buSzPts val="1400"/>
              <a:buChar char="○"/>
            </a:pPr>
            <a:r>
              <a:rPr lang="en"/>
              <a:t>Adjusted Mutual Info Score (AMI): quantifies information shared between the two sets of labels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Covariance Ranking (Heart)</a:t>
            </a:r>
            <a:endParaRPr/>
          </a:p>
        </p:txBody>
      </p:sp>
      <p:sp>
        <p:nvSpPr>
          <p:cNvPr id="417" name="Google Shape;417;p6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features for the most part appear to be strongly </a:t>
            </a:r>
            <a:r>
              <a:rPr lang="en"/>
              <a:t>correlated</a:t>
            </a:r>
            <a:r>
              <a:rPr lang="en"/>
              <a:t> with one another</a:t>
            </a:r>
            <a:endParaRPr/>
          </a:p>
          <a:p>
            <a:pPr indent="-342900" lvl="0" marL="457200" rtl="0" algn="l">
              <a:spcBef>
                <a:spcPts val="0"/>
              </a:spcBef>
              <a:spcAft>
                <a:spcPts val="0"/>
              </a:spcAft>
              <a:buSzPts val="1800"/>
              <a:buChar char="●"/>
            </a:pPr>
            <a:r>
              <a:rPr lang="en"/>
              <a:t>Cholesterol, trtbps, and thalachh are very correlated with each other and also </a:t>
            </a:r>
            <a:r>
              <a:rPr lang="en"/>
              <a:t>relatively</a:t>
            </a:r>
            <a:r>
              <a:rPr lang="en"/>
              <a:t> strongly correlated with the </a:t>
            </a:r>
            <a:r>
              <a:rPr lang="en"/>
              <a:t>other</a:t>
            </a:r>
            <a:r>
              <a:rPr lang="en"/>
              <a:t> variables as well as suggested by the lasso importance</a:t>
            </a:r>
            <a:endParaRPr/>
          </a:p>
          <a:p>
            <a:pPr indent="-342900" lvl="0" marL="457200" rtl="0" algn="l">
              <a:spcBef>
                <a:spcPts val="0"/>
              </a:spcBef>
              <a:spcAft>
                <a:spcPts val="0"/>
              </a:spcAft>
              <a:buSzPts val="1800"/>
              <a:buChar char="●"/>
            </a:pPr>
            <a:r>
              <a:rPr lang="en"/>
              <a:t> thalachh has strong negative correlation with </a:t>
            </a:r>
            <a:endParaRPr/>
          </a:p>
          <a:p>
            <a:pPr indent="0" lvl="0" marL="457200" rtl="0" algn="l">
              <a:spcBef>
                <a:spcPts val="1200"/>
              </a:spcBef>
              <a:spcAft>
                <a:spcPts val="1200"/>
              </a:spcAft>
              <a:buNone/>
            </a:pPr>
            <a:r>
              <a:rPr lang="en"/>
              <a:t>the others aside from slp or slope</a:t>
            </a:r>
            <a:endParaRPr/>
          </a:p>
        </p:txBody>
      </p:sp>
      <p:pic>
        <p:nvPicPr>
          <p:cNvPr id="418" name="Google Shape;418;p62"/>
          <p:cNvPicPr preferRelativeResize="0"/>
          <p:nvPr/>
        </p:nvPicPr>
        <p:blipFill>
          <a:blip r:embed="rId3">
            <a:alphaModFix/>
          </a:blip>
          <a:stretch>
            <a:fillRect/>
          </a:stretch>
        </p:blipFill>
        <p:spPr>
          <a:xfrm>
            <a:off x="6043762" y="2571750"/>
            <a:ext cx="2942776" cy="25670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RadViz (Heart)</a:t>
            </a:r>
            <a:endParaRPr/>
          </a:p>
        </p:txBody>
      </p:sp>
      <p:sp>
        <p:nvSpPr>
          <p:cNvPr id="424" name="Google Shape;424;p63"/>
          <p:cNvSpPr txBox="1"/>
          <p:nvPr>
            <p:ph idx="1" type="body"/>
          </p:nvPr>
        </p:nvSpPr>
        <p:spPr>
          <a:xfrm>
            <a:off x="311700" y="1229875"/>
            <a:ext cx="54330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points here are clustered together for the most part similar to the principal component plot</a:t>
            </a:r>
            <a:endParaRPr/>
          </a:p>
          <a:p>
            <a:pPr indent="-342900" lvl="0" marL="457200" rtl="0" algn="l">
              <a:spcBef>
                <a:spcPts val="0"/>
              </a:spcBef>
              <a:spcAft>
                <a:spcPts val="0"/>
              </a:spcAft>
              <a:buSzPts val="1800"/>
              <a:buChar char="●"/>
            </a:pPr>
            <a:r>
              <a:rPr lang="en"/>
              <a:t>The distribution is pretty centered with a few of the Non Heart Attack points settling around the bottom right features, caa and thall </a:t>
            </a:r>
            <a:r>
              <a:rPr lang="en"/>
              <a:t>which are the number of major vessels and thalium stress test result respectively</a:t>
            </a:r>
            <a:endParaRPr/>
          </a:p>
        </p:txBody>
      </p:sp>
      <p:pic>
        <p:nvPicPr>
          <p:cNvPr id="425" name="Google Shape;425;p63"/>
          <p:cNvPicPr preferRelativeResize="0"/>
          <p:nvPr/>
        </p:nvPicPr>
        <p:blipFill rotWithShape="1">
          <a:blip r:embed="rId3">
            <a:alphaModFix/>
          </a:blip>
          <a:srcRect b="0" l="0" r="0" t="0"/>
          <a:stretch/>
        </p:blipFill>
        <p:spPr>
          <a:xfrm>
            <a:off x="5744699" y="1355717"/>
            <a:ext cx="3212675" cy="2324184"/>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Yellowbrick Conclusions</a:t>
            </a:r>
            <a:endParaRPr/>
          </a:p>
        </p:txBody>
      </p:sp>
      <p:sp>
        <p:nvSpPr>
          <p:cNvPr id="431" name="Google Shape;431;p6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cybersecurity and HFT datasets appear to have the most correlation among their independent variables, whether positive or negative</a:t>
            </a:r>
            <a:endParaRPr/>
          </a:p>
          <a:p>
            <a:pPr indent="-342900" lvl="0" marL="457200" rtl="0" algn="l">
              <a:spcBef>
                <a:spcPts val="0"/>
              </a:spcBef>
              <a:spcAft>
                <a:spcPts val="0"/>
              </a:spcAft>
              <a:buSzPts val="1800"/>
              <a:buChar char="●"/>
            </a:pPr>
            <a:r>
              <a:rPr lang="en"/>
              <a:t>All of the datasets had mostly normal features generally</a:t>
            </a:r>
            <a:endParaRPr/>
          </a:p>
          <a:p>
            <a:pPr indent="-342900" lvl="0" marL="457200" rtl="0" algn="l">
              <a:spcBef>
                <a:spcPts val="0"/>
              </a:spcBef>
              <a:spcAft>
                <a:spcPts val="0"/>
              </a:spcAft>
              <a:buSzPts val="1800"/>
              <a:buChar char="●"/>
            </a:pPr>
            <a:r>
              <a:rPr lang="en"/>
              <a:t>The clusters in the intercluster distance maps showed that the clusters were very far apart, with clusters of varying radius and density</a:t>
            </a:r>
            <a:endParaRPr/>
          </a:p>
          <a:p>
            <a:pPr indent="-342900" lvl="0" marL="457200" rtl="0" algn="l">
              <a:spcBef>
                <a:spcPts val="0"/>
              </a:spcBef>
              <a:spcAft>
                <a:spcPts val="0"/>
              </a:spcAft>
              <a:buSzPts val="1800"/>
              <a:buChar char="●"/>
            </a:pPr>
            <a:r>
              <a:rPr lang="en"/>
              <a:t>The iris and cybersecurity data both had a small cluster with a great density</a:t>
            </a:r>
            <a:endParaRPr/>
          </a:p>
          <a:p>
            <a:pPr indent="-342900" lvl="0" marL="457200" rtl="0" algn="l">
              <a:spcBef>
                <a:spcPts val="0"/>
              </a:spcBef>
              <a:spcAft>
                <a:spcPts val="0"/>
              </a:spcAft>
              <a:buSzPts val="1800"/>
              <a:buChar char="●"/>
            </a:pPr>
            <a:r>
              <a:rPr lang="en"/>
              <a:t>The clusters on the principal component plots had some overlap and outliers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437" name="Google Shape;437;p6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Using Yellowbrick we were able to visualize a multitude of different datasets </a:t>
            </a:r>
            <a:endParaRPr/>
          </a:p>
          <a:p>
            <a:pPr indent="-342900" lvl="0" marL="457200" rtl="0" algn="l">
              <a:spcBef>
                <a:spcPts val="0"/>
              </a:spcBef>
              <a:spcAft>
                <a:spcPts val="0"/>
              </a:spcAft>
              <a:buSzPts val="1800"/>
              <a:buChar char="●"/>
            </a:pPr>
            <a:r>
              <a:rPr lang="en"/>
              <a:t>These visualizations help to explain and back up our clustering results from all the various normalization types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66"/>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1: Normalization Function</a:t>
            </a:r>
            <a:endParaRPr/>
          </a:p>
        </p:txBody>
      </p:sp>
      <p:sp>
        <p:nvSpPr>
          <p:cNvPr id="117" name="Google Shape;117;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create a function that does all four normalization methods using the ‘fit_transform’ command and returns updated data for each method</a:t>
            </a:r>
            <a:endParaRPr/>
          </a:p>
        </p:txBody>
      </p:sp>
      <p:pic>
        <p:nvPicPr>
          <p:cNvPr id="118" name="Google Shape;118;p18"/>
          <p:cNvPicPr preferRelativeResize="0"/>
          <p:nvPr/>
        </p:nvPicPr>
        <p:blipFill>
          <a:blip r:embed="rId3">
            <a:alphaModFix/>
          </a:blip>
          <a:stretch>
            <a:fillRect/>
          </a:stretch>
        </p:blipFill>
        <p:spPr>
          <a:xfrm>
            <a:off x="848925" y="2235173"/>
            <a:ext cx="7446152" cy="1745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2: Clustering Function</a:t>
            </a:r>
            <a:endParaRPr/>
          </a:p>
        </p:txBody>
      </p:sp>
      <p:sp>
        <p:nvSpPr>
          <p:cNvPr id="124" name="Google Shape;124;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Creating a </a:t>
            </a:r>
            <a:r>
              <a:rPr lang="en"/>
              <a:t>function</a:t>
            </a:r>
            <a:r>
              <a:rPr lang="en"/>
              <a:t> called “doClustering”, we perform each of the clustering methods on the datasets, while computing and returning the labels of each method</a:t>
            </a:r>
            <a:endParaRPr/>
          </a:p>
          <a:p>
            <a:pPr indent="-342900" lvl="0" marL="457200" rtl="0" algn="l">
              <a:spcBef>
                <a:spcPts val="0"/>
              </a:spcBef>
              <a:spcAft>
                <a:spcPts val="0"/>
              </a:spcAft>
              <a:buSzPts val="1800"/>
              <a:buChar char="●"/>
            </a:pPr>
            <a:r>
              <a:rPr lang="en"/>
              <a:t>Some of the methods required much </a:t>
            </a:r>
            <a:r>
              <a:rPr lang="en"/>
              <a:t>parameter</a:t>
            </a:r>
            <a:r>
              <a:rPr lang="en"/>
              <a:t> testing, hence the parameters of the method as a way to control the </a:t>
            </a:r>
            <a:r>
              <a:rPr lang="en"/>
              <a:t>parameters</a:t>
            </a:r>
            <a:r>
              <a:rPr lang="en"/>
              <a:t> of the methods</a:t>
            </a:r>
            <a:endParaRPr/>
          </a:p>
        </p:txBody>
      </p:sp>
      <p:pic>
        <p:nvPicPr>
          <p:cNvPr id="125" name="Google Shape;125;p19"/>
          <p:cNvPicPr preferRelativeResize="0"/>
          <p:nvPr/>
        </p:nvPicPr>
        <p:blipFill>
          <a:blip r:embed="rId3">
            <a:alphaModFix/>
          </a:blip>
          <a:stretch>
            <a:fillRect/>
          </a:stretch>
        </p:blipFill>
        <p:spPr>
          <a:xfrm>
            <a:off x="1360775" y="2857372"/>
            <a:ext cx="6422451" cy="2286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3: Resolve Mapping</a:t>
            </a:r>
            <a:endParaRPr/>
          </a:p>
        </p:txBody>
      </p:sp>
      <p:sp>
        <p:nvSpPr>
          <p:cNvPr id="131" name="Google Shape;131;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Before calculating the metrics of each method on each dataset, we </a:t>
            </a:r>
            <a:r>
              <a:rPr lang="en"/>
              <a:t>run</a:t>
            </a:r>
            <a:r>
              <a:rPr lang="en"/>
              <a:t> a resolve mapping function</a:t>
            </a:r>
            <a:endParaRPr/>
          </a:p>
          <a:p>
            <a:pPr indent="-342900" lvl="0" marL="457200" rtl="0" algn="l">
              <a:spcBef>
                <a:spcPts val="0"/>
              </a:spcBef>
              <a:spcAft>
                <a:spcPts val="0"/>
              </a:spcAft>
              <a:buSzPts val="1800"/>
              <a:buChar char="●"/>
            </a:pPr>
            <a:r>
              <a:rPr lang="en"/>
              <a:t>This allows for each predicted label to be matched with its respective true label</a:t>
            </a:r>
            <a:endParaRPr/>
          </a:p>
        </p:txBody>
      </p:sp>
      <p:pic>
        <p:nvPicPr>
          <p:cNvPr id="132" name="Google Shape;132;p20"/>
          <p:cNvPicPr preferRelativeResize="0"/>
          <p:nvPr/>
        </p:nvPicPr>
        <p:blipFill>
          <a:blip r:embed="rId3">
            <a:alphaModFix/>
          </a:blip>
          <a:stretch>
            <a:fillRect/>
          </a:stretch>
        </p:blipFill>
        <p:spPr>
          <a:xfrm>
            <a:off x="2775413" y="2259650"/>
            <a:ext cx="3593175" cy="2614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4: Metrics Methods Function</a:t>
            </a:r>
            <a:endParaRPr/>
          </a:p>
        </p:txBody>
      </p:sp>
      <p:sp>
        <p:nvSpPr>
          <p:cNvPr id="138" name="Google Shape;138;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a:t>
            </a:r>
            <a:r>
              <a:rPr lang="en"/>
              <a:t>calculate our metrics, we run a very long function that returns each metric for every clustering algorithm for each normalization type</a:t>
            </a:r>
            <a:endParaRPr/>
          </a:p>
          <a:p>
            <a:pPr indent="-342900" lvl="0" marL="457200" rtl="0" algn="l">
              <a:spcBef>
                <a:spcPts val="0"/>
              </a:spcBef>
              <a:spcAft>
                <a:spcPts val="0"/>
              </a:spcAft>
              <a:buSzPts val="1800"/>
              <a:buChar char="●"/>
            </a:pPr>
            <a:r>
              <a:rPr lang="en"/>
              <a:t>It loops through all inputted labels and also iterates off of normalization type</a:t>
            </a:r>
            <a:endParaRPr/>
          </a:p>
          <a:p>
            <a:pPr indent="0" lvl="0" marL="45720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